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55.xml" ContentType="application/vnd.openxmlformats-officedocument.presentationml.tags+xml"/>
  <Override PartName="/ppt/notesSlides/notesSlide1.xml" ContentType="application/vnd.openxmlformats-officedocument.presentationml.notesSlide+xml"/>
  <Override PartName="/ppt/tags/tag56.xml" ContentType="application/vnd.openxmlformats-officedocument.presentationml.tags+xml"/>
  <Override PartName="/ppt/notesSlides/notesSlide2.xml" ContentType="application/vnd.openxmlformats-officedocument.presentationml.notesSlide+xml"/>
  <Override PartName="/ppt/tags/tag57.xml" ContentType="application/vnd.openxmlformats-officedocument.presentationml.tags+xml"/>
  <Override PartName="/ppt/notesSlides/notesSlide3.xml" ContentType="application/vnd.openxmlformats-officedocument.presentationml.notesSlide+xml"/>
  <Override PartName="/ppt/tags/tag58.xml" ContentType="application/vnd.openxmlformats-officedocument.presentationml.tags+xml"/>
  <Override PartName="/ppt/notesSlides/notesSlide4.xml" ContentType="application/vnd.openxmlformats-officedocument.presentationml.notesSlide+xml"/>
  <Override PartName="/ppt/tags/tag59.xml" ContentType="application/vnd.openxmlformats-officedocument.presentationml.tags+xml"/>
  <Override PartName="/ppt/notesSlides/notesSlide5.xml" ContentType="application/vnd.openxmlformats-officedocument.presentationml.notesSlide+xml"/>
  <Override PartName="/ppt/tags/tag60.xml" ContentType="application/vnd.openxmlformats-officedocument.presentationml.tags+xml"/>
  <Override PartName="/ppt/notesSlides/notesSlide6.xml" ContentType="application/vnd.openxmlformats-officedocument.presentationml.notesSlide+xml"/>
  <Override PartName="/ppt/tags/tag61.xml" ContentType="application/vnd.openxmlformats-officedocument.presentationml.tags+xml"/>
  <Override PartName="/ppt/notesSlides/notesSlide7.xml" ContentType="application/vnd.openxmlformats-officedocument.presentationml.notesSlide+xml"/>
  <Override PartName="/ppt/tags/tag62.xml" ContentType="application/vnd.openxmlformats-officedocument.presentationml.tags+xml"/>
  <Override PartName="/ppt/notesSlides/notesSlide8.xml" ContentType="application/vnd.openxmlformats-officedocument.presentationml.notesSlide+xml"/>
  <Override PartName="/ppt/tags/tag63.xml" ContentType="application/vnd.openxmlformats-officedocument.presentationml.tags+xml"/>
  <Override PartName="/ppt/notesSlides/notesSlide9.xml" ContentType="application/vnd.openxmlformats-officedocument.presentationml.notesSlide+xml"/>
  <Override PartName="/ppt/tags/tag64.xml" ContentType="application/vnd.openxmlformats-officedocument.presentationml.tags+xml"/>
  <Override PartName="/ppt/notesSlides/notesSlide10.xml" ContentType="application/vnd.openxmlformats-officedocument.presentationml.notesSlide+xml"/>
  <Override PartName="/ppt/tags/tag65.xml" ContentType="application/vnd.openxmlformats-officedocument.presentationml.tags+xml"/>
  <Override PartName="/ppt/notesSlides/notesSlide11.xml" ContentType="application/vnd.openxmlformats-officedocument.presentationml.notesSlide+xml"/>
  <Override PartName="/ppt/tags/tag66.xml" ContentType="application/vnd.openxmlformats-officedocument.presentationml.tags+xml"/>
  <Override PartName="/ppt/notesSlides/notesSlide12.xml" ContentType="application/vnd.openxmlformats-officedocument.presentationml.notesSlide+xml"/>
  <Override PartName="/ppt/tags/tag67.xml" ContentType="application/vnd.openxmlformats-officedocument.presentationml.tags+xml"/>
  <Override PartName="/ppt/notesSlides/notesSlide13.xml" ContentType="application/vnd.openxmlformats-officedocument.presentationml.notesSlide+xml"/>
  <Override PartName="/ppt/tags/tag68.xml" ContentType="application/vnd.openxmlformats-officedocument.presentationml.tags+xml"/>
  <Override PartName="/ppt/notesSlides/notesSlide14.xml" ContentType="application/vnd.openxmlformats-officedocument.presentationml.notesSlide+xml"/>
  <Override PartName="/ppt/tags/tag69.xml" ContentType="application/vnd.openxmlformats-officedocument.presentationml.tags+xml"/>
  <Override PartName="/ppt/notesSlides/notesSlide15.xml" ContentType="application/vnd.openxmlformats-officedocument.presentationml.notesSlide+xml"/>
  <Override PartName="/ppt/tags/tag70.xml" ContentType="application/vnd.openxmlformats-officedocument.presentationml.tags+xml"/>
  <Override PartName="/ppt/notesSlides/notesSlide16.xml" ContentType="application/vnd.openxmlformats-officedocument.presentationml.notesSlide+xml"/>
  <Override PartName="/ppt/tags/tag71.xml" ContentType="application/vnd.openxmlformats-officedocument.presentationml.tags+xml"/>
  <Override PartName="/ppt/notesSlides/notesSlide17.xml" ContentType="application/vnd.openxmlformats-officedocument.presentationml.notesSlide+xml"/>
  <Override PartName="/ppt/tags/tag72.xml" ContentType="application/vnd.openxmlformats-officedocument.presentationml.tags+xml"/>
  <Override PartName="/ppt/notesSlides/notesSlide18.xml" ContentType="application/vnd.openxmlformats-officedocument.presentationml.notesSlide+xml"/>
  <Override PartName="/ppt/tags/tag73.xml" ContentType="application/vnd.openxmlformats-officedocument.presentationml.tags+xml"/>
  <Override PartName="/ppt/notesSlides/notesSlide19.xml" ContentType="application/vnd.openxmlformats-officedocument.presentationml.notesSlide+xml"/>
  <Override PartName="/ppt/tags/tag74.xml" ContentType="application/vnd.openxmlformats-officedocument.presentationml.tags+xml"/>
  <Override PartName="/ppt/notesSlides/notesSlide20.xml" ContentType="application/vnd.openxmlformats-officedocument.presentationml.notesSlide+xml"/>
  <Override PartName="/ppt/tags/tag75.xml" ContentType="application/vnd.openxmlformats-officedocument.presentationml.tags+xml"/>
  <Override PartName="/ppt/notesSlides/notesSlide21.xml" ContentType="application/vnd.openxmlformats-officedocument.presentationml.notesSlide+xml"/>
  <Override PartName="/ppt/tags/tag76.xml" ContentType="application/vnd.openxmlformats-officedocument.presentationml.tags+xml"/>
  <Override PartName="/ppt/notesSlides/notesSlide22.xml" ContentType="application/vnd.openxmlformats-officedocument.presentationml.notesSlide+xml"/>
  <Override PartName="/ppt/tags/tag77.xml" ContentType="application/vnd.openxmlformats-officedocument.presentationml.tags+xml"/>
  <Override PartName="/ppt/notesSlides/notesSlide23.xml" ContentType="application/vnd.openxmlformats-officedocument.presentationml.notesSlide+xml"/>
  <Override PartName="/ppt/tags/tag78.xml" ContentType="application/vnd.openxmlformats-officedocument.presentationml.tags+xml"/>
  <Override PartName="/ppt/notesSlides/notesSlide24.xml" ContentType="application/vnd.openxmlformats-officedocument.presentationml.notesSlide+xml"/>
  <Override PartName="/ppt/tags/tag79.xml" ContentType="application/vnd.openxmlformats-officedocument.presentationml.tags+xml"/>
  <Override PartName="/ppt/notesSlides/notesSlide25.xml" ContentType="application/vnd.openxmlformats-officedocument.presentationml.notesSlide+xml"/>
  <Override PartName="/ppt/tags/tag80.xml" ContentType="application/vnd.openxmlformats-officedocument.presentationml.tags+xml"/>
  <Override PartName="/ppt/notesSlides/notesSlide26.xml" ContentType="application/vnd.openxmlformats-officedocument.presentationml.notesSlide+xml"/>
  <Override PartName="/ppt/tags/tag81.xml" ContentType="application/vnd.openxmlformats-officedocument.presentationml.tags+xml"/>
  <Override PartName="/ppt/notesSlides/notesSlide27.xml" ContentType="application/vnd.openxmlformats-officedocument.presentationml.notesSlide+xml"/>
  <Override PartName="/ppt/tags/tag82.xml" ContentType="application/vnd.openxmlformats-officedocument.presentationml.tags+xml"/>
  <Override PartName="/ppt/notesSlides/notesSlide28.xml" ContentType="application/vnd.openxmlformats-officedocument.presentationml.notesSlide+xml"/>
  <Override PartName="/ppt/tags/tag83.xml" ContentType="application/vnd.openxmlformats-officedocument.presentationml.tags+xml"/>
  <Override PartName="/ppt/notesSlides/notesSlide29.xml" ContentType="application/vnd.openxmlformats-officedocument.presentationml.notesSlide+xml"/>
  <Override PartName="/ppt/tags/tag84.xml" ContentType="application/vnd.openxmlformats-officedocument.presentationml.tags+xml"/>
  <Override PartName="/ppt/notesSlides/notesSlide30.xml" ContentType="application/vnd.openxmlformats-officedocument.presentationml.notesSlide+xml"/>
  <Override PartName="/ppt/tags/tag85.xml" ContentType="application/vnd.openxmlformats-officedocument.presentationml.tags+xml"/>
  <Override PartName="/ppt/notesSlides/notesSlide31.xml" ContentType="application/vnd.openxmlformats-officedocument.presentationml.notesSlide+xml"/>
  <Override PartName="/ppt/tags/tag86.xml" ContentType="application/vnd.openxmlformats-officedocument.presentationml.tags+xml"/>
  <Override PartName="/ppt/notesSlides/notesSlide32.xml" ContentType="application/vnd.openxmlformats-officedocument.presentationml.notesSlide+xml"/>
  <Override PartName="/ppt/tags/tag87.xml" ContentType="application/vnd.openxmlformats-officedocument.presentationml.tags+xml"/>
  <Override PartName="/ppt/notesSlides/notesSlide33.xml" ContentType="application/vnd.openxmlformats-officedocument.presentationml.notesSlide+xml"/>
  <Override PartName="/ppt/tags/tag88.xml" ContentType="application/vnd.openxmlformats-officedocument.presentationml.tags+xml"/>
  <Override PartName="/ppt/notesSlides/notesSlide34.xml" ContentType="application/vnd.openxmlformats-officedocument.presentationml.notesSlide+xml"/>
  <Override PartName="/ppt/tags/tag89.xml" ContentType="application/vnd.openxmlformats-officedocument.presentationml.tags+xml"/>
  <Override PartName="/ppt/notesSlides/notesSlide35.xml" ContentType="application/vnd.openxmlformats-officedocument.presentationml.notesSlide+xml"/>
  <Override PartName="/ppt/tags/tag90.xml" ContentType="application/vnd.openxmlformats-officedocument.presentationml.tags+xml"/>
  <Override PartName="/ppt/notesSlides/notesSlide36.xml" ContentType="application/vnd.openxmlformats-officedocument.presentationml.notesSlide+xml"/>
  <Override PartName="/ppt/tags/tag91.xml" ContentType="application/vnd.openxmlformats-officedocument.presentationml.tags+xml"/>
  <Override PartName="/ppt/notesSlides/notesSlide37.xml" ContentType="application/vnd.openxmlformats-officedocument.presentationml.notesSlide+xml"/>
  <Override PartName="/ppt/tags/tag92.xml" ContentType="application/vnd.openxmlformats-officedocument.presentationml.tags+xml"/>
  <Override PartName="/ppt/notesSlides/notesSlide38.xml" ContentType="application/vnd.openxmlformats-officedocument.presentationml.notesSlide+xml"/>
  <Override PartName="/ppt/tags/tag93.xml" ContentType="application/vnd.openxmlformats-officedocument.presentationml.tags+xml"/>
  <Override PartName="/ppt/notesSlides/notesSlide39.xml" ContentType="application/vnd.openxmlformats-officedocument.presentationml.notesSlide+xml"/>
  <Override PartName="/ppt/tags/tag94.xml" ContentType="application/vnd.openxmlformats-officedocument.presentationml.tags+xml"/>
  <Override PartName="/ppt/notesSlides/notesSlide40.xml" ContentType="application/vnd.openxmlformats-officedocument.presentationml.notesSlide+xml"/>
  <Override PartName="/ppt/tags/tag95.xml" ContentType="application/vnd.openxmlformats-officedocument.presentationml.tags+xml"/>
  <Override PartName="/ppt/notesSlides/notesSlide41.xml" ContentType="application/vnd.openxmlformats-officedocument.presentationml.notesSlide+xml"/>
  <Override PartName="/ppt/tags/tag96.xml" ContentType="application/vnd.openxmlformats-officedocument.presentationml.tags+xml"/>
  <Override PartName="/ppt/notesSlides/notesSlide42.xml" ContentType="application/vnd.openxmlformats-officedocument.presentationml.notesSlide+xml"/>
  <Override PartName="/ppt/tags/tag97.xml" ContentType="application/vnd.openxmlformats-officedocument.presentationml.tags+xml"/>
  <Override PartName="/ppt/notesSlides/notesSlide43.xml" ContentType="application/vnd.openxmlformats-officedocument.presentationml.notesSlide+xml"/>
  <Override PartName="/ppt/tags/tag98.xml" ContentType="application/vnd.openxmlformats-officedocument.presentationml.tags+xml"/>
  <Override PartName="/ppt/notesSlides/notesSlide44.xml" ContentType="application/vnd.openxmlformats-officedocument.presentationml.notesSlide+xml"/>
  <Override PartName="/ppt/tags/tag99.xml" ContentType="application/vnd.openxmlformats-officedocument.presentationml.tags+xml"/>
  <Override PartName="/ppt/notesSlides/notesSlide45.xml" ContentType="application/vnd.openxmlformats-officedocument.presentationml.notesSlide+xml"/>
  <Override PartName="/ppt/tags/tag100.xml" ContentType="application/vnd.openxmlformats-officedocument.presentationml.tags+xml"/>
  <Override PartName="/ppt/notesSlides/notesSlide46.xml" ContentType="application/vnd.openxmlformats-officedocument.presentationml.notesSlide+xml"/>
  <Override PartName="/ppt/tags/tag101.xml" ContentType="application/vnd.openxmlformats-officedocument.presentationml.tags+xml"/>
  <Override PartName="/ppt/notesSlides/notesSlide47.xml" ContentType="application/vnd.openxmlformats-officedocument.presentationml.notesSlide+xml"/>
  <Override PartName="/ppt/tags/tag102.xml" ContentType="application/vnd.openxmlformats-officedocument.presentationml.tags+xml"/>
  <Override PartName="/ppt/notesSlides/notesSlide48.xml" ContentType="application/vnd.openxmlformats-officedocument.presentationml.notesSlide+xml"/>
  <Override PartName="/ppt/tags/tag103.xml" ContentType="application/vnd.openxmlformats-officedocument.presentationml.tags+xml"/>
  <Override PartName="/ppt/notesSlides/notesSlide49.xml" ContentType="application/vnd.openxmlformats-officedocument.presentationml.notesSlide+xml"/>
  <Override PartName="/ppt/tags/tag104.xml" ContentType="application/vnd.openxmlformats-officedocument.presentationml.tags+xml"/>
  <Override PartName="/ppt/notesSlides/notesSlide50.xml" ContentType="application/vnd.openxmlformats-officedocument.presentationml.notesSlide+xml"/>
  <Override PartName="/ppt/tags/tag105.xml" ContentType="application/vnd.openxmlformats-officedocument.presentationml.tags+xml"/>
  <Override PartName="/ppt/notesSlides/notesSlide51.xml" ContentType="application/vnd.openxmlformats-officedocument.presentationml.notesSlide+xml"/>
  <Override PartName="/ppt/tags/tag106.xml" ContentType="application/vnd.openxmlformats-officedocument.presentationml.tags+xml"/>
  <Override PartName="/ppt/notesSlides/notesSlide52.xml" ContentType="application/vnd.openxmlformats-officedocument.presentationml.notesSlide+xml"/>
  <Override PartName="/ppt/tags/tag107.xml" ContentType="application/vnd.openxmlformats-officedocument.presentationml.tags+xml"/>
  <Override PartName="/ppt/notesSlides/notesSlide53.xml" ContentType="application/vnd.openxmlformats-officedocument.presentationml.notesSlide+xml"/>
  <Override PartName="/ppt/tags/tag108.xml" ContentType="application/vnd.openxmlformats-officedocument.presentationml.tags+xml"/>
  <Override PartName="/ppt/notesSlides/notesSlide54.xml" ContentType="application/vnd.openxmlformats-officedocument.presentationml.notesSlide+xml"/>
  <Override PartName="/ppt/tags/tag109.xml" ContentType="application/vnd.openxmlformats-officedocument.presentationml.tags+xml"/>
  <Override PartName="/ppt/notesSlides/notesSlide55.xml" ContentType="application/vnd.openxmlformats-officedocument.presentationml.notesSlide+xml"/>
  <Override PartName="/ppt/tags/tag110.xml" ContentType="application/vnd.openxmlformats-officedocument.presentationml.tags+xml"/>
  <Override PartName="/ppt/notesSlides/notesSlide56.xml" ContentType="application/vnd.openxmlformats-officedocument.presentationml.notesSlide+xml"/>
  <Override PartName="/ppt/tags/tag111.xml" ContentType="application/vnd.openxmlformats-officedocument.presentationml.tags+xml"/>
  <Override PartName="/ppt/notesSlides/notesSlide57.xml" ContentType="application/vnd.openxmlformats-officedocument.presentationml.notesSlide+xml"/>
  <Override PartName="/ppt/tags/tag112.xml" ContentType="application/vnd.openxmlformats-officedocument.presentationml.tags+xml"/>
  <Override PartName="/ppt/notesSlides/notesSlide58.xml" ContentType="application/vnd.openxmlformats-officedocument.presentationml.notesSlide+xml"/>
  <Override PartName="/ppt/tags/tag113.xml" ContentType="application/vnd.openxmlformats-officedocument.presentationml.tags+xml"/>
  <Override PartName="/ppt/notesSlides/notesSlide59.xml" ContentType="application/vnd.openxmlformats-officedocument.presentationml.notesSlide+xml"/>
  <Override PartName="/ppt/tags/tag114.xml" ContentType="application/vnd.openxmlformats-officedocument.presentationml.tags+xml"/>
  <Override PartName="/ppt/notesSlides/notesSlide60.xml" ContentType="application/vnd.openxmlformats-officedocument.presentationml.notesSlide+xml"/>
  <Override PartName="/ppt/tags/tag115.xml" ContentType="application/vnd.openxmlformats-officedocument.presentationml.tags+xml"/>
  <Override PartName="/ppt/notesSlides/notesSlide61.xml" ContentType="application/vnd.openxmlformats-officedocument.presentationml.notesSlide+xml"/>
  <Override PartName="/ppt/tags/tag116.xml" ContentType="application/vnd.openxmlformats-officedocument.presentationml.tags+xml"/>
  <Override PartName="/ppt/notesSlides/notesSlide62.xml" ContentType="application/vnd.openxmlformats-officedocument.presentationml.notesSlide+xml"/>
  <Override PartName="/ppt/tags/tag117.xml" ContentType="application/vnd.openxmlformats-officedocument.presentationml.tags+xml"/>
  <Override PartName="/ppt/notesSlides/notesSlide63.xml" ContentType="application/vnd.openxmlformats-officedocument.presentationml.notesSlide+xml"/>
  <Override PartName="/ppt/tags/tag118.xml" ContentType="application/vnd.openxmlformats-officedocument.presentationml.tags+xml"/>
  <Override PartName="/ppt/notesSlides/notesSlide64.xml" ContentType="application/vnd.openxmlformats-officedocument.presentationml.notesSlide+xml"/>
  <Override PartName="/ppt/tags/tag119.xml" ContentType="application/vnd.openxmlformats-officedocument.presentationml.tags+xml"/>
  <Override PartName="/ppt/notesSlides/notesSlide65.xml" ContentType="application/vnd.openxmlformats-officedocument.presentationml.notesSlide+xml"/>
  <Override PartName="/ppt/tags/tag120.xml" ContentType="application/vnd.openxmlformats-officedocument.presentationml.tags+xml"/>
  <Override PartName="/ppt/notesSlides/notesSlide66.xml" ContentType="application/vnd.openxmlformats-officedocument.presentationml.notesSlide+xml"/>
  <Override PartName="/ppt/tags/tag121.xml" ContentType="application/vnd.openxmlformats-officedocument.presentationml.tags+xml"/>
  <Override PartName="/ppt/notesSlides/notesSlide6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8" r:id="rId4"/>
  </p:sldMasterIdLst>
  <p:notesMasterIdLst>
    <p:notesMasterId r:id="rId72"/>
  </p:notesMasterIdLst>
  <p:handoutMasterIdLst>
    <p:handoutMasterId r:id="rId73"/>
  </p:handoutMasterIdLst>
  <p:sldIdLst>
    <p:sldId id="885" r:id="rId5"/>
    <p:sldId id="443" r:id="rId6"/>
    <p:sldId id="400" r:id="rId7"/>
    <p:sldId id="522" r:id="rId8"/>
    <p:sldId id="890" r:id="rId9"/>
    <p:sldId id="512" r:id="rId10"/>
    <p:sldId id="935" r:id="rId11"/>
    <p:sldId id="913" r:id="rId12"/>
    <p:sldId id="898" r:id="rId13"/>
    <p:sldId id="905" r:id="rId14"/>
    <p:sldId id="906" r:id="rId15"/>
    <p:sldId id="891" r:id="rId16"/>
    <p:sldId id="907" r:id="rId17"/>
    <p:sldId id="908" r:id="rId18"/>
    <p:sldId id="910" r:id="rId19"/>
    <p:sldId id="914" r:id="rId20"/>
    <p:sldId id="566" r:id="rId21"/>
    <p:sldId id="892" r:id="rId22"/>
    <p:sldId id="893" r:id="rId23"/>
    <p:sldId id="922" r:id="rId24"/>
    <p:sldId id="915" r:id="rId25"/>
    <p:sldId id="567" r:id="rId26"/>
    <p:sldId id="524" r:id="rId27"/>
    <p:sldId id="894" r:id="rId28"/>
    <p:sldId id="921" r:id="rId29"/>
    <p:sldId id="916" r:id="rId30"/>
    <p:sldId id="569" r:id="rId31"/>
    <p:sldId id="526" r:id="rId32"/>
    <p:sldId id="895" r:id="rId33"/>
    <p:sldId id="920" r:id="rId34"/>
    <p:sldId id="917" r:id="rId35"/>
    <p:sldId id="570" r:id="rId36"/>
    <p:sldId id="928" r:id="rId37"/>
    <p:sldId id="896" r:id="rId38"/>
    <p:sldId id="919" r:id="rId39"/>
    <p:sldId id="918" r:id="rId40"/>
    <p:sldId id="571" r:id="rId41"/>
    <p:sldId id="929" r:id="rId42"/>
    <p:sldId id="897" r:id="rId43"/>
    <p:sldId id="911" r:id="rId44"/>
    <p:sldId id="519" r:id="rId45"/>
    <p:sldId id="617" r:id="rId46"/>
    <p:sldId id="541" r:id="rId47"/>
    <p:sldId id="534" r:id="rId48"/>
    <p:sldId id="930" r:id="rId49"/>
    <p:sldId id="901" r:id="rId50"/>
    <p:sldId id="900" r:id="rId51"/>
    <p:sldId id="931" r:id="rId52"/>
    <p:sldId id="903" r:id="rId53"/>
    <p:sldId id="902" r:id="rId54"/>
    <p:sldId id="912" r:id="rId55"/>
    <p:sldId id="887" r:id="rId56"/>
    <p:sldId id="888" r:id="rId57"/>
    <p:sldId id="889" r:id="rId58"/>
    <p:sldId id="923" r:id="rId59"/>
    <p:sldId id="934" r:id="rId60"/>
    <p:sldId id="924" r:id="rId61"/>
    <p:sldId id="925" r:id="rId62"/>
    <p:sldId id="927" r:id="rId63"/>
    <p:sldId id="932" r:id="rId64"/>
    <p:sldId id="883" r:id="rId65"/>
    <p:sldId id="886" r:id="rId66"/>
    <p:sldId id="623" r:id="rId67"/>
    <p:sldId id="313" r:id="rId68"/>
    <p:sldId id="314" r:id="rId69"/>
    <p:sldId id="622" r:id="rId70"/>
    <p:sldId id="936" r:id="rId71"/>
  </p:sldIdLst>
  <p:sldSz cx="12192000" cy="6858000"/>
  <p:notesSz cx="7772400" cy="10058400"/>
  <p:custDataLst>
    <p:tags r:id="rId74"/>
  </p:custDataLst>
  <p:defaultTextStyle>
    <a:defPPr>
      <a:defRPr lang="en-US"/>
    </a:defPPr>
    <a:lvl1pPr marL="0" algn="l" defTabSz="228600" rtl="0" eaLnBrk="1" latinLnBrk="0" hangingPunct="1">
      <a:defRPr sz="1800" kern="1200">
        <a:solidFill>
          <a:schemeClr val="tx1"/>
        </a:solidFill>
        <a:latin typeface="+mn-lt"/>
        <a:ea typeface="+mn-ea"/>
        <a:cs typeface="+mn-cs"/>
      </a:defRPr>
    </a:lvl1pPr>
    <a:lvl2pPr marL="228600" algn="l" defTabSz="228600" rtl="0" eaLnBrk="1" latinLnBrk="0" hangingPunct="1">
      <a:defRPr sz="1800" kern="1200">
        <a:solidFill>
          <a:schemeClr val="tx1"/>
        </a:solidFill>
        <a:latin typeface="+mn-lt"/>
        <a:ea typeface="+mn-ea"/>
        <a:cs typeface="+mn-cs"/>
      </a:defRPr>
    </a:lvl2pPr>
    <a:lvl3pPr marL="457200" algn="l" defTabSz="228600" rtl="0" eaLnBrk="1" latinLnBrk="0" hangingPunct="1">
      <a:defRPr sz="1800" kern="1200">
        <a:solidFill>
          <a:schemeClr val="tx1"/>
        </a:solidFill>
        <a:latin typeface="+mn-lt"/>
        <a:ea typeface="+mn-ea"/>
        <a:cs typeface="+mn-cs"/>
      </a:defRPr>
    </a:lvl3pPr>
    <a:lvl4pPr marL="685800" algn="l" defTabSz="228600" rtl="0" eaLnBrk="1" latinLnBrk="0" hangingPunct="1">
      <a:defRPr sz="1800" kern="1200">
        <a:solidFill>
          <a:schemeClr val="tx1"/>
        </a:solidFill>
        <a:latin typeface="+mn-lt"/>
        <a:ea typeface="+mn-ea"/>
        <a:cs typeface="+mn-cs"/>
      </a:defRPr>
    </a:lvl4pPr>
    <a:lvl5pPr marL="914400" algn="l" defTabSz="228600" rtl="0" eaLnBrk="1" latinLnBrk="0" hangingPunct="1">
      <a:defRPr sz="1800" kern="1200">
        <a:solidFill>
          <a:schemeClr val="tx1"/>
        </a:solidFill>
        <a:latin typeface="+mn-lt"/>
        <a:ea typeface="+mn-ea"/>
        <a:cs typeface="+mn-cs"/>
      </a:defRPr>
    </a:lvl5pPr>
    <a:lvl6pPr marL="1143000" algn="l" defTabSz="228600" rtl="0" eaLnBrk="1" latinLnBrk="0" hangingPunct="1">
      <a:defRPr sz="1800" kern="1200">
        <a:solidFill>
          <a:schemeClr val="tx1"/>
        </a:solidFill>
        <a:latin typeface="+mn-lt"/>
        <a:ea typeface="+mn-ea"/>
        <a:cs typeface="+mn-cs"/>
      </a:defRPr>
    </a:lvl6pPr>
    <a:lvl7pPr marL="1371600" algn="l" defTabSz="228600" rtl="0" eaLnBrk="1" latinLnBrk="0" hangingPunct="1">
      <a:defRPr sz="1800" kern="1200">
        <a:solidFill>
          <a:schemeClr val="tx1"/>
        </a:solidFill>
        <a:latin typeface="+mn-lt"/>
        <a:ea typeface="+mn-ea"/>
        <a:cs typeface="+mn-cs"/>
      </a:defRPr>
    </a:lvl7pPr>
    <a:lvl8pPr marL="1600200" algn="l" defTabSz="228600" rtl="0" eaLnBrk="1" latinLnBrk="0" hangingPunct="1">
      <a:defRPr sz="1800" kern="1200">
        <a:solidFill>
          <a:schemeClr val="tx1"/>
        </a:solidFill>
        <a:latin typeface="+mn-lt"/>
        <a:ea typeface="+mn-ea"/>
        <a:cs typeface="+mn-cs"/>
      </a:defRPr>
    </a:lvl8pPr>
    <a:lvl9pPr marL="1828800" algn="l" defTabSz="2286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odule Introduction" id="{02B278B4-8E24-4841-8E1F-29E48F88B399}">
          <p14:sldIdLst>
            <p14:sldId id="885"/>
            <p14:sldId id="443"/>
            <p14:sldId id="400"/>
          </p14:sldIdLst>
        </p14:section>
        <p14:section name="Section 1: AWS Well-Architected Framework" id="{581EDE0B-5437-42C0-8CA3-C26622784DBB}">
          <p14:sldIdLst>
            <p14:sldId id="522"/>
            <p14:sldId id="890"/>
            <p14:sldId id="512"/>
            <p14:sldId id="935"/>
            <p14:sldId id="913"/>
            <p14:sldId id="898"/>
            <p14:sldId id="905"/>
            <p14:sldId id="906"/>
            <p14:sldId id="891"/>
            <p14:sldId id="907"/>
            <p14:sldId id="908"/>
            <p14:sldId id="910"/>
            <p14:sldId id="914"/>
            <p14:sldId id="566"/>
            <p14:sldId id="892"/>
            <p14:sldId id="893"/>
            <p14:sldId id="922"/>
            <p14:sldId id="915"/>
            <p14:sldId id="567"/>
            <p14:sldId id="524"/>
            <p14:sldId id="894"/>
            <p14:sldId id="921"/>
            <p14:sldId id="916"/>
            <p14:sldId id="569"/>
            <p14:sldId id="526"/>
            <p14:sldId id="895"/>
            <p14:sldId id="920"/>
            <p14:sldId id="917"/>
            <p14:sldId id="570"/>
            <p14:sldId id="928"/>
            <p14:sldId id="896"/>
            <p14:sldId id="919"/>
            <p14:sldId id="918"/>
            <p14:sldId id="571"/>
            <p14:sldId id="929"/>
            <p14:sldId id="897"/>
            <p14:sldId id="911"/>
            <p14:sldId id="519"/>
            <p14:sldId id="617"/>
          </p14:sldIdLst>
        </p14:section>
        <p14:section name="Section 2: Reliability and Availability" id="{D90F13FF-ED0E-4DE0-AA00-387987B0CA2C}">
          <p14:sldIdLst>
            <p14:sldId id="541"/>
            <p14:sldId id="534"/>
            <p14:sldId id="930"/>
            <p14:sldId id="901"/>
            <p14:sldId id="900"/>
            <p14:sldId id="931"/>
            <p14:sldId id="903"/>
            <p14:sldId id="902"/>
            <p14:sldId id="912"/>
          </p14:sldIdLst>
        </p14:section>
        <p14:section name="Section 3: AWS Trusted Advisor" id="{E864364E-F790-4854-86D2-579E473CA72E}">
          <p14:sldIdLst>
            <p14:sldId id="887"/>
            <p14:sldId id="888"/>
            <p14:sldId id="889"/>
            <p14:sldId id="923"/>
            <p14:sldId id="934"/>
            <p14:sldId id="924"/>
            <p14:sldId id="925"/>
            <p14:sldId id="927"/>
            <p14:sldId id="932"/>
          </p14:sldIdLst>
        </p14:section>
        <p14:section name="Module wrap up" id="{ADE5ECD3-B120-4058-8F20-7FC3553B8954}">
          <p14:sldIdLst>
            <p14:sldId id="883"/>
            <p14:sldId id="886"/>
            <p14:sldId id="623"/>
            <p14:sldId id="313"/>
            <p14:sldId id="314"/>
            <p14:sldId id="622"/>
            <p14:sldId id="93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ading, Katrina" initials="SK" lastIdx="9" clrIdx="0">
    <p:extLst>
      <p:ext uri="{19B8F6BF-5375-455C-9EA6-DF929625EA0E}">
        <p15:presenceInfo xmlns:p15="http://schemas.microsoft.com/office/powerpoint/2012/main" userId="S-1-5-21-1407069837-2091007605-538272213-31813507" providerId="AD"/>
      </p:ext>
    </p:extLst>
  </p:cmAuthor>
  <p:cmAuthor id="2" name="Raymond, Patty" initials="RP" lastIdx="2" clrIdx="1">
    <p:extLst>
      <p:ext uri="{19B8F6BF-5375-455C-9EA6-DF929625EA0E}">
        <p15:presenceInfo xmlns:p15="http://schemas.microsoft.com/office/powerpoint/2012/main" userId="S-1-5-21-1407069837-2091007605-538272213-2935585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11DC23-BB04-4F06-82B6-D9306C7E73DB}" v="14" dt="2022-05-19T19:12:34.196"/>
    <p1510:client id="{6C23BE8F-90ED-48C1-A7AE-728877BC9778}" v="4" dt="2022-05-19T19:43:44.5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406"/>
    <p:restoredTop sz="76613"/>
  </p:normalViewPr>
  <p:slideViewPr>
    <p:cSldViewPr snapToGrid="0" snapToObjects="1">
      <p:cViewPr>
        <p:scale>
          <a:sx n="40" d="100"/>
          <a:sy n="40" d="100"/>
        </p:scale>
        <p:origin x="1360" y="296"/>
      </p:cViewPr>
      <p:guideLst/>
    </p:cSldViewPr>
  </p:slideViewPr>
  <p:notesTextViewPr>
    <p:cViewPr>
      <p:scale>
        <a:sx n="1" d="1"/>
        <a:sy n="1" d="1"/>
      </p:scale>
      <p:origin x="0" y="0"/>
    </p:cViewPr>
  </p:notesTextViewPr>
  <p:sorterViewPr>
    <p:cViewPr>
      <p:scale>
        <a:sx n="100" d="100"/>
        <a:sy n="100" d="100"/>
      </p:scale>
      <p:origin x="0" y="-22194"/>
    </p:cViewPr>
  </p:sorterViewPr>
  <p:notesViewPr>
    <p:cSldViewPr snapToGrid="0" snapToObjects="1">
      <p:cViewPr varScale="1">
        <p:scale>
          <a:sx n="47" d="100"/>
          <a:sy n="47" d="100"/>
        </p:scale>
        <p:origin x="2648" y="4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gs" Target="tags/tag1.xml"/><Relationship Id="rId79"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notesMaster" Target="notesMasters/notesMaster1.xml"/><Relationship Id="rId80"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handoutMaster" Target="handoutMasters/handoutMaster1.xml"/><Relationship Id="rId78"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C71C26-B7E3-40D9-AFFC-56E1F3330FC0}"/>
              </a:ext>
            </a:extLst>
          </p:cNvPr>
          <p:cNvSpPr>
            <a:spLocks noGrp="1"/>
          </p:cNvSpPr>
          <p:nvPr>
            <p:ph type="hdr" sz="quarter"/>
          </p:nvPr>
        </p:nvSpPr>
        <p:spPr>
          <a:xfrm>
            <a:off x="0" y="0"/>
            <a:ext cx="3368675" cy="5048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354C10F-87CF-4634-B8A1-405F2079FC0A}"/>
              </a:ext>
            </a:extLst>
          </p:cNvPr>
          <p:cNvSpPr>
            <a:spLocks noGrp="1"/>
          </p:cNvSpPr>
          <p:nvPr>
            <p:ph type="dt" sz="quarter" idx="1"/>
          </p:nvPr>
        </p:nvSpPr>
        <p:spPr>
          <a:xfrm>
            <a:off x="4402138" y="0"/>
            <a:ext cx="3368675" cy="504825"/>
          </a:xfrm>
          <a:prstGeom prst="rect">
            <a:avLst/>
          </a:prstGeom>
        </p:spPr>
        <p:txBody>
          <a:bodyPr vert="horz" lIns="91440" tIns="45720" rIns="91440" bIns="45720" rtlCol="0"/>
          <a:lstStyle>
            <a:lvl1pPr algn="r">
              <a:defRPr sz="1200"/>
            </a:lvl1pPr>
          </a:lstStyle>
          <a:p>
            <a:fld id="{287BC065-D7D7-4497-9D0A-D0D4CA488C61}" type="datetimeFigureOut">
              <a:rPr lang="en-US" smtClean="0"/>
              <a:t>12/5/2022</a:t>
            </a:fld>
            <a:endParaRPr lang="en-US"/>
          </a:p>
        </p:txBody>
      </p:sp>
      <p:sp>
        <p:nvSpPr>
          <p:cNvPr id="4" name="Footer Placeholder 3">
            <a:extLst>
              <a:ext uri="{FF2B5EF4-FFF2-40B4-BE49-F238E27FC236}">
                <a16:creationId xmlns:a16="http://schemas.microsoft.com/office/drawing/2014/main" id="{C12E5DC8-58CF-4AB2-B263-F2D72A48CB76}"/>
              </a:ext>
            </a:extLst>
          </p:cNvPr>
          <p:cNvSpPr>
            <a:spLocks noGrp="1"/>
          </p:cNvSpPr>
          <p:nvPr>
            <p:ph type="ftr" sz="quarter" idx="2"/>
          </p:nvPr>
        </p:nvSpPr>
        <p:spPr>
          <a:xfrm>
            <a:off x="0" y="9553575"/>
            <a:ext cx="3368675" cy="504825"/>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0175017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jpe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3.sv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tiff>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48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402138" y="0"/>
            <a:ext cx="3368675" cy="504825"/>
          </a:xfrm>
          <a:prstGeom prst="rect">
            <a:avLst/>
          </a:prstGeom>
        </p:spPr>
        <p:txBody>
          <a:bodyPr vert="horz" lIns="91440" tIns="45720" rIns="91440" bIns="45720" rtlCol="0"/>
          <a:lstStyle>
            <a:lvl1pPr algn="r">
              <a:defRPr sz="1200"/>
            </a:lvl1pPr>
          </a:lstStyle>
          <a:p>
            <a:fld id="{0EC29ED2-9DB7-4FC7-8D07-964CD0E5B663}" type="datetimeFigureOut">
              <a:rPr lang="en-US" smtClean="0"/>
              <a:t>12/5/2022</a:t>
            </a:fld>
            <a:endParaRPr lang="en-US"/>
          </a:p>
        </p:txBody>
      </p:sp>
      <p:sp>
        <p:nvSpPr>
          <p:cNvPr id="4" name="Slide Image Placeholder 3"/>
          <p:cNvSpPr>
            <a:spLocks noGrp="1" noRot="1" noChangeAspect="1"/>
          </p:cNvSpPr>
          <p:nvPr>
            <p:ph type="sldImg" idx="2"/>
          </p:nvPr>
        </p:nvSpPr>
        <p:spPr>
          <a:xfrm>
            <a:off x="869950" y="1257300"/>
            <a:ext cx="6032500" cy="33940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77875" y="4840288"/>
            <a:ext cx="6216650" cy="396081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53575"/>
            <a:ext cx="3368675" cy="5048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402138" y="9553575"/>
            <a:ext cx="3368675" cy="504825"/>
          </a:xfrm>
          <a:prstGeom prst="rect">
            <a:avLst/>
          </a:prstGeom>
        </p:spPr>
        <p:txBody>
          <a:bodyPr vert="horz" lIns="91440" tIns="45720" rIns="91440" bIns="45720" rtlCol="0" anchor="b"/>
          <a:lstStyle>
            <a:lvl1pPr algn="r">
              <a:defRPr sz="1200"/>
            </a:lvl1pPr>
          </a:lstStyle>
          <a:p>
            <a:fld id="{B4B52809-B5B7-4F41-8876-28A8C75C3ECB}" type="slidenum">
              <a:rPr lang="en-US" smtClean="0"/>
              <a:t>‹#›</a:t>
            </a:fld>
            <a:endParaRPr lang="en-US"/>
          </a:p>
        </p:txBody>
      </p:sp>
    </p:spTree>
    <p:extLst>
      <p:ext uri="{BB962C8B-B14F-4D97-AF65-F5344CB8AC3E}">
        <p14:creationId xmlns:p14="http://schemas.microsoft.com/office/powerpoint/2010/main" val="336884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docs.aws.amazon.com/wellarchitected/latest/framework/welcome.html"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d1.awsstatic.com/whitepapers/architecture/AWS_Well-Architected_Framework.pdf"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docs.aws.amazon.com/awssupport/latest/user/trusted-advisor-check-reference.html" TargetMode="External"/><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3" Type="http://schemas.openxmlformats.org/officeDocument/2006/relationships/hyperlink" Target="https://aws.amazon.com/architecture/well-architected/?wa-lens-whitepapers.sort-by=item.additionalFields.sortDate&amp;wa-lens-whitepapers.sort-order=desc" TargetMode="External"/><Relationship Id="rId2" Type="http://schemas.openxmlformats.org/officeDocument/2006/relationships/slide" Target="../slides/slide66.xml"/><Relationship Id="rId1" Type="http://schemas.openxmlformats.org/officeDocument/2006/relationships/notesMaster" Target="../notesMasters/notesMaster1.xml"/><Relationship Id="rId5" Type="http://schemas.openxmlformats.org/officeDocument/2006/relationships/hyperlink" Target="https://docs.aws.amazon.com/awssupport/latest/user/trusted-advisor-check-reference.html" TargetMode="External"/><Relationship Id="rId4" Type="http://schemas.openxmlformats.org/officeDocument/2006/relationships/hyperlink" Target="https://wellarchitectedlabs.com/" TargetMode="Externa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cs.aws.amazon.com/wellarchitected/latest/sustainability-pillar/sustainability-pillar.html"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Module 9: Cloud Architecture</a:t>
            </a:r>
          </a:p>
        </p:txBody>
      </p:sp>
    </p:spTree>
    <p:extLst>
      <p:ext uri="{BB962C8B-B14F-4D97-AF65-F5344CB8AC3E}">
        <p14:creationId xmlns:p14="http://schemas.microsoft.com/office/powerpoint/2010/main" val="31699245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kern="1200" dirty="0">
                <a:solidFill>
                  <a:schemeClr val="tx1"/>
                </a:solidFill>
                <a:effectLst/>
                <a:latin typeface="+mn-lt"/>
                <a:ea typeface="+mn-ea"/>
                <a:cs typeface="+mn-cs"/>
              </a:rPr>
              <a:t>Here’s the background of the company whose architecture you will be reviewing:</a:t>
            </a:r>
          </a:p>
          <a:p>
            <a:endParaRPr lang="en-US" b="0" kern="1200" dirty="0">
              <a:solidFill>
                <a:schemeClr val="tx1"/>
              </a:solidFill>
              <a:effectLst/>
              <a:latin typeface="+mn-lt"/>
              <a:ea typeface="+mn-ea"/>
              <a:cs typeface="+mn-cs"/>
            </a:endParaRPr>
          </a:p>
          <a:p>
            <a:r>
              <a:rPr lang="en-US" kern="1200" dirty="0" err="1">
                <a:solidFill>
                  <a:schemeClr val="tx1"/>
                </a:solidFill>
                <a:effectLst/>
                <a:latin typeface="+mn-lt"/>
                <a:ea typeface="+mn-ea"/>
                <a:cs typeface="+mn-cs"/>
              </a:rPr>
              <a:t>AnyCompany</a:t>
            </a:r>
            <a:r>
              <a:rPr lang="en-US" kern="1200" dirty="0">
                <a:solidFill>
                  <a:schemeClr val="tx1"/>
                </a:solidFill>
                <a:effectLst/>
                <a:latin typeface="+mn-lt"/>
                <a:ea typeface="+mn-ea"/>
                <a:cs typeface="+mn-cs"/>
              </a:rPr>
              <a:t> Corporation was founded in 2008 by John</a:t>
            </a:r>
            <a:r>
              <a:rPr lang="en-US" kern="1200" baseline="0" dirty="0">
                <a:solidFill>
                  <a:schemeClr val="tx1"/>
                </a:solidFill>
                <a:effectLst/>
                <a:latin typeface="+mn-lt"/>
                <a:ea typeface="+mn-ea"/>
                <a:cs typeface="+mn-cs"/>
              </a:rPr>
              <a:t> Doe</a:t>
            </a:r>
            <a:r>
              <a:rPr lang="en-US" kern="1200" dirty="0">
                <a:solidFill>
                  <a:schemeClr val="tx1"/>
                </a:solidFill>
                <a:effectLst/>
                <a:latin typeface="+mn-lt"/>
                <a:ea typeface="+mn-ea"/>
                <a:cs typeface="+mn-cs"/>
              </a:rPr>
              <a:t>. It sells high-quality three-dimensional (3D) printed cityscapes of neighborhoods that enable you to see individual buildings and trees. The cityscapes are printed in color, with brickwork, roofs, gardens, and even cars in their correct coloration.</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The company is about to apply for private investment to fund their growth until their initial public offering (IPO). John and the board have asked you to perform an independent review of their technology platform to make sure that it will pass due diligence.</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John was interested in using cloud computing from the start. In 2008, he created an account with AWS and spun up his first Amazon Elastic Compute Cloud (Amazon EC2) instance. Over the years, the architecture of the </a:t>
            </a:r>
            <a:r>
              <a:rPr lang="en-US" kern="1200" dirty="0" err="1">
                <a:solidFill>
                  <a:schemeClr val="tx1"/>
                </a:solidFill>
                <a:effectLst/>
                <a:latin typeface="+mn-lt"/>
                <a:ea typeface="+mn-ea"/>
                <a:cs typeface="+mn-cs"/>
              </a:rPr>
              <a:t>AnyCompany</a:t>
            </a:r>
            <a:r>
              <a:rPr lang="en-US" kern="1200" dirty="0">
                <a:solidFill>
                  <a:schemeClr val="tx1"/>
                </a:solidFill>
                <a:effectLst/>
                <a:latin typeface="+mn-lt"/>
                <a:ea typeface="+mn-ea"/>
                <a:cs typeface="+mn-cs"/>
              </a:rPr>
              <a:t> platform has evolved. John now has a team of five technologists who write and operate all the technology in the organization. John still writes core code for extracting structure from motion, but he has given the AWS account root user credentials to the rest of his team to manage.</a:t>
            </a:r>
          </a:p>
        </p:txBody>
      </p:sp>
    </p:spTree>
    <p:extLst>
      <p:ext uri="{BB962C8B-B14F-4D97-AF65-F5344CB8AC3E}">
        <p14:creationId xmlns:p14="http://schemas.microsoft.com/office/powerpoint/2010/main" val="8502109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AnyCompany</a:t>
            </a:r>
            <a:r>
              <a:rPr lang="en-US" dirty="0"/>
              <a:t> Corporation has three main departments:</a:t>
            </a:r>
          </a:p>
          <a:p>
            <a:pPr marL="171450" lvl="0" indent="-171450">
              <a:buFont typeface="Arial" panose="020B0604020202020204" pitchFamily="34" charset="0"/>
              <a:buChar char="•"/>
            </a:pPr>
            <a:r>
              <a:rPr lang="en-US" dirty="0"/>
              <a:t>Fly and Snap – image acquisition, preprocessing, and storage</a:t>
            </a:r>
          </a:p>
          <a:p>
            <a:pPr marL="171450" lvl="0" indent="-171450">
              <a:buFont typeface="Arial" panose="020B0604020202020204" pitchFamily="34" charset="0"/>
              <a:buChar char="•"/>
            </a:pPr>
            <a:r>
              <a:rPr lang="en-US" dirty="0"/>
              <a:t>Show and Sell – promoting, selling, and working with customers</a:t>
            </a:r>
          </a:p>
          <a:p>
            <a:pPr marL="171450" lvl="0" indent="-171450">
              <a:buFont typeface="Arial" panose="020B0604020202020204" pitchFamily="34" charset="0"/>
              <a:buChar char="•"/>
            </a:pPr>
            <a:r>
              <a:rPr lang="en-US" dirty="0"/>
              <a:t>Make and Ship – manufacturing of products and delivery</a:t>
            </a:r>
          </a:p>
          <a:p>
            <a:endParaRPr lang="en-US" dirty="0"/>
          </a:p>
          <a:p>
            <a:r>
              <a:rPr lang="en-US" dirty="0"/>
              <a:t>The high-level design for the </a:t>
            </a:r>
            <a:r>
              <a:rPr lang="en-US" dirty="0" err="1"/>
              <a:t>AnyCompany</a:t>
            </a:r>
            <a:r>
              <a:rPr lang="en-US" dirty="0"/>
              <a:t> platform looks like the organizational structure of the company.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effectLst/>
                <a:latin typeface="Calibri" panose="020F0502020204030204" pitchFamily="34" charset="0"/>
                <a:ea typeface="Calibri" panose="020F0502020204030204" pitchFamily="34" charset="0"/>
                <a:cs typeface="Calibri" panose="020F0502020204030204" pitchFamily="34" charset="0"/>
              </a:rPr>
              <a:t>For accessibility:</a:t>
            </a:r>
            <a:r>
              <a:rPr lang="en-AU" dirty="0">
                <a:effectLst/>
                <a:latin typeface="Calibri" panose="020F0502020204030204" pitchFamily="34" charset="0"/>
                <a:ea typeface="Calibri" panose="020F0502020204030204" pitchFamily="34" charset="0"/>
                <a:cs typeface="Arial" panose="020B0604020202020204" pitchFamily="34" charset="0"/>
              </a:rPr>
              <a:t> </a:t>
            </a:r>
            <a:r>
              <a:rPr lang="en-AU" dirty="0">
                <a:effectLst/>
                <a:latin typeface="Calibri" panose="020F0502020204030204" pitchFamily="34" charset="0"/>
                <a:ea typeface="Calibri" panose="020F0502020204030204" pitchFamily="34" charset="0"/>
                <a:cs typeface="Calibri" panose="020F0502020204030204" pitchFamily="34" charset="0"/>
              </a:rPr>
              <a:t>High-level design of </a:t>
            </a:r>
            <a:r>
              <a:rPr lang="en-AU" dirty="0" err="1">
                <a:effectLst/>
                <a:latin typeface="Calibri" panose="020F0502020204030204" pitchFamily="34" charset="0"/>
                <a:ea typeface="Calibri" panose="020F0502020204030204" pitchFamily="34" charset="0"/>
                <a:cs typeface="Calibri" panose="020F0502020204030204" pitchFamily="34" charset="0"/>
              </a:rPr>
              <a:t>mappahood</a:t>
            </a:r>
            <a:r>
              <a:rPr lang="en-AU" dirty="0">
                <a:effectLst/>
                <a:latin typeface="Calibri" panose="020F0502020204030204" pitchFamily="34" charset="0"/>
                <a:ea typeface="Calibri" panose="020F0502020204030204" pitchFamily="34" charset="0"/>
                <a:cs typeface="Calibri" panose="020F0502020204030204" pitchFamily="34" charset="0"/>
              </a:rPr>
              <a:t> platform: Show and Sell (promoting, selling, working with customers) sends orders and requests imagery. Make and Ship (manufacturing and delivery) tracks orders from Show and Sell and requests imagery from Fly and Snap (acquisition, </a:t>
            </a:r>
            <a:r>
              <a:rPr lang="en-AU" dirty="0" err="1">
                <a:effectLst/>
                <a:latin typeface="Calibri" panose="020F0502020204030204" pitchFamily="34" charset="0"/>
                <a:ea typeface="Calibri" panose="020F0502020204030204" pitchFamily="34" charset="0"/>
                <a:cs typeface="Calibri" panose="020F0502020204030204" pitchFamily="34" charset="0"/>
              </a:rPr>
              <a:t>preprocessing</a:t>
            </a:r>
            <a:r>
              <a:rPr lang="en-AU" dirty="0">
                <a:effectLst/>
                <a:latin typeface="Calibri" panose="020F0502020204030204" pitchFamily="34" charset="0"/>
                <a:ea typeface="Calibri" panose="020F0502020204030204" pitchFamily="34" charset="0"/>
                <a:cs typeface="Calibri" panose="020F0502020204030204" pitchFamily="34" charset="0"/>
              </a:rPr>
              <a:t>, and storage. </a:t>
            </a:r>
            <a:r>
              <a:rPr lang="en-AU" b="1" dirty="0">
                <a:effectLst/>
                <a:latin typeface="Calibri" panose="020F0502020204030204" pitchFamily="34" charset="0"/>
                <a:ea typeface="Calibri" panose="020F0502020204030204" pitchFamily="34" charset="0"/>
                <a:cs typeface="Calibri" panose="020F0502020204030204" pitchFamily="34" charset="0"/>
              </a:rPr>
              <a:t>End of accessibility description.</a:t>
            </a:r>
            <a:endParaRPr lang="en-US"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42259847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869950" y="4860011"/>
            <a:ext cx="6032500" cy="5038133"/>
          </a:xfrm>
        </p:spPr>
        <p:txBody>
          <a:bodyPr/>
          <a:lstStyle/>
          <a:p>
            <a:r>
              <a:rPr lang="en-US" b="1" kern="1200" dirty="0">
                <a:solidFill>
                  <a:schemeClr val="tx1"/>
                </a:solidFill>
                <a:effectLst/>
                <a:latin typeface="+mn-lt"/>
                <a:ea typeface="+mn-ea"/>
                <a:cs typeface="+mn-cs"/>
              </a:rPr>
              <a:t>Fly and Snap</a:t>
            </a:r>
          </a:p>
          <a:p>
            <a:r>
              <a:rPr lang="en-US" kern="1200" dirty="0">
                <a:solidFill>
                  <a:schemeClr val="tx1"/>
                </a:solidFill>
                <a:effectLst/>
                <a:latin typeface="+mn-lt"/>
                <a:ea typeface="+mn-ea"/>
                <a:cs typeface="+mn-cs"/>
              </a:rPr>
              <a:t>Multiple devices (currently, camera and video cameras) are mounted on lightweight aircraft that capture imagery of major cities, including famous locations, on a scheduled basis. Each device generates imagery assets that are time-stamped with a clock that is synchronized with the aircraft’s clock. The imagery assets are streamed to the onboard </a:t>
            </a:r>
            <a:r>
              <a:rPr lang="en-US" b="1" kern="1200" dirty="0">
                <a:solidFill>
                  <a:schemeClr val="tx1"/>
                </a:solidFill>
                <a:effectLst/>
                <a:latin typeface="+mn-lt"/>
                <a:ea typeface="+mn-ea"/>
                <a:cs typeface="+mn-cs"/>
              </a:rPr>
              <a:t>Capture machine</a:t>
            </a:r>
            <a:r>
              <a:rPr lang="en-US" kern="1200" dirty="0">
                <a:solidFill>
                  <a:schemeClr val="tx1"/>
                </a:solidFill>
                <a:effectLst/>
                <a:latin typeface="+mn-lt"/>
                <a:ea typeface="+mn-ea"/>
                <a:cs typeface="+mn-cs"/>
              </a:rPr>
              <a:t> that has an external </a:t>
            </a:r>
            <a:r>
              <a:rPr lang="en-US" b="1" kern="1200" dirty="0">
                <a:solidFill>
                  <a:schemeClr val="tx1"/>
                </a:solidFill>
                <a:effectLst/>
                <a:latin typeface="+mn-lt"/>
                <a:ea typeface="+mn-ea"/>
                <a:cs typeface="+mn-cs"/>
              </a:rPr>
              <a:t>storage array</a:t>
            </a:r>
            <a:r>
              <a:rPr lang="en-US" kern="1200" dirty="0">
                <a:solidFill>
                  <a:schemeClr val="tx1"/>
                </a:solidFill>
                <a:effectLst/>
                <a:latin typeface="+mn-lt"/>
                <a:ea typeface="+mn-ea"/>
                <a:cs typeface="+mn-cs"/>
              </a:rPr>
              <a:t>. The Capture machine is also connected to the aircraft’s flight system and continuously captures navigation data—such</a:t>
            </a:r>
            <a:r>
              <a:rPr lang="en-US" kern="1200" baseline="0" dirty="0">
                <a:solidFill>
                  <a:schemeClr val="tx1"/>
                </a:solidFill>
                <a:effectLst/>
                <a:latin typeface="+mn-lt"/>
                <a:ea typeface="+mn-ea"/>
                <a:cs typeface="+mn-cs"/>
              </a:rPr>
              <a:t> as </a:t>
            </a:r>
            <a:r>
              <a:rPr lang="en-US" kern="1200" dirty="0">
                <a:solidFill>
                  <a:schemeClr val="tx1"/>
                </a:solidFill>
                <a:effectLst/>
                <a:latin typeface="+mn-lt"/>
                <a:ea typeface="+mn-ea"/>
                <a:cs typeface="+mn-cs"/>
              </a:rPr>
              <a:t>global positioning system (GPS) data, compass readings, and elevation.</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When it returns</a:t>
            </a:r>
            <a:r>
              <a:rPr lang="en-US" kern="1200" baseline="0" dirty="0">
                <a:solidFill>
                  <a:schemeClr val="tx1"/>
                </a:solidFill>
                <a:effectLst/>
                <a:latin typeface="+mn-lt"/>
                <a:ea typeface="+mn-ea"/>
                <a:cs typeface="+mn-cs"/>
              </a:rPr>
              <a:t> </a:t>
            </a:r>
            <a:r>
              <a:rPr lang="en-US" kern="1200" dirty="0">
                <a:solidFill>
                  <a:schemeClr val="tx1"/>
                </a:solidFill>
                <a:effectLst/>
                <a:latin typeface="+mn-lt"/>
                <a:ea typeface="+mn-ea"/>
                <a:cs typeface="+mn-cs"/>
              </a:rPr>
              <a:t>to base, the storage array is disconnected and taken into an ingest bay. Here, the storage array is connected to an </a:t>
            </a:r>
            <a:r>
              <a:rPr lang="en-US" b="1" kern="1200" dirty="0">
                <a:solidFill>
                  <a:schemeClr val="tx1"/>
                </a:solidFill>
                <a:effectLst/>
                <a:latin typeface="+mn-lt"/>
                <a:ea typeface="+mn-ea"/>
                <a:cs typeface="+mn-cs"/>
              </a:rPr>
              <a:t>Ingest machine.</a:t>
            </a:r>
            <a:r>
              <a:rPr lang="en-US" kern="1200" dirty="0">
                <a:solidFill>
                  <a:schemeClr val="tx1"/>
                </a:solidFill>
                <a:effectLst/>
                <a:latin typeface="+mn-lt"/>
                <a:ea typeface="+mn-ea"/>
                <a:cs typeface="+mn-cs"/>
              </a:rPr>
              <a:t> The Ingest machine creates a compressed archive of the storage array and uses file transfer protocol (FTP) to send it to an EC2 instance </a:t>
            </a:r>
            <a:r>
              <a:rPr lang="en-US" b="1" kern="1200" dirty="0">
                <a:solidFill>
                  <a:schemeClr val="tx1"/>
                </a:solidFill>
                <a:effectLst/>
                <a:latin typeface="+mn-lt"/>
                <a:ea typeface="+mn-ea"/>
                <a:cs typeface="+mn-cs"/>
              </a:rPr>
              <a:t>Preprocessor machine</a:t>
            </a:r>
            <a:r>
              <a:rPr lang="en-US" kern="1200" dirty="0">
                <a:solidFill>
                  <a:schemeClr val="tx1"/>
                </a:solidFill>
                <a:effectLst/>
                <a:latin typeface="+mn-lt"/>
                <a:ea typeface="+mn-ea"/>
                <a:cs typeface="+mn-cs"/>
              </a:rPr>
              <a:t>. After the storage array has been processed, the archive is written to </a:t>
            </a:r>
            <a:r>
              <a:rPr lang="en-US" b="1" kern="1200" dirty="0">
                <a:solidFill>
                  <a:schemeClr val="tx1"/>
                </a:solidFill>
                <a:effectLst/>
                <a:latin typeface="+mn-lt"/>
                <a:ea typeface="+mn-ea"/>
                <a:cs typeface="+mn-cs"/>
              </a:rPr>
              <a:t>tape</a:t>
            </a:r>
            <a:r>
              <a:rPr lang="en-US" kern="1200" dirty="0">
                <a:solidFill>
                  <a:schemeClr val="tx1"/>
                </a:solidFill>
                <a:effectLst/>
                <a:latin typeface="+mn-lt"/>
                <a:ea typeface="+mn-ea"/>
                <a:cs typeface="+mn-cs"/>
              </a:rPr>
              <a:t> (for backup). The storage array is then cleared and ready for the next flight. Tapes are held offsite by a third-party backup provider.</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The Preprocessor machine periodically processes new datasets that have been uploaded to it. It extracts all the imagery assets and stores them in an </a:t>
            </a:r>
            <a:r>
              <a:rPr lang="en-US" b="1" kern="1200" dirty="0">
                <a:solidFill>
                  <a:schemeClr val="tx1"/>
                </a:solidFill>
                <a:effectLst/>
                <a:latin typeface="+mn-lt"/>
                <a:ea typeface="+mn-ea"/>
                <a:cs typeface="+mn-cs"/>
              </a:rPr>
              <a:t>Amazon Simple Storage Service (Amazon S3)</a:t>
            </a:r>
            <a:r>
              <a:rPr lang="en-US" kern="1200" dirty="0">
                <a:solidFill>
                  <a:schemeClr val="tx1"/>
                </a:solidFill>
                <a:effectLst/>
                <a:latin typeface="+mn-lt"/>
                <a:ea typeface="+mn-ea"/>
                <a:cs typeface="+mn-cs"/>
              </a:rPr>
              <a:t> bucket. It notifies the Imagery service about the files and provides it with the flight information. The </a:t>
            </a:r>
            <a:r>
              <a:rPr lang="en-US" b="1" kern="1200" dirty="0">
                <a:solidFill>
                  <a:schemeClr val="tx1"/>
                </a:solidFill>
                <a:effectLst/>
                <a:latin typeface="+mn-lt"/>
                <a:ea typeface="+mn-ea"/>
                <a:cs typeface="+mn-cs"/>
              </a:rPr>
              <a:t>Imagery service</a:t>
            </a:r>
            <a:r>
              <a:rPr lang="en-US" kern="1200" dirty="0">
                <a:solidFill>
                  <a:schemeClr val="tx1"/>
                </a:solidFill>
                <a:effectLst/>
                <a:latin typeface="+mn-lt"/>
                <a:ea typeface="+mn-ea"/>
                <a:cs typeface="+mn-cs"/>
              </a:rPr>
              <a:t> uses the flight information to compute a 3D orientation and location for every moment of the flight, which it correlates to the imagery file timestamps. This information is stored in a </a:t>
            </a:r>
            <a:r>
              <a:rPr lang="en-US" b="1" kern="1200" dirty="0">
                <a:solidFill>
                  <a:schemeClr val="tx1"/>
                </a:solidFill>
                <a:effectLst/>
                <a:latin typeface="+mn-lt"/>
                <a:ea typeface="+mn-ea"/>
                <a:cs typeface="+mn-cs"/>
              </a:rPr>
              <a:t>relational database management system (RDBMS)</a:t>
            </a:r>
            <a:r>
              <a:rPr lang="en-US" kern="1200" dirty="0">
                <a:solidFill>
                  <a:schemeClr val="tx1"/>
                </a:solidFill>
                <a:effectLst/>
                <a:latin typeface="+mn-lt"/>
                <a:ea typeface="+mn-ea"/>
                <a:cs typeface="+mn-cs"/>
              </a:rPr>
              <a:t> that is based in Amazon EC2, with links to the imagery assets in Amazon </a:t>
            </a:r>
            <a:r>
              <a:rPr lang="en-US" kern="1200" dirty="0" err="1">
                <a:solidFill>
                  <a:schemeClr val="tx1"/>
                </a:solidFill>
                <a:effectLst/>
                <a:latin typeface="+mn-lt"/>
                <a:ea typeface="+mn-ea"/>
                <a:cs typeface="+mn-cs"/>
              </a:rPr>
              <a:t>S3</a:t>
            </a:r>
            <a:r>
              <a:rPr lang="en-US" kern="1200" dirty="0">
                <a:solidFill>
                  <a:schemeClr val="tx1"/>
                </a:solidFill>
                <a:effectLst/>
                <a:latin typeface="+mn-lt"/>
                <a:ea typeface="+mn-ea"/>
                <a:cs typeface="+mn-cs"/>
              </a:rPr>
              <a:t>.</a:t>
            </a:r>
          </a:p>
          <a:p>
            <a:endParaRPr lang="en-US" dirty="0"/>
          </a:p>
          <a:p>
            <a:r>
              <a:rPr lang="en-AU" b="1" dirty="0">
                <a:effectLst/>
                <a:latin typeface="Calibri" panose="020F0502020204030204" pitchFamily="34" charset="0"/>
                <a:ea typeface="Calibri" panose="020F0502020204030204" pitchFamily="34" charset="0"/>
                <a:cs typeface="Calibri" panose="020F0502020204030204" pitchFamily="34" charset="0"/>
              </a:rPr>
              <a:t>For accessibility:</a:t>
            </a:r>
            <a:r>
              <a:rPr lang="en-AU" dirty="0">
                <a:effectLst/>
                <a:latin typeface="Calibri" panose="020F0502020204030204" pitchFamily="34" charset="0"/>
                <a:ea typeface="Calibri" panose="020F0502020204030204" pitchFamily="34" charset="0"/>
                <a:cs typeface="Arial" panose="020B0604020202020204" pitchFamily="34" charset="0"/>
              </a:rPr>
              <a:t> </a:t>
            </a:r>
            <a:r>
              <a:rPr lang="en-AU" dirty="0">
                <a:effectLst/>
                <a:latin typeface="Calibri" panose="020F0502020204030204" pitchFamily="34" charset="0"/>
                <a:ea typeface="Calibri" panose="020F0502020204030204" pitchFamily="34" charset="0"/>
                <a:cs typeface="Calibri" panose="020F0502020204030204" pitchFamily="34" charset="0"/>
              </a:rPr>
              <a:t>Fly and snap architecture. A capture machine and an ingest machine sends imagery to a detachable storage array. The ingest machine also backs up to tape storage. </a:t>
            </a:r>
            <a:r>
              <a:rPr lang="en-AU" b="1" dirty="0">
                <a:effectLst/>
                <a:latin typeface="Calibri" panose="020F0502020204030204" pitchFamily="34" charset="0"/>
                <a:ea typeface="Calibri" panose="020F0502020204030204" pitchFamily="34" charset="0"/>
                <a:cs typeface="Calibri" panose="020F0502020204030204" pitchFamily="34" charset="0"/>
              </a:rPr>
              <a:t>End of accessibility description.</a:t>
            </a:r>
            <a:endParaRPr lang="en-US" dirty="0">
              <a:effectLst/>
              <a:latin typeface="Calibri" panose="020F0502020204030204" pitchFamily="34" charset="0"/>
              <a:ea typeface="Calibri" panose="020F0502020204030204" pitchFamily="34" charset="0"/>
              <a:cs typeface="Arial" panose="020B0604020202020204" pitchFamily="34" charset="0"/>
            </a:endParaRPr>
          </a:p>
          <a:p>
            <a:endParaRPr lang="en-US"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2899566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77875" y="4822580"/>
            <a:ext cx="6216650" cy="5077558"/>
          </a:xfrm>
        </p:spPr>
        <p:txBody>
          <a:bodyPr/>
          <a:lstStyle/>
          <a:p>
            <a:r>
              <a:rPr lang="en-US" b="1" kern="1200" dirty="0">
                <a:solidFill>
                  <a:schemeClr val="tx1"/>
                </a:solidFill>
                <a:effectLst/>
                <a:latin typeface="+mn-lt"/>
                <a:ea typeface="+mn-ea"/>
                <a:cs typeface="+mn-cs"/>
              </a:rPr>
              <a:t>Show and Sell</a:t>
            </a:r>
          </a:p>
          <a:p>
            <a:r>
              <a:rPr lang="en-US" kern="1200" dirty="0">
                <a:solidFill>
                  <a:schemeClr val="tx1"/>
                </a:solidFill>
                <a:effectLst/>
                <a:latin typeface="+mn-lt"/>
                <a:ea typeface="+mn-ea"/>
                <a:cs typeface="+mn-cs"/>
              </a:rPr>
              <a:t>When customers visit the </a:t>
            </a:r>
            <a:r>
              <a:rPr lang="en-US" kern="1200" dirty="0" err="1">
                <a:solidFill>
                  <a:schemeClr val="tx1"/>
                </a:solidFill>
                <a:effectLst/>
                <a:latin typeface="+mn-lt"/>
                <a:ea typeface="+mn-ea"/>
                <a:cs typeface="+mn-cs"/>
              </a:rPr>
              <a:t>AnyCompany</a:t>
            </a:r>
            <a:r>
              <a:rPr lang="en-US" kern="1200" dirty="0">
                <a:solidFill>
                  <a:schemeClr val="tx1"/>
                </a:solidFill>
                <a:effectLst/>
                <a:latin typeface="+mn-lt"/>
                <a:ea typeface="+mn-ea"/>
                <a:cs typeface="+mn-cs"/>
              </a:rPr>
              <a:t> </a:t>
            </a:r>
            <a:r>
              <a:rPr lang="en-US" b="1" kern="1200" dirty="0">
                <a:solidFill>
                  <a:schemeClr val="tx1"/>
                </a:solidFill>
                <a:effectLst/>
                <a:latin typeface="+mn-lt"/>
                <a:ea typeface="+mn-ea"/>
                <a:cs typeface="+mn-cs"/>
              </a:rPr>
              <a:t>website</a:t>
            </a:r>
            <a:r>
              <a:rPr lang="en-US" b="0" kern="1200" dirty="0">
                <a:solidFill>
                  <a:schemeClr val="tx1"/>
                </a:solidFill>
                <a:effectLst/>
                <a:latin typeface="+mn-lt"/>
                <a:ea typeface="+mn-ea"/>
                <a:cs typeface="+mn-cs"/>
              </a:rPr>
              <a:t>,</a:t>
            </a:r>
            <a:r>
              <a:rPr lang="en-US" kern="1200" dirty="0">
                <a:solidFill>
                  <a:schemeClr val="tx1"/>
                </a:solidFill>
                <a:effectLst/>
                <a:latin typeface="+mn-lt"/>
                <a:ea typeface="+mn-ea"/>
                <a:cs typeface="+mn-cs"/>
              </a:rPr>
              <a:t> they can see images and videos of the physical product. These images are in a variety of formats (for</a:t>
            </a:r>
            <a:r>
              <a:rPr lang="en-US" kern="1200" baseline="0" dirty="0">
                <a:solidFill>
                  <a:schemeClr val="tx1"/>
                </a:solidFill>
                <a:effectLst/>
                <a:latin typeface="+mn-lt"/>
                <a:ea typeface="+mn-ea"/>
                <a:cs typeface="+mn-cs"/>
              </a:rPr>
              <a:t> example, a</a:t>
            </a:r>
            <a:r>
              <a:rPr lang="en-US" kern="1200" dirty="0">
                <a:solidFill>
                  <a:schemeClr val="tx1"/>
                </a:solidFill>
                <a:effectLst/>
                <a:latin typeface="+mn-lt"/>
                <a:ea typeface="+mn-ea"/>
                <a:cs typeface="+mn-cs"/>
              </a:rPr>
              <a:t> large-scale, walk-around map). The </a:t>
            </a:r>
            <a:r>
              <a:rPr lang="en-US" b="1" kern="1200" dirty="0">
                <a:solidFill>
                  <a:schemeClr val="tx1"/>
                </a:solidFill>
                <a:effectLst/>
                <a:latin typeface="+mn-lt"/>
                <a:ea typeface="+mn-ea"/>
                <a:cs typeface="+mn-cs"/>
              </a:rPr>
              <a:t>website</a:t>
            </a:r>
            <a:r>
              <a:rPr lang="en-US" kern="1200" dirty="0">
                <a:solidFill>
                  <a:schemeClr val="tx1"/>
                </a:solidFill>
                <a:effectLst/>
                <a:latin typeface="+mn-lt"/>
                <a:ea typeface="+mn-ea"/>
                <a:cs typeface="+mn-cs"/>
              </a:rPr>
              <a:t> uses </a:t>
            </a:r>
            <a:r>
              <a:rPr lang="en-US" b="1" kern="1200" dirty="0">
                <a:solidFill>
                  <a:schemeClr val="tx1"/>
                </a:solidFill>
                <a:effectLst/>
                <a:latin typeface="+mn-lt"/>
                <a:ea typeface="+mn-ea"/>
                <a:cs typeface="+mn-cs"/>
              </a:rPr>
              <a:t>Elastic Load Balancing</a:t>
            </a:r>
            <a:r>
              <a:rPr lang="en-US" kern="1200" dirty="0">
                <a:solidFill>
                  <a:schemeClr val="tx1"/>
                </a:solidFill>
                <a:effectLst/>
                <a:latin typeface="+mn-lt"/>
                <a:ea typeface="+mn-ea"/>
                <a:cs typeface="+mn-cs"/>
              </a:rPr>
              <a:t> with Hypertext Transfer Protocol Secure (HTTPS), and an </a:t>
            </a:r>
            <a:r>
              <a:rPr lang="en-US" b="1" kern="1200" dirty="0">
                <a:solidFill>
                  <a:schemeClr val="tx1"/>
                </a:solidFill>
                <a:effectLst/>
                <a:latin typeface="+mn-lt"/>
                <a:ea typeface="+mn-ea"/>
                <a:cs typeface="+mn-cs"/>
              </a:rPr>
              <a:t>Auto Scaling group</a:t>
            </a:r>
            <a:r>
              <a:rPr lang="en-US" kern="1200" dirty="0">
                <a:solidFill>
                  <a:schemeClr val="tx1"/>
                </a:solidFill>
                <a:effectLst/>
                <a:latin typeface="+mn-lt"/>
                <a:ea typeface="+mn-ea"/>
                <a:cs typeface="+mn-cs"/>
              </a:rPr>
              <a:t> of EC2 instances that run a content management system. Static website assets are stored in an </a:t>
            </a:r>
            <a:r>
              <a:rPr lang="en-US" b="1" kern="1200" dirty="0">
                <a:solidFill>
                  <a:schemeClr val="tx1"/>
                </a:solidFill>
                <a:effectLst/>
                <a:latin typeface="+mn-lt"/>
                <a:ea typeface="+mn-ea"/>
                <a:cs typeface="+mn-cs"/>
              </a:rPr>
              <a:t>S3 bucket</a:t>
            </a:r>
            <a:r>
              <a:rPr lang="en-US" kern="1200" dirty="0">
                <a:solidFill>
                  <a:schemeClr val="tx1"/>
                </a:solidFill>
                <a:effectLst/>
                <a:latin typeface="+mn-lt"/>
                <a:ea typeface="+mn-ea"/>
                <a:cs typeface="+mn-cs"/>
              </a:rPr>
              <a:t>.</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Customers can select a location on a map and see a video preview of their cityscape. Customers can also choose the physical size of the map, choose the color scheme (available in white, monochrome, or full color), and have the option to place light-emitting diode (LED) holes in the map to build illuminated maps. The </a:t>
            </a:r>
            <a:r>
              <a:rPr lang="en-US" b="1" kern="1200" dirty="0">
                <a:solidFill>
                  <a:schemeClr val="tx1"/>
                </a:solidFill>
                <a:effectLst/>
                <a:latin typeface="+mn-lt"/>
                <a:ea typeface="+mn-ea"/>
                <a:cs typeface="+mn-cs"/>
              </a:rPr>
              <a:t>Mapping service</a:t>
            </a:r>
            <a:r>
              <a:rPr lang="en-US" kern="1200" dirty="0">
                <a:solidFill>
                  <a:schemeClr val="tx1"/>
                </a:solidFill>
                <a:effectLst/>
                <a:latin typeface="+mn-lt"/>
                <a:ea typeface="+mn-ea"/>
                <a:cs typeface="+mn-cs"/>
              </a:rPr>
              <a:t> correlates the map location input from the website with the </a:t>
            </a:r>
            <a:r>
              <a:rPr lang="en-US" b="1" kern="1200" dirty="0">
                <a:solidFill>
                  <a:schemeClr val="tx1"/>
                </a:solidFill>
                <a:effectLst/>
                <a:latin typeface="+mn-lt"/>
                <a:ea typeface="+mn-ea"/>
                <a:cs typeface="+mn-cs"/>
              </a:rPr>
              <a:t>Imagery service </a:t>
            </a:r>
            <a:r>
              <a:rPr lang="en-US" kern="1200" dirty="0">
                <a:solidFill>
                  <a:schemeClr val="tx1"/>
                </a:solidFill>
                <a:effectLst/>
                <a:latin typeface="+mn-lt"/>
                <a:ea typeface="+mn-ea"/>
                <a:cs typeface="+mn-cs"/>
              </a:rPr>
              <a:t>to confirm if imagery is available for that location.</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If the customers are happy with the preview, they can order their cityscape. Customers pay by credit card. Credit card orders are processed by a certified third-party payment card industry (PCI)-compliant provider. </a:t>
            </a:r>
            <a:r>
              <a:rPr lang="en-US" kern="1200" dirty="0" err="1">
                <a:solidFill>
                  <a:schemeClr val="tx1"/>
                </a:solidFill>
                <a:effectLst/>
                <a:latin typeface="+mn-lt"/>
                <a:ea typeface="+mn-ea"/>
                <a:cs typeface="+mn-cs"/>
              </a:rPr>
              <a:t>AnyCompany</a:t>
            </a:r>
            <a:r>
              <a:rPr lang="en-US" kern="1200" dirty="0">
                <a:solidFill>
                  <a:schemeClr val="tx1"/>
                </a:solidFill>
                <a:effectLst/>
                <a:latin typeface="+mn-lt"/>
                <a:ea typeface="+mn-ea"/>
                <a:cs typeface="+mn-cs"/>
              </a:rPr>
              <a:t> does not process or store any credit card information.</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After the </a:t>
            </a:r>
            <a:r>
              <a:rPr lang="en-US" b="1" kern="1200" dirty="0">
                <a:solidFill>
                  <a:schemeClr val="tx1"/>
                </a:solidFill>
                <a:effectLst/>
                <a:latin typeface="+mn-lt"/>
                <a:ea typeface="+mn-ea"/>
                <a:cs typeface="+mn-cs"/>
              </a:rPr>
              <a:t>website</a:t>
            </a:r>
            <a:r>
              <a:rPr lang="en-US" kern="1200" dirty="0">
                <a:solidFill>
                  <a:schemeClr val="tx1"/>
                </a:solidFill>
                <a:effectLst/>
                <a:latin typeface="+mn-lt"/>
                <a:ea typeface="+mn-ea"/>
                <a:cs typeface="+mn-cs"/>
              </a:rPr>
              <a:t> receives payment confirmation, it instructs the </a:t>
            </a:r>
            <a:r>
              <a:rPr lang="en-US" b="1" kern="1200" dirty="0">
                <a:solidFill>
                  <a:schemeClr val="tx1"/>
                </a:solidFill>
                <a:effectLst/>
                <a:latin typeface="+mn-lt"/>
                <a:ea typeface="+mn-ea"/>
                <a:cs typeface="+mn-cs"/>
              </a:rPr>
              <a:t>Order service</a:t>
            </a:r>
            <a:r>
              <a:rPr lang="en-US" kern="1200" dirty="0">
                <a:solidFill>
                  <a:schemeClr val="tx1"/>
                </a:solidFill>
                <a:effectLst/>
                <a:latin typeface="+mn-lt"/>
                <a:ea typeface="+mn-ea"/>
                <a:cs typeface="+mn-cs"/>
              </a:rPr>
              <a:t> to push the order to production. Orders (including customer details) are recorded in the </a:t>
            </a:r>
            <a:r>
              <a:rPr lang="en-US" b="1" kern="1200" dirty="0">
                <a:solidFill>
                  <a:schemeClr val="tx1"/>
                </a:solidFill>
                <a:effectLst/>
                <a:latin typeface="+mn-lt"/>
                <a:ea typeface="+mn-ea"/>
                <a:cs typeface="+mn-cs"/>
              </a:rPr>
              <a:t>Show and Sell database</a:t>
            </a:r>
            <a:r>
              <a:rPr lang="en-US" kern="1200" dirty="0">
                <a:solidFill>
                  <a:schemeClr val="tx1"/>
                </a:solidFill>
                <a:effectLst/>
                <a:latin typeface="+mn-lt"/>
                <a:ea typeface="+mn-ea"/>
                <a:cs typeface="+mn-cs"/>
              </a:rPr>
              <a:t>, which is an</a:t>
            </a:r>
            <a:r>
              <a:rPr lang="en-US" kern="1200" baseline="0" dirty="0">
                <a:solidFill>
                  <a:schemeClr val="tx1"/>
                </a:solidFill>
                <a:effectLst/>
                <a:latin typeface="+mn-lt"/>
                <a:ea typeface="+mn-ea"/>
                <a:cs typeface="+mn-cs"/>
              </a:rPr>
              <a:t> </a:t>
            </a:r>
            <a:r>
              <a:rPr lang="en-US" kern="1200" dirty="0">
                <a:solidFill>
                  <a:schemeClr val="tx1"/>
                </a:solidFill>
                <a:effectLst/>
                <a:latin typeface="+mn-lt"/>
                <a:ea typeface="+mn-ea"/>
                <a:cs typeface="+mn-cs"/>
              </a:rPr>
              <a:t>RDBMS</a:t>
            </a:r>
            <a:r>
              <a:rPr lang="en-US" kern="1200" baseline="0" dirty="0">
                <a:solidFill>
                  <a:schemeClr val="tx1"/>
                </a:solidFill>
                <a:effectLst/>
                <a:latin typeface="+mn-lt"/>
                <a:ea typeface="+mn-ea"/>
                <a:cs typeface="+mn-cs"/>
              </a:rPr>
              <a:t> that is based in Amazon EC2.</a:t>
            </a:r>
            <a:endParaRPr lang="en-US" kern="1200" dirty="0">
              <a:solidFill>
                <a:schemeClr val="tx1"/>
              </a:solidFill>
              <a:effectLst/>
              <a:latin typeface="+mn-lt"/>
              <a:ea typeface="+mn-ea"/>
              <a:cs typeface="+mn-cs"/>
            </a:endParaRP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To initiate a video preview or full print of an order, the </a:t>
            </a:r>
            <a:r>
              <a:rPr lang="en-US" b="1" kern="1200" dirty="0">
                <a:solidFill>
                  <a:schemeClr val="tx1"/>
                </a:solidFill>
                <a:effectLst/>
                <a:latin typeface="+mn-lt"/>
                <a:ea typeface="+mn-ea"/>
                <a:cs typeface="+mn-cs"/>
              </a:rPr>
              <a:t>Orders service</a:t>
            </a:r>
            <a:r>
              <a:rPr lang="en-US" kern="1200" dirty="0">
                <a:solidFill>
                  <a:schemeClr val="tx1"/>
                </a:solidFill>
                <a:effectLst/>
                <a:latin typeface="+mn-lt"/>
                <a:ea typeface="+mn-ea"/>
                <a:cs typeface="+mn-cs"/>
              </a:rPr>
              <a:t> places a message on the </a:t>
            </a:r>
            <a:r>
              <a:rPr lang="en-US" b="1" kern="1200" dirty="0">
                <a:solidFill>
                  <a:schemeClr val="tx1"/>
                </a:solidFill>
                <a:effectLst/>
                <a:latin typeface="+mn-lt"/>
                <a:ea typeface="+mn-ea"/>
                <a:cs typeface="+mn-cs"/>
              </a:rPr>
              <a:t>Production queue</a:t>
            </a:r>
            <a:r>
              <a:rPr lang="en-US" kern="1200" dirty="0">
                <a:solidFill>
                  <a:schemeClr val="tx1"/>
                </a:solidFill>
                <a:effectLst/>
                <a:latin typeface="+mn-lt"/>
                <a:ea typeface="+mn-ea"/>
                <a:cs typeface="+mn-cs"/>
              </a:rPr>
              <a:t>, which allows the </a:t>
            </a:r>
            <a:r>
              <a:rPr lang="en-US" b="1" kern="1200" dirty="0">
                <a:solidFill>
                  <a:schemeClr val="tx1"/>
                </a:solidFill>
                <a:effectLst/>
                <a:latin typeface="+mn-lt"/>
                <a:ea typeface="+mn-ea"/>
                <a:cs typeface="+mn-cs"/>
              </a:rPr>
              <a:t>Render service</a:t>
            </a:r>
            <a:r>
              <a:rPr lang="en-US" kern="1200" dirty="0">
                <a:solidFill>
                  <a:schemeClr val="tx1"/>
                </a:solidFill>
                <a:effectLst/>
                <a:latin typeface="+mn-lt"/>
                <a:ea typeface="+mn-ea"/>
                <a:cs typeface="+mn-cs"/>
              </a:rPr>
              <a:t> to indicate when a preview video is available. The </a:t>
            </a:r>
            <a:r>
              <a:rPr lang="en-US" b="1" kern="1200" dirty="0">
                <a:solidFill>
                  <a:schemeClr val="tx1"/>
                </a:solidFill>
                <a:effectLst/>
                <a:latin typeface="+mn-lt"/>
                <a:ea typeface="+mn-ea"/>
                <a:cs typeface="+mn-cs"/>
              </a:rPr>
              <a:t>Order service</a:t>
            </a:r>
            <a:r>
              <a:rPr lang="en-US" kern="1200" dirty="0">
                <a:solidFill>
                  <a:schemeClr val="tx1"/>
                </a:solidFill>
                <a:effectLst/>
                <a:latin typeface="+mn-lt"/>
                <a:ea typeface="+mn-ea"/>
                <a:cs typeface="+mn-cs"/>
              </a:rPr>
              <a:t> also reads from the </a:t>
            </a:r>
            <a:r>
              <a:rPr lang="en-US" b="1" kern="1200" dirty="0">
                <a:solidFill>
                  <a:schemeClr val="tx1"/>
                </a:solidFill>
                <a:effectLst/>
                <a:latin typeface="+mn-lt"/>
                <a:ea typeface="+mn-ea"/>
                <a:cs typeface="+mn-cs"/>
              </a:rPr>
              <a:t>Order status queue</a:t>
            </a:r>
            <a:r>
              <a:rPr lang="en-US" kern="1200" dirty="0">
                <a:solidFill>
                  <a:schemeClr val="tx1"/>
                </a:solidFill>
                <a:effectLst/>
                <a:latin typeface="+mn-lt"/>
                <a:ea typeface="+mn-ea"/>
                <a:cs typeface="+mn-cs"/>
              </a:rPr>
              <a:t> and records status changes in the </a:t>
            </a:r>
            <a:r>
              <a:rPr lang="en-US" b="1" kern="1200" dirty="0">
                <a:solidFill>
                  <a:schemeClr val="tx1"/>
                </a:solidFill>
                <a:effectLst/>
                <a:latin typeface="+mn-lt"/>
                <a:ea typeface="+mn-ea"/>
                <a:cs typeface="+mn-cs"/>
              </a:rPr>
              <a:t>Show and Sell database</a:t>
            </a:r>
            <a:r>
              <a:rPr lang="en-US" kern="1200" dirty="0">
                <a:solidFill>
                  <a:schemeClr val="tx1"/>
                </a:solidFill>
                <a:effectLst/>
                <a:latin typeface="+mn-lt"/>
                <a:ea typeface="+mn-ea"/>
                <a:cs typeface="+mn-cs"/>
              </a:rPr>
              <a:t>. Customers can track their order through manufacturing and see when it has been dispatched, which is handled by a third</a:t>
            </a:r>
            <a:r>
              <a:rPr lang="en-US" kern="1200" baseline="0" dirty="0">
                <a:solidFill>
                  <a:schemeClr val="tx1"/>
                </a:solidFill>
                <a:effectLst/>
                <a:latin typeface="+mn-lt"/>
                <a:ea typeface="+mn-ea"/>
                <a:cs typeface="+mn-cs"/>
              </a:rPr>
              <a:t> </a:t>
            </a:r>
            <a:r>
              <a:rPr lang="en-US" kern="1200" dirty="0">
                <a:solidFill>
                  <a:schemeClr val="tx1"/>
                </a:solidFill>
                <a:effectLst/>
                <a:latin typeface="+mn-lt"/>
                <a:ea typeface="+mn-ea"/>
                <a:cs typeface="+mn-cs"/>
              </a:rPr>
              <a:t>party through the broker Dispatch service.</a:t>
            </a:r>
          </a:p>
          <a:p>
            <a:endParaRPr lang="en-US" kern="1200" dirty="0">
              <a:solidFill>
                <a:schemeClr val="tx1"/>
              </a:solidFill>
              <a:effectLst/>
              <a:latin typeface="+mn-lt"/>
              <a:ea typeface="+mn-ea"/>
              <a:cs typeface="+mn-cs"/>
            </a:endParaRPr>
          </a:p>
          <a:p>
            <a:endParaRPr lang="en-US" kern="1200" dirty="0">
              <a:solidFill>
                <a:schemeClr val="tx1"/>
              </a:solidFill>
              <a:effectLst/>
              <a:latin typeface="+mn-lt"/>
              <a:ea typeface="+mn-ea"/>
              <a:cs typeface="+mn-cs"/>
            </a:endParaRPr>
          </a:p>
        </p:txBody>
      </p:sp>
    </p:spTree>
    <p:extLst>
      <p:ext uri="{BB962C8B-B14F-4D97-AF65-F5344CB8AC3E}">
        <p14:creationId xmlns:p14="http://schemas.microsoft.com/office/powerpoint/2010/main" val="8457647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869950" y="4822580"/>
            <a:ext cx="6032500" cy="3978520"/>
          </a:xfrm>
        </p:spPr>
        <p:txBody>
          <a:bodyPr/>
          <a:lstStyle/>
          <a:p>
            <a:r>
              <a:rPr lang="en-US" b="1" kern="1200" dirty="0">
                <a:solidFill>
                  <a:schemeClr val="tx1"/>
                </a:solidFill>
                <a:effectLst/>
                <a:latin typeface="+mn-lt"/>
                <a:ea typeface="+mn-ea"/>
                <a:cs typeface="+mn-cs"/>
              </a:rPr>
              <a:t>Make and Ship</a:t>
            </a:r>
          </a:p>
          <a:p>
            <a:r>
              <a:rPr lang="en-US" kern="1200" dirty="0" err="1">
                <a:solidFill>
                  <a:schemeClr val="tx1"/>
                </a:solidFill>
                <a:effectLst/>
                <a:latin typeface="+mn-lt"/>
                <a:ea typeface="+mn-ea"/>
                <a:cs typeface="+mn-cs"/>
              </a:rPr>
              <a:t>AnyCompany</a:t>
            </a:r>
            <a:r>
              <a:rPr lang="en-US" kern="1200" dirty="0">
                <a:solidFill>
                  <a:schemeClr val="tx1"/>
                </a:solidFill>
                <a:effectLst/>
                <a:latin typeface="+mn-lt"/>
                <a:ea typeface="+mn-ea"/>
                <a:cs typeface="+mn-cs"/>
              </a:rPr>
              <a:t> has proprietary technology that enables it to generate 3D models from a combination of photographs and video (extracting structure from motion).</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The </a:t>
            </a:r>
            <a:r>
              <a:rPr lang="en-US" b="1" kern="1200" dirty="0">
                <a:solidFill>
                  <a:schemeClr val="tx1"/>
                </a:solidFill>
                <a:effectLst/>
                <a:latin typeface="+mn-lt"/>
                <a:ea typeface="+mn-ea"/>
                <a:cs typeface="+mn-cs"/>
              </a:rPr>
              <a:t>Render service</a:t>
            </a:r>
            <a:r>
              <a:rPr lang="en-US" kern="1200" dirty="0">
                <a:solidFill>
                  <a:schemeClr val="tx1"/>
                </a:solidFill>
                <a:effectLst/>
                <a:latin typeface="+mn-lt"/>
                <a:ea typeface="+mn-ea"/>
                <a:cs typeface="+mn-cs"/>
              </a:rPr>
              <a:t> is a fleet of g2.2xlarge instances. The </a:t>
            </a:r>
            <a:r>
              <a:rPr lang="en-US" b="1" kern="1200" dirty="0">
                <a:solidFill>
                  <a:schemeClr val="tx1"/>
                </a:solidFill>
                <a:effectLst/>
                <a:latin typeface="+mn-lt"/>
                <a:ea typeface="+mn-ea"/>
                <a:cs typeface="+mn-cs"/>
              </a:rPr>
              <a:t>Render service</a:t>
            </a:r>
            <a:r>
              <a:rPr lang="en-US" kern="1200" dirty="0">
                <a:solidFill>
                  <a:schemeClr val="tx1"/>
                </a:solidFill>
                <a:effectLst/>
                <a:latin typeface="+mn-lt"/>
                <a:ea typeface="+mn-ea"/>
                <a:cs typeface="+mn-cs"/>
              </a:rPr>
              <a:t> takes orders from the </a:t>
            </a:r>
            <a:r>
              <a:rPr lang="en-US" b="1" kern="1200" dirty="0">
                <a:solidFill>
                  <a:schemeClr val="tx1"/>
                </a:solidFill>
                <a:effectLst/>
                <a:latin typeface="+mn-lt"/>
                <a:ea typeface="+mn-ea"/>
                <a:cs typeface="+mn-cs"/>
              </a:rPr>
              <a:t>Production queue</a:t>
            </a:r>
            <a:r>
              <a:rPr lang="en-US" kern="1200" dirty="0">
                <a:solidFill>
                  <a:schemeClr val="tx1"/>
                </a:solidFill>
                <a:effectLst/>
                <a:latin typeface="+mn-lt"/>
                <a:ea typeface="+mn-ea"/>
                <a:cs typeface="+mn-cs"/>
              </a:rPr>
              <a:t> and generates the 3D models that are stored in an </a:t>
            </a:r>
            <a:r>
              <a:rPr lang="en-US" b="1" kern="1200" dirty="0">
                <a:solidFill>
                  <a:schemeClr val="tx1"/>
                </a:solidFill>
                <a:effectLst/>
                <a:latin typeface="+mn-lt"/>
                <a:ea typeface="+mn-ea"/>
                <a:cs typeface="+mn-cs"/>
              </a:rPr>
              <a:t>S3 bucket</a:t>
            </a:r>
            <a:r>
              <a:rPr lang="en-US" kern="1200" dirty="0">
                <a:solidFill>
                  <a:schemeClr val="tx1"/>
                </a:solidFill>
                <a:effectLst/>
                <a:latin typeface="+mn-lt"/>
                <a:ea typeface="+mn-ea"/>
                <a:cs typeface="+mn-cs"/>
              </a:rPr>
              <a:t>. The </a:t>
            </a:r>
            <a:r>
              <a:rPr lang="en-US" b="1" kern="1200" dirty="0">
                <a:solidFill>
                  <a:schemeClr val="tx1"/>
                </a:solidFill>
                <a:effectLst/>
                <a:latin typeface="+mn-lt"/>
                <a:ea typeface="+mn-ea"/>
                <a:cs typeface="+mn-cs"/>
              </a:rPr>
              <a:t>Render service</a:t>
            </a:r>
            <a:r>
              <a:rPr lang="en-US" kern="1200" dirty="0">
                <a:solidFill>
                  <a:schemeClr val="tx1"/>
                </a:solidFill>
                <a:effectLst/>
                <a:latin typeface="+mn-lt"/>
                <a:ea typeface="+mn-ea"/>
                <a:cs typeface="+mn-cs"/>
              </a:rPr>
              <a:t> also uses the 3D models to create flyby videos so that customers can preview their orders on the </a:t>
            </a:r>
            <a:r>
              <a:rPr lang="en-US" kern="1200" dirty="0" err="1">
                <a:solidFill>
                  <a:schemeClr val="tx1"/>
                </a:solidFill>
                <a:effectLst/>
                <a:latin typeface="+mn-lt"/>
                <a:ea typeface="+mn-ea"/>
                <a:cs typeface="+mn-cs"/>
              </a:rPr>
              <a:t>AnyCompany</a:t>
            </a:r>
            <a:r>
              <a:rPr lang="en-US" kern="1200" dirty="0">
                <a:solidFill>
                  <a:schemeClr val="tx1"/>
                </a:solidFill>
                <a:effectLst/>
                <a:latin typeface="+mn-lt"/>
                <a:ea typeface="+mn-ea"/>
                <a:cs typeface="+mn-cs"/>
              </a:rPr>
              <a:t> </a:t>
            </a:r>
            <a:r>
              <a:rPr lang="en-US" b="1" kern="1200" dirty="0">
                <a:solidFill>
                  <a:schemeClr val="tx1"/>
                </a:solidFill>
                <a:effectLst/>
                <a:latin typeface="+mn-lt"/>
                <a:ea typeface="+mn-ea"/>
                <a:cs typeface="+mn-cs"/>
              </a:rPr>
              <a:t>website</a:t>
            </a:r>
            <a:r>
              <a:rPr lang="en-US" kern="1200" dirty="0">
                <a:solidFill>
                  <a:schemeClr val="tx1"/>
                </a:solidFill>
                <a:effectLst/>
                <a:latin typeface="+mn-lt"/>
                <a:ea typeface="+mn-ea"/>
                <a:cs typeface="+mn-cs"/>
              </a:rPr>
              <a:t>. These videos are stored in a separate </a:t>
            </a:r>
            <a:r>
              <a:rPr lang="en-US" b="1" kern="1200" dirty="0">
                <a:solidFill>
                  <a:schemeClr val="tx1"/>
                </a:solidFill>
                <a:effectLst/>
                <a:latin typeface="+mn-lt"/>
                <a:ea typeface="+mn-ea"/>
                <a:cs typeface="+mn-cs"/>
              </a:rPr>
              <a:t>S3 bucket</a:t>
            </a:r>
            <a:r>
              <a:rPr lang="en-US" kern="1200" dirty="0">
                <a:solidFill>
                  <a:schemeClr val="tx1"/>
                </a:solidFill>
                <a:effectLst/>
                <a:latin typeface="+mn-lt"/>
                <a:ea typeface="+mn-ea"/>
                <a:cs typeface="+mn-cs"/>
              </a:rPr>
              <a:t>. Once a year, the team deletes old previews. However, models are kept in case they are needed for future projects.</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After a customer places an order, a message is placed in the </a:t>
            </a:r>
            <a:r>
              <a:rPr lang="en-US" b="1" kern="1200" dirty="0">
                <a:solidFill>
                  <a:schemeClr val="tx1"/>
                </a:solidFill>
                <a:effectLst/>
                <a:latin typeface="+mn-lt"/>
                <a:ea typeface="+mn-ea"/>
                <a:cs typeface="+mn-cs"/>
              </a:rPr>
              <a:t>Print queue</a:t>
            </a:r>
            <a:r>
              <a:rPr lang="en-US" kern="1200" dirty="0">
                <a:solidFill>
                  <a:schemeClr val="tx1"/>
                </a:solidFill>
                <a:effectLst/>
                <a:latin typeface="+mn-lt"/>
                <a:ea typeface="+mn-ea"/>
                <a:cs typeface="+mn-cs"/>
              </a:rPr>
              <a:t> with a link to the 3D model. At each stage of the Make and Ship process, order status updates are posted to the </a:t>
            </a:r>
            <a:r>
              <a:rPr lang="en-US" b="1" kern="1200" dirty="0">
                <a:solidFill>
                  <a:schemeClr val="tx1"/>
                </a:solidFill>
                <a:effectLst/>
                <a:latin typeface="+mn-lt"/>
                <a:ea typeface="+mn-ea"/>
                <a:cs typeface="+mn-cs"/>
              </a:rPr>
              <a:t>Order status queue</a:t>
            </a:r>
            <a:r>
              <a:rPr lang="en-US" kern="1200" dirty="0">
                <a:solidFill>
                  <a:schemeClr val="tx1"/>
                </a:solidFill>
                <a:effectLst/>
                <a:latin typeface="+mn-lt"/>
                <a:ea typeface="+mn-ea"/>
                <a:cs typeface="+mn-cs"/>
              </a:rPr>
              <a:t>. This queue is consumed by the </a:t>
            </a:r>
            <a:r>
              <a:rPr lang="en-US" kern="1200" dirty="0" err="1">
                <a:solidFill>
                  <a:schemeClr val="tx1"/>
                </a:solidFill>
                <a:effectLst/>
                <a:latin typeface="+mn-lt"/>
                <a:ea typeface="+mn-ea"/>
                <a:cs typeface="+mn-cs"/>
              </a:rPr>
              <a:t>AnyCompany</a:t>
            </a:r>
            <a:r>
              <a:rPr lang="en-US" kern="1200" dirty="0">
                <a:solidFill>
                  <a:schemeClr val="tx1"/>
                </a:solidFill>
                <a:effectLst/>
                <a:latin typeface="+mn-lt"/>
                <a:ea typeface="+mn-ea"/>
                <a:cs typeface="+mn-cs"/>
              </a:rPr>
              <a:t> </a:t>
            </a:r>
            <a:r>
              <a:rPr lang="en-US" b="1" kern="1200" dirty="0">
                <a:solidFill>
                  <a:schemeClr val="tx1"/>
                </a:solidFill>
                <a:effectLst/>
                <a:latin typeface="+mn-lt"/>
                <a:ea typeface="+mn-ea"/>
                <a:cs typeface="+mn-cs"/>
              </a:rPr>
              <a:t>website</a:t>
            </a:r>
            <a:r>
              <a:rPr lang="en-US" kern="1200" dirty="0">
                <a:solidFill>
                  <a:schemeClr val="tx1"/>
                </a:solidFill>
                <a:effectLst/>
                <a:latin typeface="+mn-lt"/>
                <a:ea typeface="+mn-ea"/>
                <a:cs typeface="+mn-cs"/>
              </a:rPr>
              <a:t>, which shows the order history.</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The Make and Ship team has four 3D printers that print high-resolution and detailed color-control models. An on-premises </a:t>
            </a:r>
            <a:r>
              <a:rPr lang="en-US" b="1" kern="1200" dirty="0">
                <a:solidFill>
                  <a:schemeClr val="tx1"/>
                </a:solidFill>
                <a:effectLst/>
                <a:latin typeface="+mn-lt"/>
                <a:ea typeface="+mn-ea"/>
                <a:cs typeface="+mn-cs"/>
              </a:rPr>
              <a:t>Print conductor</a:t>
            </a:r>
            <a:r>
              <a:rPr lang="en-US" kern="1200" dirty="0">
                <a:solidFill>
                  <a:schemeClr val="tx1"/>
                </a:solidFill>
                <a:effectLst/>
                <a:latin typeface="+mn-lt"/>
                <a:ea typeface="+mn-ea"/>
                <a:cs typeface="+mn-cs"/>
              </a:rPr>
              <a:t> machine takes orders from the </a:t>
            </a:r>
            <a:r>
              <a:rPr lang="en-US" b="1" kern="1200" dirty="0">
                <a:solidFill>
                  <a:schemeClr val="tx1"/>
                </a:solidFill>
                <a:effectLst/>
                <a:latin typeface="+mn-lt"/>
                <a:ea typeface="+mn-ea"/>
                <a:cs typeface="+mn-cs"/>
              </a:rPr>
              <a:t>Print queue</a:t>
            </a:r>
            <a:r>
              <a:rPr lang="en-US" kern="1200" dirty="0">
                <a:solidFill>
                  <a:schemeClr val="tx1"/>
                </a:solidFill>
                <a:effectLst/>
                <a:latin typeface="+mn-lt"/>
                <a:ea typeface="+mn-ea"/>
                <a:cs typeface="+mn-cs"/>
              </a:rPr>
              <a:t> and sends them to the next available printer. The </a:t>
            </a:r>
            <a:r>
              <a:rPr lang="en-US" b="1" kern="1200" dirty="0">
                <a:solidFill>
                  <a:schemeClr val="tx1"/>
                </a:solidFill>
                <a:effectLst/>
                <a:latin typeface="+mn-lt"/>
                <a:ea typeface="+mn-ea"/>
                <a:cs typeface="+mn-cs"/>
              </a:rPr>
              <a:t>Print conductor</a:t>
            </a:r>
            <a:r>
              <a:rPr lang="en-US" kern="1200" dirty="0">
                <a:solidFill>
                  <a:schemeClr val="tx1"/>
                </a:solidFill>
                <a:effectLst/>
                <a:latin typeface="+mn-lt"/>
                <a:ea typeface="+mn-ea"/>
                <a:cs typeface="+mn-cs"/>
              </a:rPr>
              <a:t> sends order updates to the </a:t>
            </a:r>
            <a:r>
              <a:rPr lang="en-US" b="1" kern="1200" dirty="0">
                <a:solidFill>
                  <a:schemeClr val="tx1"/>
                </a:solidFill>
                <a:effectLst/>
                <a:latin typeface="+mn-lt"/>
                <a:ea typeface="+mn-ea"/>
                <a:cs typeface="+mn-cs"/>
              </a:rPr>
              <a:t>Order status queue</a:t>
            </a:r>
            <a:r>
              <a:rPr lang="en-US" kern="1200" dirty="0">
                <a:solidFill>
                  <a:schemeClr val="tx1"/>
                </a:solidFill>
                <a:effectLst/>
                <a:latin typeface="+mn-lt"/>
                <a:ea typeface="+mn-ea"/>
                <a:cs typeface="+mn-cs"/>
              </a:rPr>
              <a:t>. The </a:t>
            </a:r>
            <a:r>
              <a:rPr lang="en-US" b="1" kern="1200" dirty="0">
                <a:solidFill>
                  <a:schemeClr val="tx1"/>
                </a:solidFill>
                <a:effectLst/>
                <a:latin typeface="+mn-lt"/>
                <a:ea typeface="+mn-ea"/>
                <a:cs typeface="+mn-cs"/>
              </a:rPr>
              <a:t>Print conductor</a:t>
            </a:r>
            <a:r>
              <a:rPr lang="en-US" kern="1200" dirty="0">
                <a:solidFill>
                  <a:schemeClr val="tx1"/>
                </a:solidFill>
                <a:effectLst/>
                <a:latin typeface="+mn-lt"/>
                <a:ea typeface="+mn-ea"/>
                <a:cs typeface="+mn-cs"/>
              </a:rPr>
              <a:t> sends a final update when the order has been completed, passed quality assurance, and is ready for dispatch.</a:t>
            </a:r>
          </a:p>
        </p:txBody>
      </p:sp>
    </p:spTree>
    <p:extLst>
      <p:ext uri="{BB962C8B-B14F-4D97-AF65-F5344CB8AC3E}">
        <p14:creationId xmlns:p14="http://schemas.microsoft.com/office/powerpoint/2010/main" val="42861377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activity, you will break into small groups. As you learn about each pillar, your group will work through a set of questions from the AWS Well-Architected Framework. You will use these Well-Architected Framework questions to guide your review of the </a:t>
            </a:r>
            <a:r>
              <a:rPr lang="en-US" dirty="0" err="1"/>
              <a:t>AnyCompany</a:t>
            </a:r>
            <a:r>
              <a:rPr lang="en-US" dirty="0"/>
              <a:t> architecture.</a:t>
            </a:r>
          </a:p>
          <a:p>
            <a:endParaRPr lang="en-US" dirty="0"/>
          </a:p>
          <a:p>
            <a:r>
              <a:rPr lang="en-US" dirty="0"/>
              <a:t>For each Well-Architected Framework question, your group will answer the following questions about the </a:t>
            </a:r>
            <a:r>
              <a:rPr lang="en-US" dirty="0" err="1"/>
              <a:t>AnyCompany</a:t>
            </a:r>
            <a:r>
              <a:rPr lang="en-US" dirty="0"/>
              <a:t> architecture:</a:t>
            </a:r>
          </a:p>
          <a:p>
            <a:pPr marL="171450" lvl="0" indent="-171450">
              <a:buFont typeface="Arial" panose="020B0604020202020204" pitchFamily="34" charset="0"/>
              <a:buChar char="•"/>
            </a:pPr>
            <a:r>
              <a:rPr lang="en-US" dirty="0"/>
              <a:t>What is the CURRENT STATE (what is </a:t>
            </a:r>
            <a:r>
              <a:rPr lang="en-US" dirty="0" err="1"/>
              <a:t>AnyCompany</a:t>
            </a:r>
            <a:r>
              <a:rPr lang="en-US" dirty="0"/>
              <a:t> doing now)?</a:t>
            </a:r>
          </a:p>
          <a:p>
            <a:pPr marL="171450" lvl="0" indent="-171450">
              <a:buFont typeface="Arial" panose="020B0604020202020204" pitchFamily="34" charset="0"/>
              <a:buChar char="•"/>
            </a:pPr>
            <a:r>
              <a:rPr lang="en-US" dirty="0"/>
              <a:t>What is the FUTURE STATE (what do you think </a:t>
            </a:r>
            <a:r>
              <a:rPr lang="en-US" dirty="0" err="1"/>
              <a:t>AnyCompany</a:t>
            </a:r>
            <a:r>
              <a:rPr lang="en-US" dirty="0"/>
              <a:t> should be doing)?</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Your team must then agree on the top improvement that </a:t>
            </a:r>
            <a:r>
              <a:rPr lang="en-US" dirty="0" err="1"/>
              <a:t>AnyCompany</a:t>
            </a:r>
            <a:r>
              <a:rPr lang="en-US" dirty="0"/>
              <a:t> should make based on the answers to these three questions.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Note that there are no right or wrong answers. The AWS Well-Architected</a:t>
            </a:r>
            <a:r>
              <a:rPr lang="en-US" baseline="0" dirty="0"/>
              <a:t> </a:t>
            </a:r>
            <a:r>
              <a:rPr lang="en-US" dirty="0"/>
              <a:t>Framework questions are there to prompt discussion.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kern="1200" dirty="0">
                <a:solidFill>
                  <a:schemeClr val="tx1"/>
                </a:solidFill>
                <a:effectLst/>
                <a:ea typeface="+mn-ea"/>
                <a:cs typeface="+mn-cs"/>
              </a:rPr>
              <a:t>For prescriptive guidance on implementation, see the details for each pillar on the Well-Architected Framework website</a:t>
            </a:r>
            <a:r>
              <a:rPr lang="en-US" dirty="0"/>
              <a:t> at </a:t>
            </a:r>
            <a:r>
              <a:rPr lang="en-US" dirty="0">
                <a:hlinkClick r:id="rId3"/>
              </a:rPr>
              <a:t>https://docs.aws.amazon.com/wellarchitected/latest/framework/welcome.html</a:t>
            </a:r>
            <a:r>
              <a:rPr lang="en-US" dirty="0"/>
              <a:t>. All of the questions for each pillar are part of the Well-Architected Framework Appendix. </a:t>
            </a:r>
            <a:endParaRPr lang="en-US" kern="1200" dirty="0">
              <a:solidFill>
                <a:schemeClr val="tx1"/>
              </a:solidFill>
              <a:effectLst/>
              <a:ea typeface="+mn-ea"/>
              <a:cs typeface="+mn-cs"/>
            </a:endParaRPr>
          </a:p>
          <a:p>
            <a:endParaRPr lang="en-US" dirty="0"/>
          </a:p>
        </p:txBody>
      </p:sp>
    </p:spTree>
    <p:extLst>
      <p:ext uri="{BB962C8B-B14F-4D97-AF65-F5344CB8AC3E}">
        <p14:creationId xmlns:p14="http://schemas.microsoft.com/office/powerpoint/2010/main" val="3596288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Operational Excellence pillar</a:t>
            </a:r>
          </a:p>
        </p:txBody>
      </p:sp>
    </p:spTree>
    <p:extLst>
      <p:ext uri="{BB962C8B-B14F-4D97-AF65-F5344CB8AC3E}">
        <p14:creationId xmlns:p14="http://schemas.microsoft.com/office/powerpoint/2010/main" val="39137474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a:solidFill>
                  <a:schemeClr val="tx1"/>
                </a:solidFill>
                <a:effectLst/>
                <a:latin typeface="+mn-lt"/>
                <a:ea typeface="+mn-ea"/>
                <a:cs typeface="+mn-cs"/>
              </a:rPr>
              <a:t>The </a:t>
            </a:r>
            <a:r>
              <a:rPr lang="en-US" i="1" kern="1200">
                <a:solidFill>
                  <a:schemeClr val="tx1"/>
                </a:solidFill>
                <a:effectLst/>
                <a:latin typeface="+mn-lt"/>
                <a:ea typeface="+mn-ea"/>
                <a:cs typeface="+mn-cs"/>
              </a:rPr>
              <a:t>Operational Excellence pillar </a:t>
            </a:r>
            <a:r>
              <a:rPr lang="en-US" kern="1200">
                <a:solidFill>
                  <a:schemeClr val="tx1"/>
                </a:solidFill>
                <a:effectLst/>
                <a:latin typeface="+mn-lt"/>
                <a:ea typeface="+mn-ea"/>
                <a:cs typeface="+mn-cs"/>
              </a:rPr>
              <a:t>focuses on the ability to run and monitor systems to deliver business value,</a:t>
            </a:r>
            <a:r>
              <a:rPr lang="en-US" kern="1200" baseline="0">
                <a:solidFill>
                  <a:schemeClr val="tx1"/>
                </a:solidFill>
                <a:effectLst/>
                <a:latin typeface="+mn-lt"/>
                <a:ea typeface="+mn-ea"/>
                <a:cs typeface="+mn-cs"/>
              </a:rPr>
              <a:t> </a:t>
            </a:r>
            <a:r>
              <a:rPr lang="en-US" kern="1200">
                <a:solidFill>
                  <a:schemeClr val="tx1"/>
                </a:solidFill>
                <a:effectLst/>
                <a:latin typeface="+mn-lt"/>
                <a:ea typeface="+mn-ea"/>
                <a:cs typeface="+mn-cs"/>
              </a:rPr>
              <a:t>and to continually improve supporting processes and procedures. Key topics include: automating changes, responding to events, and defining standards to manage daily operations.</a:t>
            </a:r>
          </a:p>
        </p:txBody>
      </p:sp>
    </p:spTree>
    <p:extLst>
      <p:ext uri="{BB962C8B-B14F-4D97-AF65-F5344CB8AC3E}">
        <p14:creationId xmlns:p14="http://schemas.microsoft.com/office/powerpoint/2010/main" val="19844921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20968" y="4822580"/>
            <a:ext cx="6181481" cy="4142559"/>
          </a:xfrm>
        </p:spPr>
        <p:txBody>
          <a:bodyPr/>
          <a:lstStyle/>
          <a:p>
            <a:r>
              <a:rPr lang="en-US" dirty="0"/>
              <a:t>There are five design principles for operational excellence in the cloud:</a:t>
            </a:r>
          </a:p>
          <a:p>
            <a:pPr marL="171450" indent="-171450">
              <a:buFont typeface="Arial" panose="020B0604020202020204" pitchFamily="34" charset="0"/>
              <a:buChar char="•"/>
            </a:pPr>
            <a:r>
              <a:rPr lang="en-US" i="1" dirty="0"/>
              <a:t>Perform operations as code</a:t>
            </a:r>
            <a:r>
              <a:rPr lang="en-US" i="0" dirty="0"/>
              <a:t> – </a:t>
            </a:r>
            <a:r>
              <a:rPr lang="en-US" dirty="0"/>
              <a:t>Define your entire workload (that is, applications and infrastructure) as code and update it with code. Implement operations procedures as code and configure them to automatically trigger in response to events. By performing operations as code, you limit human error and enable consistent responses to events.</a:t>
            </a:r>
          </a:p>
          <a:p>
            <a:pPr marL="171450" indent="-171450">
              <a:buFont typeface="Arial" panose="020B0604020202020204" pitchFamily="34" charset="0"/>
              <a:buChar char="•"/>
            </a:pPr>
            <a:r>
              <a:rPr lang="en-US" i="1" dirty="0"/>
              <a:t>Make frequent, small, reversible changes</a:t>
            </a:r>
            <a:r>
              <a:rPr lang="en-US" i="0" dirty="0"/>
              <a:t> – </a:t>
            </a:r>
            <a:r>
              <a:rPr lang="en-US" dirty="0"/>
              <a:t>Design workloads to enable components to be updated regularly. Make changes in small increments that can be reversed if they fail (without affecting customers when possible).</a:t>
            </a:r>
          </a:p>
          <a:p>
            <a:pPr marL="171450" indent="-171450">
              <a:buFont typeface="Arial" panose="020B0604020202020204" pitchFamily="34" charset="0"/>
              <a:buChar char="•"/>
            </a:pPr>
            <a:r>
              <a:rPr lang="en-US" i="1" dirty="0"/>
              <a:t>Refine operations procedures frequently</a:t>
            </a:r>
            <a:r>
              <a:rPr lang="en-US" i="0" dirty="0"/>
              <a:t> – </a:t>
            </a:r>
            <a:r>
              <a:rPr lang="en-US" dirty="0"/>
              <a:t>Look for opportunities to improve operations procedures. Evolve your procedures appropriately as your workloads evolve. Set up regular game days to review all procedures, validate their effectiveness, and ensure that teams are familiar with them.</a:t>
            </a:r>
          </a:p>
          <a:p>
            <a:pPr marL="171450" indent="-171450">
              <a:buFont typeface="Arial" panose="020B0604020202020204" pitchFamily="34" charset="0"/>
              <a:buChar char="•"/>
            </a:pPr>
            <a:r>
              <a:rPr lang="en-US" i="1" dirty="0"/>
              <a:t>Anticipate failure</a:t>
            </a:r>
            <a:r>
              <a:rPr lang="en-US" i="0" dirty="0"/>
              <a:t> – </a:t>
            </a:r>
            <a:r>
              <a:rPr lang="en-US" dirty="0"/>
              <a:t>Identify potential sources of failure so that they can be removed or mitigated. Test failure scenarios and validate your understanding of their impact. Test your response procedures to ensure that they are effective and that teams know how to run them. Set up regular game days to test workloads and team responses to simulated events.</a:t>
            </a:r>
          </a:p>
          <a:p>
            <a:pPr marL="171450" indent="-171450">
              <a:buFont typeface="Arial" panose="020B0604020202020204" pitchFamily="34" charset="0"/>
              <a:buChar char="•"/>
            </a:pPr>
            <a:r>
              <a:rPr lang="en-US" i="1" dirty="0"/>
              <a:t>Learn from all operational failures</a:t>
            </a:r>
            <a:r>
              <a:rPr lang="en-US" i="0" dirty="0"/>
              <a:t> – </a:t>
            </a:r>
            <a:r>
              <a:rPr lang="en-US" dirty="0"/>
              <a:t>Drive improvement through lessons learned from all operational events and failures. Share what is learned across teams and through the entire organization.</a:t>
            </a:r>
          </a:p>
        </p:txBody>
      </p:sp>
    </p:spTree>
    <p:extLst>
      <p:ext uri="{BB962C8B-B14F-4D97-AF65-F5344CB8AC3E}">
        <p14:creationId xmlns:p14="http://schemas.microsoft.com/office/powerpoint/2010/main" val="2509954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ea typeface="+mn-ea"/>
                <a:cs typeface="+mn-cs"/>
              </a:rPr>
              <a:t>The foundational questions for operational excellence fall under three best practice areas: organization, prepare, operate, and evolve. </a:t>
            </a:r>
          </a:p>
          <a:p>
            <a:endParaRPr lang="en-US" kern="1200" dirty="0">
              <a:solidFill>
                <a:schemeClr val="tx1"/>
              </a:solidFill>
              <a:effectLst/>
              <a:ea typeface="+mn-ea"/>
              <a:cs typeface="+mn-cs"/>
            </a:endParaRPr>
          </a:p>
          <a:p>
            <a:r>
              <a:rPr lang="en-US" kern="1200" dirty="0">
                <a:solidFill>
                  <a:schemeClr val="tx1"/>
                </a:solidFill>
                <a:effectLst/>
                <a:ea typeface="+mn-ea"/>
                <a:cs typeface="+mn-cs"/>
              </a:rPr>
              <a:t>Operations teams must understand business and customer needs so they can effectively and efficiently support business outcomes. Operations teams create and use procedures to respond to operational events and validate the effectiveness of procedures to support business needs. Operations teams collect metrics that are used to measure the achievement of desired business outcomes. As business context, business priorities, and customer needs, change over time, it’s important to design operations that evolve in response to change and to incorporate lessons learned through their performance.</a:t>
            </a:r>
          </a:p>
          <a:p>
            <a:endParaRPr lang="en-US" kern="1200" dirty="0">
              <a:solidFill>
                <a:schemeClr val="tx1"/>
              </a:solidFill>
              <a:effectLst/>
              <a:ea typeface="+mn-ea"/>
              <a:cs typeface="+mn-cs"/>
            </a:endParaRPr>
          </a:p>
        </p:txBody>
      </p:sp>
    </p:spTree>
    <p:extLst>
      <p:ext uri="{BB962C8B-B14F-4D97-AF65-F5344CB8AC3E}">
        <p14:creationId xmlns:p14="http://schemas.microsoft.com/office/powerpoint/2010/main" val="2443328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latin typeface="+mn-lt"/>
                <a:ea typeface="+mn-ea"/>
                <a:cs typeface="+mn-cs"/>
              </a:rPr>
              <a:t>This module will address the following topics:</a:t>
            </a:r>
          </a:p>
          <a:p>
            <a:pPr marL="171450" indent="-171450">
              <a:buFont typeface="Arial" panose="020B0604020202020204" pitchFamily="34" charset="0"/>
              <a:buChar char="•"/>
            </a:pPr>
            <a:r>
              <a:rPr lang="en-US" kern="1200" dirty="0">
                <a:solidFill>
                  <a:schemeClr val="tx1"/>
                </a:solidFill>
                <a:effectLst/>
                <a:latin typeface="+mn-lt"/>
                <a:ea typeface="+mn-ea"/>
                <a:cs typeface="+mn-cs"/>
              </a:rPr>
              <a:t>AWS Well-Architected Framework</a:t>
            </a:r>
          </a:p>
          <a:p>
            <a:pPr marL="171450" indent="-171450">
              <a:buFont typeface="Arial" panose="020B0604020202020204" pitchFamily="34" charset="0"/>
              <a:buChar char="•"/>
            </a:pPr>
            <a:r>
              <a:rPr lang="en-US" kern="1200" dirty="0">
                <a:solidFill>
                  <a:schemeClr val="tx1"/>
                </a:solidFill>
                <a:effectLst/>
                <a:latin typeface="+mn-lt"/>
                <a:ea typeface="+mn-ea"/>
                <a:cs typeface="+mn-cs"/>
              </a:rPr>
              <a:t>Reliability and high availability</a:t>
            </a:r>
          </a:p>
          <a:p>
            <a:pPr marL="171450" indent="-171450">
              <a:buFont typeface="Arial" panose="020B0604020202020204" pitchFamily="34" charset="0"/>
              <a:buChar char="•"/>
            </a:pPr>
            <a:r>
              <a:rPr lang="en-US" kern="1200" dirty="0">
                <a:solidFill>
                  <a:schemeClr val="tx1"/>
                </a:solidFill>
                <a:effectLst/>
                <a:latin typeface="+mn-lt"/>
                <a:ea typeface="+mn-ea"/>
                <a:cs typeface="+mn-cs"/>
              </a:rPr>
              <a:t>AWS Trusted Advisor</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kern="1200" dirty="0">
                <a:solidFill>
                  <a:schemeClr val="tx1"/>
                </a:solidFill>
                <a:effectLst/>
                <a:latin typeface="+mn-lt"/>
                <a:ea typeface="+mn-ea"/>
                <a:cs typeface="+mn-cs"/>
              </a:rPr>
              <a:t>The module also includes two activities. In one activity, you will be challenged to review an architecture and evaluate it against the AWS Well-Architected Framework design principles. In the second activity, you will gain experience interpreting AWS Trusted Advisor recommendations.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kern="1200" dirty="0">
                <a:solidFill>
                  <a:schemeClr val="tx1"/>
                </a:solidFill>
                <a:effectLst/>
                <a:latin typeface="+mn-lt"/>
                <a:ea typeface="+mn-ea"/>
                <a:cs typeface="+mn-cs"/>
              </a:rPr>
              <a:t>Finally, you will be asked to complete a knowledge check that will test your understanding of key concepts covered in this module.</a:t>
            </a:r>
          </a:p>
          <a:p>
            <a:pPr marL="0" indent="0">
              <a:buFont typeface="Arial" panose="020B0604020202020204" pitchFamily="34" charset="0"/>
              <a:buNone/>
            </a:pPr>
            <a:endParaRPr lang="en-US"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3176008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Here is the entire </a:t>
            </a:r>
            <a:r>
              <a:rPr lang="en-US" dirty="0" err="1"/>
              <a:t>AnyCompany</a:t>
            </a:r>
            <a:r>
              <a:rPr lang="en-US" dirty="0"/>
              <a:t> architecture for you to consult as you complete the activity. Refer to the notes for the </a:t>
            </a:r>
            <a:r>
              <a:rPr lang="en-US" dirty="0" err="1"/>
              <a:t>AnyCompany</a:t>
            </a:r>
            <a:r>
              <a:rPr lang="en-US" dirty="0"/>
              <a:t> background and architecture slides to help you with this exercise. You might also want to refer to the Appendix in the AWS Well-Architected Framework at </a:t>
            </a:r>
            <a:r>
              <a:rPr lang="en-US" dirty="0">
                <a:hlinkClick r:id="rId3"/>
              </a:rPr>
              <a:t>https://d1.awsstatic.com/whitepapers/architecture/AWS_Well-Architected_Framework.pdf</a:t>
            </a:r>
            <a:r>
              <a:rPr lang="en-US" dirty="0"/>
              <a:t>.</a:t>
            </a:r>
          </a:p>
          <a:p>
            <a:endParaRPr lang="en-US" dirty="0"/>
          </a:p>
          <a:p>
            <a:r>
              <a:rPr lang="en-US" dirty="0"/>
              <a:t>1. Review the following three operational excellence questions from the AWS Well-Architected Framework:</a:t>
            </a:r>
          </a:p>
          <a:p>
            <a:pPr marL="171450" indent="-171450">
              <a:buFont typeface="Arial" panose="020B0604020202020204" pitchFamily="34" charset="0"/>
              <a:buChar char="•"/>
            </a:pPr>
            <a:r>
              <a:rPr lang="en-US" dirty="0"/>
              <a:t>OPS 4: How do you design your workload so that you can understand its state?</a:t>
            </a:r>
          </a:p>
          <a:p>
            <a:pPr marL="171450" indent="-171450">
              <a:buFont typeface="Arial" panose="020B0604020202020204" pitchFamily="34" charset="0"/>
              <a:buChar char="•"/>
            </a:pPr>
            <a:r>
              <a:rPr lang="en-US" dirty="0"/>
              <a:t>OPS 6: How do you mitigate deployment risk?</a:t>
            </a:r>
          </a:p>
          <a:p>
            <a:pPr marL="171450" indent="-171450">
              <a:buFont typeface="Arial" panose="020B0604020202020204" pitchFamily="34" charset="0"/>
              <a:buChar char="•"/>
            </a:pPr>
            <a:r>
              <a:rPr lang="en-US" dirty="0"/>
              <a:t>OPS 7: How do you know that you are ready to support a workload?</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2. For each Well-Architected Framework question, answer what is the current state of the </a:t>
            </a:r>
            <a:r>
              <a:rPr lang="en-US" dirty="0" err="1"/>
              <a:t>AnyCompany</a:t>
            </a:r>
            <a:r>
              <a:rPr lang="en-US" dirty="0"/>
              <a:t> architecture and what is the final state.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3. Agree on the top improvement that </a:t>
            </a:r>
            <a:r>
              <a:rPr lang="en-US" dirty="0" err="1"/>
              <a:t>AnyCompany</a:t>
            </a:r>
            <a:r>
              <a:rPr lang="en-US" dirty="0"/>
              <a:t> should make.</a:t>
            </a:r>
          </a:p>
        </p:txBody>
      </p:sp>
    </p:spTree>
    <p:extLst>
      <p:ext uri="{BB962C8B-B14F-4D97-AF65-F5344CB8AC3E}">
        <p14:creationId xmlns:p14="http://schemas.microsoft.com/office/powerpoint/2010/main" val="20728030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869950" y="4839663"/>
            <a:ext cx="6032500" cy="3600450"/>
          </a:xfrm>
        </p:spPr>
        <p:txBody>
          <a:bodyPr/>
          <a:lstStyle/>
          <a:p>
            <a:r>
              <a:rPr lang="en-US"/>
              <a:t>Security pillar</a:t>
            </a:r>
          </a:p>
        </p:txBody>
      </p:sp>
    </p:spTree>
    <p:extLst>
      <p:ext uri="{BB962C8B-B14F-4D97-AF65-F5344CB8AC3E}">
        <p14:creationId xmlns:p14="http://schemas.microsoft.com/office/powerpoint/2010/main" val="32545269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latin typeface="+mn-lt"/>
                <a:ea typeface="+mn-ea"/>
                <a:cs typeface="+mn-cs"/>
              </a:rPr>
              <a:t>The </a:t>
            </a:r>
            <a:r>
              <a:rPr lang="en-US" i="1" kern="1200" dirty="0">
                <a:solidFill>
                  <a:schemeClr val="tx1"/>
                </a:solidFill>
                <a:effectLst/>
                <a:latin typeface="+mn-lt"/>
                <a:ea typeface="+mn-ea"/>
                <a:cs typeface="+mn-cs"/>
              </a:rPr>
              <a:t>Security pillar</a:t>
            </a:r>
            <a:r>
              <a:rPr lang="en-US" kern="1200" dirty="0">
                <a:solidFill>
                  <a:schemeClr val="tx1"/>
                </a:solidFill>
                <a:effectLst/>
                <a:latin typeface="+mn-lt"/>
                <a:ea typeface="+mn-ea"/>
                <a:cs typeface="+mn-cs"/>
              </a:rPr>
              <a:t> focuses on the ability to protect information, systems, and assets while delivering business value through risk assessments and mitigation strategies. </a:t>
            </a:r>
            <a:r>
              <a:rPr lang="en-US" dirty="0"/>
              <a:t>Key topics include: protecting confidentiality and integrity of data, identifying and managing who can do what (or privilege management), protecting systems, and establishing controls to detect security events.</a:t>
            </a:r>
          </a:p>
        </p:txBody>
      </p:sp>
    </p:spTree>
    <p:extLst>
      <p:ext uri="{BB962C8B-B14F-4D97-AF65-F5344CB8AC3E}">
        <p14:creationId xmlns:p14="http://schemas.microsoft.com/office/powerpoint/2010/main" val="7259420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20968" y="4822581"/>
            <a:ext cx="6181481" cy="4103370"/>
          </a:xfrm>
        </p:spPr>
        <p:txBody>
          <a:bodyPr/>
          <a:lstStyle/>
          <a:p>
            <a:r>
              <a:rPr lang="en-US" kern="1200" dirty="0">
                <a:solidFill>
                  <a:schemeClr val="tx1"/>
                </a:solidFill>
                <a:effectLst/>
                <a:latin typeface="+mn-lt"/>
                <a:ea typeface="+mn-ea"/>
                <a:cs typeface="+mn-cs"/>
              </a:rPr>
              <a:t>There are seven design principles</a:t>
            </a:r>
            <a:r>
              <a:rPr lang="en-US" kern="1200" baseline="0" dirty="0">
                <a:solidFill>
                  <a:schemeClr val="tx1"/>
                </a:solidFill>
                <a:effectLst/>
                <a:latin typeface="+mn-lt"/>
                <a:ea typeface="+mn-ea"/>
                <a:cs typeface="+mn-cs"/>
              </a:rPr>
              <a:t> that can improve security:</a:t>
            </a:r>
            <a:endParaRPr lang="en-US" kern="1200" dirty="0">
              <a:solidFill>
                <a:schemeClr val="tx1"/>
              </a:solidFill>
              <a:effectLst/>
              <a:latin typeface="+mn-lt"/>
              <a:ea typeface="+mn-ea"/>
              <a:cs typeface="+mn-cs"/>
            </a:endParaRPr>
          </a:p>
          <a:p>
            <a:pPr marL="171450" indent="-171450">
              <a:buFont typeface="Arial" panose="020B0604020202020204" pitchFamily="34" charset="0"/>
              <a:buChar char="•"/>
            </a:pPr>
            <a:r>
              <a:rPr lang="en-US" b="0" i="1" kern="1200" dirty="0">
                <a:solidFill>
                  <a:schemeClr val="tx1"/>
                </a:solidFill>
                <a:effectLst/>
                <a:latin typeface="+mn-lt"/>
                <a:ea typeface="+mn-ea"/>
                <a:cs typeface="+mn-cs"/>
              </a:rPr>
              <a:t>Implement a strong identity foundation</a:t>
            </a:r>
            <a:r>
              <a:rPr lang="en-US" i="0" dirty="0"/>
              <a:t> – </a:t>
            </a:r>
            <a:r>
              <a:rPr lang="en-US" b="0" kern="1200" dirty="0">
                <a:solidFill>
                  <a:schemeClr val="tx1"/>
                </a:solidFill>
                <a:effectLst/>
                <a:latin typeface="+mn-lt"/>
                <a:ea typeface="+mn-ea"/>
                <a:cs typeface="+mn-cs"/>
              </a:rPr>
              <a:t>Implement the principle of least privilege and enforce separation of duties with appropriate authorization for each interaction with your AWS resources. Centralize privilege management and reduce or even eliminate reliance on long-term credentials.</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Enable traceability</a:t>
            </a:r>
            <a:r>
              <a:rPr lang="en-US" i="0" dirty="0"/>
              <a:t> – </a:t>
            </a:r>
            <a:r>
              <a:rPr lang="en-US" b="0" kern="1200" dirty="0">
                <a:solidFill>
                  <a:schemeClr val="tx1"/>
                </a:solidFill>
                <a:effectLst/>
                <a:latin typeface="+mn-lt"/>
                <a:ea typeface="+mn-ea"/>
                <a:cs typeface="+mn-cs"/>
              </a:rPr>
              <a:t>Monitor, alert, and audit actions and changes to your environment in real time. Integrate logs and metrics with systems to automatically respond and take action.</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Apply security at all layers</a:t>
            </a:r>
            <a:r>
              <a:rPr lang="en-US" i="0" dirty="0"/>
              <a:t> – </a:t>
            </a:r>
            <a:r>
              <a:rPr lang="en-US" b="0" kern="1200" dirty="0">
                <a:solidFill>
                  <a:schemeClr val="tx1"/>
                </a:solidFill>
                <a:effectLst/>
                <a:latin typeface="+mn-lt"/>
                <a:ea typeface="+mn-ea"/>
                <a:cs typeface="+mn-cs"/>
              </a:rPr>
              <a:t>Apply defense</a:t>
            </a:r>
            <a:r>
              <a:rPr lang="en-US" b="0" kern="1200" baseline="0" dirty="0">
                <a:solidFill>
                  <a:schemeClr val="tx1"/>
                </a:solidFill>
                <a:effectLst/>
                <a:latin typeface="+mn-lt"/>
                <a:ea typeface="+mn-ea"/>
                <a:cs typeface="+mn-cs"/>
              </a:rPr>
              <a:t> </a:t>
            </a:r>
            <a:r>
              <a:rPr lang="en-US" b="0" kern="1200" dirty="0">
                <a:solidFill>
                  <a:schemeClr val="tx1"/>
                </a:solidFill>
                <a:effectLst/>
                <a:latin typeface="+mn-lt"/>
                <a:ea typeface="+mn-ea"/>
                <a:cs typeface="+mn-cs"/>
              </a:rPr>
              <a:t>in</a:t>
            </a:r>
            <a:r>
              <a:rPr lang="en-US" b="0" kern="1200" baseline="0" dirty="0">
                <a:solidFill>
                  <a:schemeClr val="tx1"/>
                </a:solidFill>
                <a:effectLst/>
                <a:latin typeface="+mn-lt"/>
                <a:ea typeface="+mn-ea"/>
                <a:cs typeface="+mn-cs"/>
              </a:rPr>
              <a:t> </a:t>
            </a:r>
            <a:r>
              <a:rPr lang="en-US" b="0" kern="1200" dirty="0">
                <a:solidFill>
                  <a:schemeClr val="tx1"/>
                </a:solidFill>
                <a:effectLst/>
                <a:latin typeface="+mn-lt"/>
                <a:ea typeface="+mn-ea"/>
                <a:cs typeface="+mn-cs"/>
              </a:rPr>
              <a:t>depth and apply security controls to all layers of your architecture (for</a:t>
            </a:r>
            <a:r>
              <a:rPr lang="en-US" b="0" kern="1200" baseline="0" dirty="0">
                <a:solidFill>
                  <a:schemeClr val="tx1"/>
                </a:solidFill>
                <a:effectLst/>
                <a:latin typeface="+mn-lt"/>
                <a:ea typeface="+mn-ea"/>
                <a:cs typeface="+mn-cs"/>
              </a:rPr>
              <a:t> example,</a:t>
            </a:r>
            <a:r>
              <a:rPr lang="en-US" b="0" kern="1200" dirty="0">
                <a:solidFill>
                  <a:schemeClr val="tx1"/>
                </a:solidFill>
                <a:effectLst/>
                <a:latin typeface="+mn-lt"/>
                <a:ea typeface="+mn-ea"/>
                <a:cs typeface="+mn-cs"/>
              </a:rPr>
              <a:t> edge network, virtual private cloud, subnet, and load balancer; and every instance, operating system, and application).</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Automate security best practices</a:t>
            </a:r>
            <a:r>
              <a:rPr lang="en-US" i="0" dirty="0"/>
              <a:t> – </a:t>
            </a:r>
            <a:r>
              <a:rPr lang="en-US" b="0" kern="1200" dirty="0">
                <a:solidFill>
                  <a:schemeClr val="tx1"/>
                </a:solidFill>
                <a:effectLst/>
                <a:latin typeface="+mn-lt"/>
                <a:ea typeface="+mn-ea"/>
                <a:cs typeface="+mn-cs"/>
              </a:rPr>
              <a:t>Automate security mechanisms to improve your ability to securely scale more rapidly and cost effectively. Create secure architectures and implement controls that are defined and managed as code in version-controlled templates.</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Protect data in transit and at rest</a:t>
            </a:r>
            <a:r>
              <a:rPr lang="en-US" i="0" dirty="0"/>
              <a:t> – </a:t>
            </a:r>
            <a:r>
              <a:rPr lang="en-US" b="0" kern="1200" dirty="0">
                <a:solidFill>
                  <a:schemeClr val="tx1"/>
                </a:solidFill>
                <a:effectLst/>
                <a:latin typeface="+mn-lt"/>
                <a:ea typeface="+mn-ea"/>
                <a:cs typeface="+mn-cs"/>
              </a:rPr>
              <a:t>Classify your data into sensitivity levels and use mechanisms such as encryption, tokenization, and access control where appropriate.</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Keep people away from data</a:t>
            </a:r>
            <a:r>
              <a:rPr lang="en-US" i="0" dirty="0"/>
              <a:t> – </a:t>
            </a:r>
            <a:r>
              <a:rPr lang="en-US" b="0" kern="1200" dirty="0">
                <a:solidFill>
                  <a:schemeClr val="tx1"/>
                </a:solidFill>
                <a:effectLst/>
                <a:latin typeface="+mn-lt"/>
                <a:ea typeface="+mn-ea"/>
                <a:cs typeface="+mn-cs"/>
              </a:rPr>
              <a:t>To reduce the risk of loss or modification of sensitive data due to human error, create mechanisms and tools to reduce or eliminate the need for direct access or manual processing of data.</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Prepare for security events</a:t>
            </a:r>
            <a:r>
              <a:rPr lang="en-US" i="0" dirty="0"/>
              <a:t> – </a:t>
            </a:r>
            <a:r>
              <a:rPr lang="en-US" b="0" kern="1200" dirty="0">
                <a:solidFill>
                  <a:schemeClr val="tx1"/>
                </a:solidFill>
                <a:effectLst/>
                <a:latin typeface="+mn-lt"/>
                <a:ea typeface="+mn-ea"/>
                <a:cs typeface="+mn-cs"/>
              </a:rPr>
              <a:t>Have an incident management process that aligns with organizational requirements. Run incident response simulations and use tools with automation to increase your speed of detection, investigation, and recovery.</a:t>
            </a:r>
          </a:p>
        </p:txBody>
      </p:sp>
    </p:spTree>
    <p:extLst>
      <p:ext uri="{BB962C8B-B14F-4D97-AF65-F5344CB8AC3E}">
        <p14:creationId xmlns:p14="http://schemas.microsoft.com/office/powerpoint/2010/main" val="12999233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ea typeface="+mn-ea"/>
                <a:cs typeface="+mn-cs"/>
              </a:rPr>
              <a:t>The foundational questions for security fall under six best practice areas: security, identity and access management, detection, infrastructure protection, data protection, and incident response.</a:t>
            </a:r>
          </a:p>
          <a:p>
            <a:endParaRPr lang="en-US" kern="1200" dirty="0">
              <a:solidFill>
                <a:schemeClr val="tx1"/>
              </a:solidFill>
              <a:effectLst/>
              <a:ea typeface="+mn-ea"/>
              <a:cs typeface="+mn-cs"/>
            </a:endParaRPr>
          </a:p>
          <a:p>
            <a:r>
              <a:rPr lang="en-US" dirty="0"/>
              <a:t>Before you architect any system, you must put security practices in place. You must be able to control who can do what. In addition, you must be able to identify security incidents, protect your systems and services, and maintain the confidentiality and integrity of data through data protection. You should have a well-defined and practiced process for responding to security incidents. These tools and techniques are important because they support objectives such as preventing financial loss or complying with regulatory obligations.</a:t>
            </a:r>
          </a:p>
          <a:p>
            <a:endParaRPr lang="en-US" dirty="0"/>
          </a:p>
        </p:txBody>
      </p:sp>
    </p:spTree>
    <p:extLst>
      <p:ext uri="{BB962C8B-B14F-4D97-AF65-F5344CB8AC3E}">
        <p14:creationId xmlns:p14="http://schemas.microsoft.com/office/powerpoint/2010/main" val="9202005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Here is the entire </a:t>
            </a:r>
            <a:r>
              <a:rPr lang="en-US" dirty="0" err="1"/>
              <a:t>AnyCompany</a:t>
            </a:r>
            <a:r>
              <a:rPr lang="en-US" dirty="0"/>
              <a:t> architecture for you to consult as you complete the activity. Refer to the notes for the </a:t>
            </a:r>
            <a:r>
              <a:rPr lang="en-US" dirty="0" err="1"/>
              <a:t>AnyCompany</a:t>
            </a:r>
            <a:r>
              <a:rPr lang="en-US" dirty="0"/>
              <a:t> background and architecture slides to help you with this exercise. You might also want to refer to the Appendix in the AWS Well-Architected Framework at </a:t>
            </a:r>
            <a:r>
              <a:rPr lang="en-US" dirty="0">
                <a:hlinkClick r:id="rId3"/>
              </a:rPr>
              <a:t>https://d1.awsstatic.com/whitepapers/architecture/AWS_Well-Architected_Framework.pdf</a:t>
            </a:r>
            <a:r>
              <a:rPr lang="en-US" dirty="0"/>
              <a:t>.</a:t>
            </a:r>
          </a:p>
          <a:p>
            <a:endParaRPr lang="en-US" dirty="0"/>
          </a:p>
          <a:p>
            <a:r>
              <a:rPr lang="en-US" dirty="0"/>
              <a:t>1. Review the following three security questions from the AWS Well-Architected Framework:</a:t>
            </a:r>
          </a:p>
          <a:p>
            <a:pPr marL="171450" indent="-171450">
              <a:buFont typeface="Arial" panose="020B0604020202020204" pitchFamily="34" charset="0"/>
              <a:buChar char="•"/>
            </a:pPr>
            <a:r>
              <a:rPr lang="en-US" dirty="0"/>
              <a:t>SEC 1: How do you securely operate your workload?</a:t>
            </a:r>
          </a:p>
          <a:p>
            <a:pPr marL="171450" indent="-171450">
              <a:buFont typeface="Arial" panose="020B0604020202020204" pitchFamily="34" charset="0"/>
              <a:buChar char="•"/>
            </a:pPr>
            <a:r>
              <a:rPr lang="en-US" dirty="0"/>
              <a:t>SEC 4: How do you detect and investigate security events?</a:t>
            </a:r>
          </a:p>
          <a:p>
            <a:pPr marL="171450" indent="-171450">
              <a:buFont typeface="Arial" panose="020B0604020202020204" pitchFamily="34" charset="0"/>
              <a:buChar char="•"/>
            </a:pPr>
            <a:r>
              <a:rPr lang="en-US" dirty="0"/>
              <a:t>SEC 6: How do you protect your compute resources?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2. For each Well-Architected Framework question, answer what is the current state of the </a:t>
            </a:r>
            <a:r>
              <a:rPr lang="en-US" dirty="0" err="1"/>
              <a:t>AnyCompany</a:t>
            </a:r>
            <a:r>
              <a:rPr lang="en-US" dirty="0"/>
              <a:t> architecture and what is the final state.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3. Agree on the top improvement that </a:t>
            </a:r>
            <a:r>
              <a:rPr lang="en-US" dirty="0" err="1"/>
              <a:t>AnyCompany</a:t>
            </a:r>
            <a:r>
              <a:rPr lang="en-US" dirty="0"/>
              <a:t> should make.</a:t>
            </a:r>
          </a:p>
        </p:txBody>
      </p:sp>
    </p:spTree>
    <p:extLst>
      <p:ext uri="{BB962C8B-B14F-4D97-AF65-F5344CB8AC3E}">
        <p14:creationId xmlns:p14="http://schemas.microsoft.com/office/powerpoint/2010/main" val="34087339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Reliability pillar</a:t>
            </a:r>
          </a:p>
        </p:txBody>
      </p:sp>
    </p:spTree>
    <p:extLst>
      <p:ext uri="{BB962C8B-B14F-4D97-AF65-F5344CB8AC3E}">
        <p14:creationId xmlns:p14="http://schemas.microsoft.com/office/powerpoint/2010/main" val="38286132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latin typeface="+mn-lt"/>
                <a:ea typeface="+mn-ea"/>
                <a:cs typeface="+mn-cs"/>
              </a:rPr>
              <a:t>The</a:t>
            </a:r>
            <a:r>
              <a:rPr lang="en-US" kern="1200" baseline="0" dirty="0">
                <a:solidFill>
                  <a:schemeClr val="tx1"/>
                </a:solidFill>
                <a:effectLst/>
                <a:latin typeface="+mn-lt"/>
                <a:ea typeface="+mn-ea"/>
                <a:cs typeface="+mn-cs"/>
              </a:rPr>
              <a:t> </a:t>
            </a:r>
            <a:r>
              <a:rPr lang="en-US" i="1" kern="1200" baseline="0" dirty="0">
                <a:solidFill>
                  <a:schemeClr val="tx1"/>
                </a:solidFill>
                <a:effectLst/>
                <a:latin typeface="+mn-lt"/>
                <a:ea typeface="+mn-ea"/>
                <a:cs typeface="+mn-cs"/>
              </a:rPr>
              <a:t>R</a:t>
            </a:r>
            <a:r>
              <a:rPr lang="en-US" i="1" kern="1200" dirty="0">
                <a:solidFill>
                  <a:schemeClr val="tx1"/>
                </a:solidFill>
                <a:effectLst/>
                <a:latin typeface="+mn-lt"/>
                <a:ea typeface="+mn-ea"/>
                <a:cs typeface="+mn-cs"/>
              </a:rPr>
              <a:t>eliability pillar </a:t>
            </a:r>
            <a:r>
              <a:rPr lang="en-US" kern="1200" dirty="0">
                <a:solidFill>
                  <a:schemeClr val="tx1"/>
                </a:solidFill>
                <a:effectLst/>
                <a:latin typeface="+mn-lt"/>
                <a:ea typeface="+mn-ea"/>
                <a:cs typeface="+mn-cs"/>
              </a:rPr>
              <a:t>focuses on ensuring a workload performs its intended function correctly and consistently when it’s expected to. A resilient workload quickly recovers from failures to meet business and customer demand. Key topics include: designing distributed systems, recovery planning, and handling change.</a:t>
            </a:r>
          </a:p>
        </p:txBody>
      </p:sp>
    </p:spTree>
    <p:extLst>
      <p:ext uri="{BB962C8B-B14F-4D97-AF65-F5344CB8AC3E}">
        <p14:creationId xmlns:p14="http://schemas.microsoft.com/office/powerpoint/2010/main" val="2481343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latin typeface="+mn-lt"/>
                <a:ea typeface="+mn-ea"/>
                <a:cs typeface="+mn-cs"/>
              </a:rPr>
              <a:t>There are five design principles that can increase reliability: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1" kern="1200" dirty="0">
                <a:solidFill>
                  <a:schemeClr val="tx1"/>
                </a:solidFill>
                <a:effectLst/>
                <a:latin typeface="+mn-lt"/>
                <a:ea typeface="+mn-ea"/>
                <a:cs typeface="+mn-cs"/>
              </a:rPr>
              <a:t>Automatically recover from failure</a:t>
            </a:r>
            <a:r>
              <a:rPr lang="en-US" i="0" dirty="0"/>
              <a:t> – </a:t>
            </a:r>
            <a:r>
              <a:rPr lang="en-US" b="0" kern="1200" dirty="0">
                <a:solidFill>
                  <a:schemeClr val="tx1"/>
                </a:solidFill>
                <a:effectLst/>
                <a:latin typeface="+mn-lt"/>
                <a:ea typeface="+mn-ea"/>
                <a:cs typeface="+mn-cs"/>
              </a:rPr>
              <a:t>Monitor systems for key performance indicators and configure your systems to trigger an automated recovery when a threshold is breached. This practice enables automatic notification and failure</a:t>
            </a:r>
            <a:r>
              <a:rPr lang="en-US" b="0" kern="1200" baseline="0" dirty="0">
                <a:solidFill>
                  <a:schemeClr val="tx1"/>
                </a:solidFill>
                <a:effectLst/>
                <a:latin typeface="+mn-lt"/>
                <a:ea typeface="+mn-ea"/>
                <a:cs typeface="+mn-cs"/>
              </a:rPr>
              <a:t>-</a:t>
            </a:r>
            <a:r>
              <a:rPr lang="en-US" b="0" kern="1200" dirty="0">
                <a:solidFill>
                  <a:schemeClr val="tx1"/>
                </a:solidFill>
                <a:effectLst/>
                <a:latin typeface="+mn-lt"/>
                <a:ea typeface="+mn-ea"/>
                <a:cs typeface="+mn-cs"/>
              </a:rPr>
              <a:t>tracking, and for automated recovery processes that work around or repair the failure.</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Test recovery procedures</a:t>
            </a:r>
            <a:r>
              <a:rPr lang="en-US" i="0" dirty="0"/>
              <a:t> – </a:t>
            </a:r>
            <a:r>
              <a:rPr lang="en-US" kern="1200" dirty="0">
                <a:solidFill>
                  <a:schemeClr val="tx1"/>
                </a:solidFill>
                <a:effectLst/>
                <a:latin typeface="+mn-lt"/>
                <a:ea typeface="+mn-ea"/>
                <a:cs typeface="+mn-cs"/>
              </a:rPr>
              <a:t>Test how your systems fail and validate your recovery procedures. Use automation to simulate different failures or to recreate scenarios that led to failures before. This practice can expose failure pathways that you can test and rectify before a real failure scenario.</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Scale horizontally to increase aggregate workload availability</a:t>
            </a:r>
            <a:r>
              <a:rPr lang="en-US" i="0" dirty="0"/>
              <a:t> – </a:t>
            </a:r>
            <a:r>
              <a:rPr lang="en-US" b="0" kern="1200" dirty="0">
                <a:solidFill>
                  <a:schemeClr val="tx1"/>
                </a:solidFill>
                <a:effectLst/>
                <a:latin typeface="+mn-lt"/>
                <a:ea typeface="+mn-ea"/>
                <a:cs typeface="+mn-cs"/>
              </a:rPr>
              <a:t>Replace one large resource with multiple, smaller resources and distribute requests across these smaller resources to reduce the impact of a single point of failure on the overall system. </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Stop guessing capacity</a:t>
            </a:r>
            <a:r>
              <a:rPr lang="en-US" i="0" dirty="0"/>
              <a:t> – </a:t>
            </a:r>
            <a:r>
              <a:rPr lang="en-US" b="0" kern="1200" dirty="0">
                <a:solidFill>
                  <a:schemeClr val="tx1"/>
                </a:solidFill>
                <a:effectLst/>
                <a:latin typeface="+mn-lt"/>
                <a:ea typeface="+mn-ea"/>
                <a:cs typeface="+mn-cs"/>
              </a:rPr>
              <a:t>Monitor demand and system usage, and automate the addition or removal of resources to maintain the optimal level for satisfying demand.</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Manage change in automation</a:t>
            </a:r>
            <a:r>
              <a:rPr lang="en-US" i="0" dirty="0"/>
              <a:t> – </a:t>
            </a:r>
            <a:r>
              <a:rPr lang="en-US" b="0" kern="1200" dirty="0">
                <a:solidFill>
                  <a:schemeClr val="tx1"/>
                </a:solidFill>
                <a:effectLst/>
                <a:latin typeface="+mn-lt"/>
                <a:ea typeface="+mn-ea"/>
                <a:cs typeface="+mn-cs"/>
              </a:rPr>
              <a:t>Use automation to make changes to infrastructure and manage changes in automation.</a:t>
            </a:r>
            <a:endParaRPr lang="en-US"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1043114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ea typeface="+mn-ea"/>
                <a:cs typeface="+mn-cs"/>
              </a:rPr>
              <a:t>The foundational questions for reliability fall under four best practice areas: foundations, workload architecture, change management, and failure management.</a:t>
            </a:r>
          </a:p>
          <a:p>
            <a:endParaRPr lang="en-US" kern="1200" dirty="0">
              <a:solidFill>
                <a:schemeClr val="tx1"/>
              </a:solidFill>
              <a:effectLst/>
              <a:ea typeface="+mn-ea"/>
              <a:cs typeface="+mn-cs"/>
            </a:endParaRPr>
          </a:p>
          <a:p>
            <a:r>
              <a:rPr lang="en-US" kern="1200" dirty="0">
                <a:solidFill>
                  <a:schemeClr val="tx1"/>
                </a:solidFill>
                <a:effectLst/>
                <a:ea typeface="+mn-ea"/>
                <a:cs typeface="+mn-cs"/>
              </a:rPr>
              <a:t>To achieve reliability, a system must have both a well-planned foundation and monitoring in place. It must have mechanisms for handling changes in demand or requirements. The system should be designed to detect failure and automatically heal itself.</a:t>
            </a:r>
          </a:p>
        </p:txBody>
      </p:sp>
    </p:spTree>
    <p:extLst>
      <p:ext uri="{BB962C8B-B14F-4D97-AF65-F5344CB8AC3E}">
        <p14:creationId xmlns:p14="http://schemas.microsoft.com/office/powerpoint/2010/main" val="2790008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completing this module, you should be able to:</a:t>
            </a:r>
          </a:p>
          <a:p>
            <a:pPr marL="171450" indent="-171450">
              <a:buFont typeface="Arial" panose="020B0604020202020204" pitchFamily="34" charset="0"/>
              <a:buChar char="•"/>
            </a:pPr>
            <a:r>
              <a:rPr lang="en-US" dirty="0">
                <a:latin typeface="+mn-lt"/>
              </a:rPr>
              <a:t>Describe the AWS Well-Architected Framework, including the</a:t>
            </a:r>
            <a:r>
              <a:rPr lang="en-US" baseline="0" dirty="0">
                <a:latin typeface="+mn-lt"/>
              </a:rPr>
              <a:t> six pillars</a:t>
            </a:r>
            <a:endParaRPr lang="en-US" dirty="0">
              <a:latin typeface="+mn-lt"/>
            </a:endParaRPr>
          </a:p>
          <a:p>
            <a:pPr marL="171450" indent="-171450">
              <a:buFont typeface="Arial" panose="020B0604020202020204" pitchFamily="34" charset="0"/>
              <a:buChar char="•"/>
            </a:pPr>
            <a:r>
              <a:rPr lang="en-US" dirty="0">
                <a:latin typeface="+mn-lt"/>
              </a:rPr>
              <a:t>Identify the design principles</a:t>
            </a:r>
            <a:r>
              <a:rPr lang="en-US" baseline="0" dirty="0">
                <a:latin typeface="+mn-lt"/>
              </a:rPr>
              <a:t> of the AWS Well-Architected Framework</a:t>
            </a:r>
            <a:endParaRPr lang="en-US" dirty="0">
              <a:latin typeface="+mn-lt"/>
            </a:endParaRPr>
          </a:p>
          <a:p>
            <a:pPr marL="171450" indent="-171450">
              <a:buFont typeface="Arial" panose="020B0604020202020204" pitchFamily="34" charset="0"/>
              <a:buChar char="•"/>
            </a:pPr>
            <a:r>
              <a:rPr lang="en-US" dirty="0">
                <a:latin typeface="+mn-lt"/>
              </a:rPr>
              <a:t>Explain the importance of reliability and high availability</a:t>
            </a:r>
          </a:p>
          <a:p>
            <a:pPr marL="171450" indent="-171450">
              <a:buFont typeface="Arial" panose="020B0604020202020204" pitchFamily="34" charset="0"/>
              <a:buChar char="•"/>
            </a:pPr>
            <a:r>
              <a:rPr lang="en-US" dirty="0">
                <a:latin typeface="+mn-lt"/>
              </a:rPr>
              <a:t>Identify how AWS Trusted Advisor helps customers</a:t>
            </a:r>
          </a:p>
          <a:p>
            <a:pPr marL="171450" indent="-171450">
              <a:buFont typeface="Arial" panose="020B0604020202020204" pitchFamily="34" charset="0"/>
              <a:buChar char="•"/>
            </a:pPr>
            <a:r>
              <a:rPr lang="en-US" dirty="0">
                <a:latin typeface="+mn-lt"/>
              </a:rPr>
              <a:t>Interpret AWS Trusted Advisor recommendations</a:t>
            </a:r>
            <a:endParaRPr lang="en-US" dirty="0"/>
          </a:p>
        </p:txBody>
      </p:sp>
    </p:spTree>
    <p:extLst>
      <p:ext uri="{BB962C8B-B14F-4D97-AF65-F5344CB8AC3E}">
        <p14:creationId xmlns:p14="http://schemas.microsoft.com/office/powerpoint/2010/main" val="3456564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Here is the entire </a:t>
            </a:r>
            <a:r>
              <a:rPr lang="en-US" dirty="0" err="1"/>
              <a:t>AnyCompany</a:t>
            </a:r>
            <a:r>
              <a:rPr lang="en-US" dirty="0"/>
              <a:t> architecture for you to consult as you complete the activity. Refer to the notes for the </a:t>
            </a:r>
            <a:r>
              <a:rPr lang="en-US" dirty="0" err="1"/>
              <a:t>AnyCompany</a:t>
            </a:r>
            <a:r>
              <a:rPr lang="en-US" dirty="0"/>
              <a:t> background and architecture slides to help you with this exercise. You might also want to refer to the Appendix in the AWS Well-Architected Framework at </a:t>
            </a:r>
            <a:r>
              <a:rPr lang="en-US" dirty="0">
                <a:hlinkClick r:id="rId3"/>
              </a:rPr>
              <a:t>https://d1.awsstatic.com/whitepapers/architecture/AWS_Well-Architected_Framework.pdf</a:t>
            </a:r>
            <a:r>
              <a:rPr lang="en-US" dirty="0"/>
              <a:t>.</a:t>
            </a:r>
          </a:p>
          <a:p>
            <a:endParaRPr lang="en-US" dirty="0"/>
          </a:p>
          <a:p>
            <a:r>
              <a:rPr lang="en-US" dirty="0"/>
              <a:t>1. Review the following three reliability questions from the AWS Well-Architected Framework:</a:t>
            </a:r>
          </a:p>
          <a:p>
            <a:pPr marL="171450" indent="-171450">
              <a:buFont typeface="Arial" panose="020B0604020202020204" pitchFamily="34" charset="0"/>
              <a:buChar char="•"/>
            </a:pPr>
            <a:r>
              <a:rPr lang="en-US" dirty="0"/>
              <a:t>REL 2: How do you plan your network topology?</a:t>
            </a:r>
          </a:p>
          <a:p>
            <a:pPr marL="171450" indent="-171450">
              <a:buFont typeface="Arial" panose="020B0604020202020204" pitchFamily="34" charset="0"/>
              <a:buChar char="•"/>
            </a:pPr>
            <a:r>
              <a:rPr lang="en-US" dirty="0"/>
              <a:t>REL 7: How do you design your system to adapt to changes in demand?</a:t>
            </a:r>
          </a:p>
          <a:p>
            <a:pPr marL="171450" indent="-171450">
              <a:buFont typeface="Arial" panose="020B0604020202020204" pitchFamily="34" charset="0"/>
              <a:buChar char="•"/>
            </a:pPr>
            <a:r>
              <a:rPr lang="en-US" dirty="0"/>
              <a:t>REL 9: How do you back up data?</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2. For each Well-Architected Framework question, answer what is the current state of the </a:t>
            </a:r>
            <a:r>
              <a:rPr lang="en-US" dirty="0" err="1"/>
              <a:t>AnyCompany</a:t>
            </a:r>
            <a:r>
              <a:rPr lang="en-US" dirty="0"/>
              <a:t> architecture and what is the final state.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3. Agree on the top improvement that </a:t>
            </a:r>
            <a:r>
              <a:rPr lang="en-US" dirty="0" err="1"/>
              <a:t>AnyCompany</a:t>
            </a:r>
            <a:r>
              <a:rPr lang="en-US" dirty="0"/>
              <a:t> should make.</a:t>
            </a:r>
          </a:p>
        </p:txBody>
      </p:sp>
    </p:spTree>
    <p:extLst>
      <p:ext uri="{BB962C8B-B14F-4D97-AF65-F5344CB8AC3E}">
        <p14:creationId xmlns:p14="http://schemas.microsoft.com/office/powerpoint/2010/main" val="5663090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Performance Efficiency pillar</a:t>
            </a:r>
          </a:p>
        </p:txBody>
      </p:sp>
    </p:spTree>
    <p:extLst>
      <p:ext uri="{BB962C8B-B14F-4D97-AF65-F5344CB8AC3E}">
        <p14:creationId xmlns:p14="http://schemas.microsoft.com/office/powerpoint/2010/main" val="10034317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Clr>
                <a:schemeClr val="tx1"/>
              </a:buClr>
            </a:pPr>
            <a:r>
              <a:rPr lang="en-US" kern="1200" dirty="0">
                <a:solidFill>
                  <a:schemeClr val="tx1"/>
                </a:solidFill>
                <a:effectLst/>
                <a:latin typeface="+mn-lt"/>
                <a:ea typeface="+mn-ea"/>
                <a:cs typeface="+mn-cs"/>
              </a:rPr>
              <a:t>The </a:t>
            </a:r>
            <a:r>
              <a:rPr lang="en-US" i="1" kern="1200" dirty="0">
                <a:solidFill>
                  <a:schemeClr val="tx1"/>
                </a:solidFill>
                <a:effectLst/>
                <a:latin typeface="+mn-lt"/>
                <a:ea typeface="+mn-ea"/>
                <a:cs typeface="+mn-cs"/>
              </a:rPr>
              <a:t>Performance Efficiency pillar </a:t>
            </a:r>
            <a:r>
              <a:rPr lang="en-US" kern="1200" dirty="0">
                <a:solidFill>
                  <a:schemeClr val="tx1"/>
                </a:solidFill>
                <a:effectLst/>
                <a:latin typeface="+mn-lt"/>
                <a:ea typeface="+mn-ea"/>
                <a:cs typeface="+mn-cs"/>
              </a:rPr>
              <a:t>focuses on the ability to use IT and computing resources efficiently to meet system requirements, and to maintain that efficiency as demand changes or technologies evolve. Key topics include: s</a:t>
            </a:r>
            <a:r>
              <a:rPr lang="en-US" dirty="0"/>
              <a:t>electing the right resource types and sizes based on workload requirements, monitoring performance, and making informed decisions to maintain efficiency as business needs evolve.</a:t>
            </a:r>
          </a:p>
        </p:txBody>
      </p:sp>
    </p:spTree>
    <p:extLst>
      <p:ext uri="{BB962C8B-B14F-4D97-AF65-F5344CB8AC3E}">
        <p14:creationId xmlns:p14="http://schemas.microsoft.com/office/powerpoint/2010/main" val="4727241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20968" y="4822581"/>
            <a:ext cx="6181481" cy="3600450"/>
          </a:xfrm>
        </p:spPr>
        <p:txBody>
          <a:bodyPr/>
          <a:lstStyle/>
          <a:p>
            <a:r>
              <a:rPr lang="en-US" kern="1200" dirty="0">
                <a:solidFill>
                  <a:schemeClr val="tx1"/>
                </a:solidFill>
                <a:effectLst/>
                <a:latin typeface="+mn-lt"/>
                <a:ea typeface="+mn-ea"/>
                <a:cs typeface="+mn-cs"/>
              </a:rPr>
              <a:t>There are five design principles that can improve performance efficiency:</a:t>
            </a:r>
          </a:p>
          <a:p>
            <a:pPr marL="171450" indent="-171450">
              <a:buFont typeface="Arial" panose="020B0604020202020204" pitchFamily="34" charset="0"/>
              <a:buChar char="•"/>
            </a:pPr>
            <a:r>
              <a:rPr lang="en-US" i="1" dirty="0"/>
              <a:t>Democratize advanced technologies</a:t>
            </a:r>
            <a:r>
              <a:rPr lang="en-US" i="0" dirty="0"/>
              <a:t> – </a:t>
            </a:r>
            <a:r>
              <a:rPr lang="en-US" dirty="0"/>
              <a:t>Consume technologies as a service. For example, technologies such as NoSQL databases, media transcoding, and machine learning require expertise that is not evenly dispersed across the technical community. In the cloud, these technologies become services that teams can consume. Consuming technologies enables teams to focus on product development instead of resource provisioning and management.</a:t>
            </a:r>
          </a:p>
          <a:p>
            <a:pPr marL="171450" indent="-171450">
              <a:buFont typeface="Arial" panose="020B0604020202020204" pitchFamily="34" charset="0"/>
              <a:buChar char="•"/>
            </a:pPr>
            <a:r>
              <a:rPr lang="en-US" i="1" dirty="0"/>
              <a:t>Go global in minutes</a:t>
            </a:r>
            <a:r>
              <a:rPr lang="en-US" i="0" dirty="0"/>
              <a:t> – </a:t>
            </a:r>
            <a:r>
              <a:rPr lang="en-US" dirty="0"/>
              <a:t>Deploy systems in multiple AWS Regions to provide lower latency and a better customer experience at minimal cost.</a:t>
            </a:r>
          </a:p>
          <a:p>
            <a:pPr marL="171450" indent="-171450">
              <a:buFont typeface="Arial" panose="020B0604020202020204" pitchFamily="34" charset="0"/>
              <a:buChar char="•"/>
            </a:pPr>
            <a:r>
              <a:rPr lang="en-US" i="1" dirty="0"/>
              <a:t>Use serverless architectures</a:t>
            </a:r>
            <a:r>
              <a:rPr lang="en-US" i="0" dirty="0"/>
              <a:t> – </a:t>
            </a:r>
            <a:r>
              <a:rPr lang="en-US" dirty="0"/>
              <a:t>Serverless architectures remove the operational burden of running and maintaining servers to carry out traditional compute activities. Serverless architectures can also lower transactional costs because managed services operate at cloud scale.</a:t>
            </a:r>
          </a:p>
          <a:p>
            <a:pPr marL="171450" indent="-171450">
              <a:buFont typeface="Arial" panose="020B0604020202020204" pitchFamily="34" charset="0"/>
              <a:buChar char="•"/>
            </a:pPr>
            <a:r>
              <a:rPr lang="en-US" i="1" dirty="0"/>
              <a:t>Experiment more often</a:t>
            </a:r>
            <a:r>
              <a:rPr lang="en-US" i="0" dirty="0"/>
              <a:t> – </a:t>
            </a:r>
            <a:r>
              <a:rPr lang="en-US" dirty="0"/>
              <a:t>Perform comparative testing of different types of instances, storage, or configurations.</a:t>
            </a:r>
          </a:p>
          <a:p>
            <a:pPr marL="171450" indent="-171450">
              <a:buFont typeface="Arial" panose="020B0604020202020204" pitchFamily="34" charset="0"/>
              <a:buChar char="•"/>
            </a:pPr>
            <a:r>
              <a:rPr lang="en-US" i="1" dirty="0"/>
              <a:t>Consider mechanical sympathy</a:t>
            </a:r>
            <a:r>
              <a:rPr lang="en-US" i="0" dirty="0"/>
              <a:t> – </a:t>
            </a:r>
            <a:r>
              <a:rPr lang="en-US" dirty="0"/>
              <a:t>Use the technology approach that aligns best to what you are trying to achieve. For example, consider your data access patterns when you select</a:t>
            </a:r>
            <a:r>
              <a:rPr lang="en-US" baseline="0" dirty="0"/>
              <a:t> approaches for</a:t>
            </a:r>
            <a:r>
              <a:rPr lang="en-US" dirty="0"/>
              <a:t> databases or storage.</a:t>
            </a:r>
          </a:p>
        </p:txBody>
      </p:sp>
    </p:spTree>
    <p:extLst>
      <p:ext uri="{BB962C8B-B14F-4D97-AF65-F5344CB8AC3E}">
        <p14:creationId xmlns:p14="http://schemas.microsoft.com/office/powerpoint/2010/main" val="11257374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kern="1200" dirty="0">
                <a:solidFill>
                  <a:schemeClr val="tx1"/>
                </a:solidFill>
                <a:effectLst/>
                <a:ea typeface="+mn-ea"/>
                <a:cs typeface="+mn-cs"/>
              </a:rPr>
              <a:t>The foundational questions for performance efficiency fall under four best practice areas: selection, review, monitoring, and tradeoffs.</a:t>
            </a:r>
            <a:endParaRPr lang="en-US" dirty="0"/>
          </a:p>
          <a:p>
            <a:endParaRPr lang="en-US" dirty="0"/>
          </a:p>
          <a:p>
            <a:r>
              <a:rPr lang="en-US" dirty="0"/>
              <a:t>Use data to design and build a high-performance architecture. Gather data on all aspects of the architecture, from the high-level design to the selection and configuration of resource types. Review your choices periodically to ensure that you are taking advantage of new AWS services. Perform monitoring so that you are aware of any deviance from expected performance and can take prompt action to remediate</a:t>
            </a:r>
            <a:r>
              <a:rPr lang="en-US" baseline="0" dirty="0"/>
              <a:t> them</a:t>
            </a:r>
            <a:r>
              <a:rPr lang="en-US" dirty="0"/>
              <a:t>. Finally, use tradeoffs in your architecture to improve performance, such as using compression, using caching, or relaxing consistency requirements.</a:t>
            </a:r>
          </a:p>
        </p:txBody>
      </p:sp>
    </p:spTree>
    <p:extLst>
      <p:ext uri="{BB962C8B-B14F-4D97-AF65-F5344CB8AC3E}">
        <p14:creationId xmlns:p14="http://schemas.microsoft.com/office/powerpoint/2010/main" val="8011235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Here is the entire </a:t>
            </a:r>
            <a:r>
              <a:rPr lang="en-US" dirty="0" err="1"/>
              <a:t>AnyCompany</a:t>
            </a:r>
            <a:r>
              <a:rPr lang="en-US" dirty="0"/>
              <a:t> architecture for you to consult as you complete the activity. Refer to the notes for the </a:t>
            </a:r>
            <a:r>
              <a:rPr lang="en-US" dirty="0" err="1"/>
              <a:t>AnyCompany</a:t>
            </a:r>
            <a:r>
              <a:rPr lang="en-US" dirty="0"/>
              <a:t> background and architecture slides to help you with this exercise. You might also want to refer to the Appendix in the AWS Well-Architected Framework at </a:t>
            </a:r>
            <a:r>
              <a:rPr lang="en-US" dirty="0">
                <a:hlinkClick r:id="rId3"/>
              </a:rPr>
              <a:t>https://d1.awsstatic.com/whitepapers/architecture/AWS_Well-Architected_Framework.pdf</a:t>
            </a:r>
            <a:r>
              <a:rPr lang="en-US" dirty="0"/>
              <a:t> </a:t>
            </a:r>
          </a:p>
          <a:p>
            <a:endParaRPr lang="en-US" dirty="0"/>
          </a:p>
          <a:p>
            <a:r>
              <a:rPr lang="en-US" dirty="0"/>
              <a:t>1. Review the following three performance efficiency questions from the AWS Well-Architected Framework:</a:t>
            </a:r>
          </a:p>
          <a:p>
            <a:pPr marL="171450" indent="-171450">
              <a:buFont typeface="Arial" panose="020B0604020202020204" pitchFamily="34" charset="0"/>
              <a:buChar char="•"/>
            </a:pPr>
            <a:r>
              <a:rPr lang="en-US" dirty="0"/>
              <a:t>PERF 1: How do you select the best</a:t>
            </a:r>
            <a:r>
              <a:rPr lang="en-US" baseline="0" dirty="0"/>
              <a:t> </a:t>
            </a:r>
            <a:r>
              <a:rPr lang="en-US" dirty="0"/>
              <a:t>performing architecture?</a:t>
            </a:r>
          </a:p>
          <a:p>
            <a:pPr marL="171450" indent="-171450">
              <a:buFont typeface="Arial" panose="020B0604020202020204" pitchFamily="34" charset="0"/>
              <a:buChar char="•"/>
            </a:pPr>
            <a:r>
              <a:rPr lang="en-US" dirty="0"/>
              <a:t>PERF 2: How do you select your compute solution?</a:t>
            </a:r>
          </a:p>
          <a:p>
            <a:pPr marL="171450" indent="-171450">
              <a:buFont typeface="Arial" panose="020B0604020202020204" pitchFamily="34" charset="0"/>
              <a:buChar char="•"/>
            </a:pPr>
            <a:r>
              <a:rPr lang="en-US" dirty="0"/>
              <a:t>PERF 4: How do you select your database solution?</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2. For each Well-Architected Framework question, answer what is the current state of the </a:t>
            </a:r>
            <a:r>
              <a:rPr lang="en-US" dirty="0" err="1"/>
              <a:t>AnyCompany</a:t>
            </a:r>
            <a:r>
              <a:rPr lang="en-US" dirty="0"/>
              <a:t> architecture and what is the final state.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3. Agree on the top improvement that </a:t>
            </a:r>
            <a:r>
              <a:rPr lang="en-US" dirty="0" err="1"/>
              <a:t>AnyCompany</a:t>
            </a:r>
            <a:r>
              <a:rPr lang="en-US" dirty="0"/>
              <a:t> should make.</a:t>
            </a:r>
          </a:p>
        </p:txBody>
      </p:sp>
    </p:spTree>
    <p:extLst>
      <p:ext uri="{BB962C8B-B14F-4D97-AF65-F5344CB8AC3E}">
        <p14:creationId xmlns:p14="http://schemas.microsoft.com/office/powerpoint/2010/main" val="2605614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Cost Optimization pillar</a:t>
            </a:r>
          </a:p>
        </p:txBody>
      </p:sp>
    </p:spTree>
    <p:extLst>
      <p:ext uri="{BB962C8B-B14F-4D97-AF65-F5344CB8AC3E}">
        <p14:creationId xmlns:p14="http://schemas.microsoft.com/office/powerpoint/2010/main" val="24157461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Clr>
                <a:schemeClr val="tx1"/>
              </a:buClr>
            </a:pPr>
            <a:r>
              <a:rPr lang="en-US" dirty="0"/>
              <a:t>The </a:t>
            </a:r>
            <a:r>
              <a:rPr lang="en-US" i="1" dirty="0"/>
              <a:t>Cost Optimization pillar </a:t>
            </a:r>
            <a:r>
              <a:rPr lang="en-US" dirty="0"/>
              <a:t>focuses on the ability to avoid unnecessary costs. Key topics include: understanding and controlling where money is being spent, selecting the most appropriate and right number of resource types, analyzing spend over time, and scaling to meeting business needs without overspending.</a:t>
            </a:r>
          </a:p>
          <a:p>
            <a:endParaRPr lang="en-US" dirty="0"/>
          </a:p>
        </p:txBody>
      </p:sp>
    </p:spTree>
    <p:extLst>
      <p:ext uri="{BB962C8B-B14F-4D97-AF65-F5344CB8AC3E}">
        <p14:creationId xmlns:p14="http://schemas.microsoft.com/office/powerpoint/2010/main" val="174413333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latin typeface="+mn-lt"/>
                <a:ea typeface="+mn-ea"/>
                <a:cs typeface="+mn-cs"/>
              </a:rPr>
              <a:t>There are five design principles that can optimize costs: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1" kern="1200" dirty="0">
                <a:solidFill>
                  <a:schemeClr val="tx1"/>
                </a:solidFill>
                <a:effectLst/>
                <a:latin typeface="+mn-lt"/>
                <a:ea typeface="+mn-ea"/>
                <a:cs typeface="+mn-cs"/>
              </a:rPr>
              <a:t>Implement Cloud Financial Management</a:t>
            </a:r>
            <a:r>
              <a:rPr lang="en-US" i="0" dirty="0"/>
              <a:t> – </a:t>
            </a:r>
            <a:r>
              <a:rPr lang="en-US" b="0" dirty="0"/>
              <a:t>To achieve financial success and accelerate business value realization in the cloud, you need to invest in cloud financial management and cost optimization. You need to build capability through knowledge building, programs, resources, and processes to become a cost-efficient organization.</a:t>
            </a:r>
            <a:endParaRPr lang="en-US" kern="1200" dirty="0">
              <a:solidFill>
                <a:schemeClr val="tx1"/>
              </a:solidFill>
              <a:effectLst/>
              <a:latin typeface="+mn-lt"/>
              <a:ea typeface="+mn-ea"/>
              <a:cs typeface="+mn-cs"/>
            </a:endParaRPr>
          </a:p>
          <a:p>
            <a:pPr marL="171450" indent="-171450">
              <a:buFont typeface="Arial" panose="020B0604020202020204" pitchFamily="34" charset="0"/>
              <a:buChar char="•"/>
            </a:pPr>
            <a:r>
              <a:rPr lang="en-US" b="0" i="1" kern="1200" dirty="0">
                <a:solidFill>
                  <a:schemeClr val="tx1"/>
                </a:solidFill>
                <a:effectLst/>
                <a:latin typeface="+mn-lt"/>
                <a:ea typeface="+mn-ea"/>
                <a:cs typeface="+mn-cs"/>
              </a:rPr>
              <a:t>Adopt a consumption model</a:t>
            </a:r>
            <a:r>
              <a:rPr lang="en-US" i="0" dirty="0"/>
              <a:t> – </a:t>
            </a:r>
            <a:r>
              <a:rPr lang="en-US" b="0" dirty="0"/>
              <a:t>Pay only for the computing resources that you require. Increase or decrease usage depending on business requirements, not by using elaborate forecasting.</a:t>
            </a:r>
            <a:r>
              <a:rPr lang="en-US" kern="1200" dirty="0">
                <a:solidFill>
                  <a:schemeClr val="tx1"/>
                </a:solidFill>
                <a:effectLst/>
                <a:latin typeface="+mn-lt"/>
                <a:ea typeface="+mn-ea"/>
                <a:cs typeface="+mn-cs"/>
              </a:rPr>
              <a:t> </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Measure overall efficiency</a:t>
            </a:r>
            <a:r>
              <a:rPr lang="en-US" i="0" dirty="0"/>
              <a:t> – </a:t>
            </a:r>
            <a:r>
              <a:rPr lang="en-US" kern="1200" dirty="0">
                <a:solidFill>
                  <a:schemeClr val="tx1"/>
                </a:solidFill>
                <a:effectLst/>
                <a:latin typeface="+mn-lt"/>
                <a:ea typeface="+mn-ea"/>
                <a:cs typeface="+mn-cs"/>
              </a:rPr>
              <a:t>Measure the business output of the workload and the costs that are associated with delivering it. Use this measure to know the gains that you make from increasing output and reducing costs.</a:t>
            </a:r>
            <a:endParaRPr lang="en-US" b="0" kern="1200" dirty="0">
              <a:solidFill>
                <a:schemeClr val="tx1"/>
              </a:solidFill>
              <a:effectLst/>
              <a:latin typeface="+mn-lt"/>
              <a:ea typeface="+mn-ea"/>
              <a:cs typeface="+mn-cs"/>
            </a:endParaRPr>
          </a:p>
          <a:p>
            <a:pPr marL="171450" indent="-171450">
              <a:buFont typeface="Arial" panose="020B0604020202020204" pitchFamily="34" charset="0"/>
              <a:buChar char="•"/>
            </a:pPr>
            <a:r>
              <a:rPr lang="en-US" b="0" i="1" kern="1200" dirty="0">
                <a:solidFill>
                  <a:schemeClr val="tx1"/>
                </a:solidFill>
                <a:effectLst/>
                <a:latin typeface="+mn-lt"/>
                <a:ea typeface="+mn-ea"/>
                <a:cs typeface="+mn-cs"/>
              </a:rPr>
              <a:t>Stop spending money on undifferentiated heavy lifting </a:t>
            </a:r>
            <a:r>
              <a:rPr lang="en-US" i="0" dirty="0"/>
              <a:t>– </a:t>
            </a:r>
            <a:r>
              <a:rPr lang="en-US" kern="1200" dirty="0">
                <a:solidFill>
                  <a:schemeClr val="tx1"/>
                </a:solidFill>
                <a:effectLst/>
                <a:latin typeface="+mn-lt"/>
                <a:ea typeface="+mn-ea"/>
                <a:cs typeface="+mn-cs"/>
              </a:rPr>
              <a:t>AWS does the heavy lifting of racking, stacking, and powering servers, which means</a:t>
            </a:r>
            <a:r>
              <a:rPr lang="en-US" kern="1200" baseline="0" dirty="0">
                <a:solidFill>
                  <a:schemeClr val="tx1"/>
                </a:solidFill>
                <a:effectLst/>
                <a:latin typeface="+mn-lt"/>
                <a:ea typeface="+mn-ea"/>
                <a:cs typeface="+mn-cs"/>
              </a:rPr>
              <a:t> that </a:t>
            </a:r>
            <a:r>
              <a:rPr lang="en-US" kern="1200" dirty="0">
                <a:solidFill>
                  <a:schemeClr val="tx1"/>
                </a:solidFill>
                <a:effectLst/>
                <a:latin typeface="+mn-lt"/>
                <a:ea typeface="+mn-ea"/>
                <a:cs typeface="+mn-cs"/>
              </a:rPr>
              <a:t>you can focus on your customers and business projects instead of the IT infrastructure.</a:t>
            </a:r>
          </a:p>
          <a:p>
            <a:pPr marL="171450" indent="-171450">
              <a:buFont typeface="Arial" panose="020B0604020202020204" pitchFamily="34" charset="0"/>
              <a:buChar char="•"/>
            </a:pPr>
            <a:r>
              <a:rPr lang="en-US" b="0" i="1" kern="1200" dirty="0">
                <a:solidFill>
                  <a:schemeClr val="tx1"/>
                </a:solidFill>
                <a:effectLst/>
                <a:latin typeface="+mn-lt"/>
                <a:ea typeface="+mn-ea"/>
                <a:cs typeface="+mn-cs"/>
              </a:rPr>
              <a:t>Analyze and attribute expenditure</a:t>
            </a:r>
            <a:r>
              <a:rPr lang="en-US" i="0" dirty="0"/>
              <a:t> – </a:t>
            </a:r>
            <a:r>
              <a:rPr lang="en-US" kern="1200" dirty="0">
                <a:solidFill>
                  <a:schemeClr val="tx1"/>
                </a:solidFill>
                <a:effectLst/>
                <a:latin typeface="+mn-lt"/>
                <a:ea typeface="+mn-ea"/>
                <a:cs typeface="+mn-cs"/>
              </a:rPr>
              <a:t>The cloud makes it easier to accurately identify system usage and costs, and attribute IT costs to individual workload owners. Having this capability helps you measure return on investment (ROI) and gives workload owners an opportunity to optimize their resources and reduce costs.</a:t>
            </a:r>
          </a:p>
        </p:txBody>
      </p:sp>
    </p:spTree>
    <p:extLst>
      <p:ext uri="{BB962C8B-B14F-4D97-AF65-F5344CB8AC3E}">
        <p14:creationId xmlns:p14="http://schemas.microsoft.com/office/powerpoint/2010/main" val="18745082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kern="1200" dirty="0">
                <a:solidFill>
                  <a:schemeClr val="tx1"/>
                </a:solidFill>
                <a:effectLst/>
                <a:ea typeface="+mn-ea"/>
                <a:cs typeface="+mn-cs"/>
              </a:rPr>
              <a:t>The foundational questions for cost optimization fall under five best practice areas: practice cloud financial management, expenditure and usage awareness, cost-effective resources, manage demand and supply resources, and optimize over time.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kern="1200" dirty="0">
                <a:solidFill>
                  <a:schemeClr val="tx1"/>
                </a:solidFill>
                <a:effectLst/>
                <a:ea typeface="+mn-ea"/>
                <a:cs typeface="+mn-cs"/>
              </a:rPr>
              <a:t>Similar to the other pillars, there are tradeoffs to consider when evaluating cost. For example, you may choose to prioritize for speed—going to market quickly, shipping new features, or simply meeting a deadline—instead of investing in upfront cost optimization. As another example, designing an application for a higher level of availability typically costs more. You should identify your true application needs and use empirical data to inform your architectural design decisions. Perform benchmarking to establish the most cost-optimal workload over time. </a:t>
            </a:r>
          </a:p>
        </p:txBody>
      </p:sp>
    </p:spTree>
    <p:extLst>
      <p:ext uri="{BB962C8B-B14F-4D97-AF65-F5344CB8AC3E}">
        <p14:creationId xmlns:p14="http://schemas.microsoft.com/office/powerpoint/2010/main" val="2328899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Section 1: AWS Well-Architected Framework</a:t>
            </a:r>
          </a:p>
        </p:txBody>
      </p:sp>
    </p:spTree>
    <p:extLst>
      <p:ext uri="{BB962C8B-B14F-4D97-AF65-F5344CB8AC3E}">
        <p14:creationId xmlns:p14="http://schemas.microsoft.com/office/powerpoint/2010/main" val="34326281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Here is the entire </a:t>
            </a:r>
            <a:r>
              <a:rPr lang="en-US" dirty="0" err="1"/>
              <a:t>AnyCompany</a:t>
            </a:r>
            <a:r>
              <a:rPr lang="en-US" dirty="0"/>
              <a:t> architecture for you to consult as you complete the activity. Refer to the notes for the </a:t>
            </a:r>
            <a:r>
              <a:rPr lang="en-US" dirty="0" err="1"/>
              <a:t>AnyCompany</a:t>
            </a:r>
            <a:r>
              <a:rPr lang="en-US" dirty="0"/>
              <a:t> background and architecture slides to help you with this exercise. You might also want to refer to the Appendix in the AWS Well-Architected Framework at </a:t>
            </a:r>
            <a:r>
              <a:rPr lang="en-US" dirty="0">
                <a:hlinkClick r:id="rId3"/>
              </a:rPr>
              <a:t>https://d1.awsstatic.com/whitepapers/architecture/AWS_Well-Architected_Framework.pdf</a:t>
            </a:r>
            <a:r>
              <a:rPr lang="en-US" dirty="0"/>
              <a:t>.</a:t>
            </a:r>
          </a:p>
          <a:p>
            <a:endParaRPr lang="en-US" dirty="0"/>
          </a:p>
          <a:p>
            <a:r>
              <a:rPr lang="en-US" dirty="0"/>
              <a:t>1. Review the following three cost optimization questions from the AWS Well-Architected Framework:</a:t>
            </a:r>
          </a:p>
          <a:p>
            <a:pPr marL="171450" indent="-171450">
              <a:buFont typeface="Arial" panose="020B0604020202020204" pitchFamily="34" charset="0"/>
              <a:buChar char="•"/>
            </a:pPr>
            <a:r>
              <a:rPr lang="en-US" dirty="0"/>
              <a:t>COST 2: How do you govern usage?</a:t>
            </a:r>
          </a:p>
          <a:p>
            <a:pPr marL="171450" indent="-171450">
              <a:buFont typeface="Arial" panose="020B0604020202020204" pitchFamily="34" charset="0"/>
              <a:buChar char="•"/>
            </a:pPr>
            <a:r>
              <a:rPr lang="en-US" dirty="0"/>
              <a:t>COST 6: How do you meet cost targets when you select resource type, size, and number?</a:t>
            </a:r>
          </a:p>
          <a:p>
            <a:pPr marL="171450" indent="-171450">
              <a:buFont typeface="Arial" panose="020B0604020202020204" pitchFamily="34" charset="0"/>
              <a:buChar char="•"/>
            </a:pPr>
            <a:r>
              <a:rPr lang="en-US" dirty="0"/>
              <a:t>COST 7: How do you use pricing models to reduce cost?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2. For each Well-Architected Framework question, answer what is the current state of the </a:t>
            </a:r>
            <a:r>
              <a:rPr lang="en-US" dirty="0" err="1"/>
              <a:t>AnyCompany</a:t>
            </a:r>
            <a:r>
              <a:rPr lang="en-US" dirty="0"/>
              <a:t> architecture and what is the final state.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3. Agree on the top improvement that </a:t>
            </a:r>
            <a:r>
              <a:rPr lang="en-US" dirty="0" err="1"/>
              <a:t>AnyCompany</a:t>
            </a:r>
            <a:r>
              <a:rPr lang="en-US" dirty="0"/>
              <a:t> should make.</a:t>
            </a:r>
          </a:p>
        </p:txBody>
      </p:sp>
    </p:spTree>
    <p:extLst>
      <p:ext uri="{BB962C8B-B14F-4D97-AF65-F5344CB8AC3E}">
        <p14:creationId xmlns:p14="http://schemas.microsoft.com/office/powerpoint/2010/main" val="20015608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activity that</a:t>
            </a:r>
            <a:r>
              <a:rPr lang="en-US" baseline="0" dirty="0"/>
              <a:t> </a:t>
            </a:r>
            <a:r>
              <a:rPr lang="en-US" dirty="0"/>
              <a:t>you just completed is similar to how you would use the AWS Well-Architected Tool. </a:t>
            </a:r>
            <a:br>
              <a:rPr lang="en-US" dirty="0"/>
            </a:br>
            <a:endParaRPr lang="en-US" dirty="0"/>
          </a:p>
          <a:p>
            <a:r>
              <a:rPr lang="en-US" dirty="0"/>
              <a:t>The AWS Well-Architected Tool helps you review the state of your workloads and compare them to the latest AWS architectural best practices. It gives you access to knowledge and best practices used by AWS architects, whenever you need it. </a:t>
            </a:r>
          </a:p>
          <a:p>
            <a:endParaRPr lang="en-US" dirty="0"/>
          </a:p>
          <a:p>
            <a:r>
              <a:rPr lang="en-US" dirty="0"/>
              <a:t>This tool is available in the AWS Management Console. You define your workload and answer a series of questions in the areas of operational excellence, security, reliability, performance efficiency, and cost optimization (as defined in the AWS Well-Architected Framework). The AWS Well-Architected Tool then delivers an action plan with step-by-step guidance on how to improve your workload for the cloud.</a:t>
            </a:r>
          </a:p>
          <a:p>
            <a:endParaRPr lang="en-US" dirty="0"/>
          </a:p>
          <a:p>
            <a:r>
              <a:rPr lang="en-US" dirty="0"/>
              <a:t>The AWS Well-Architected Tool provides a consistent process for you to review and measure your cloud architectures. You can use the results that the tool provides to identify next steps for improvement, drive architectural decisions, and bring architecture considerations into your corporate governance process.</a:t>
            </a:r>
          </a:p>
        </p:txBody>
      </p:sp>
    </p:spTree>
    <p:extLst>
      <p:ext uri="{BB962C8B-B14F-4D97-AF65-F5344CB8AC3E}">
        <p14:creationId xmlns:p14="http://schemas.microsoft.com/office/powerpoint/2010/main" val="179249520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rPr>
              <a:t>Some key</a:t>
            </a:r>
            <a:r>
              <a:rPr lang="en-US" baseline="0" dirty="0">
                <a:latin typeface="+mn-lt"/>
              </a:rPr>
              <a:t> takeaways from this section of the module include:</a:t>
            </a:r>
            <a:endParaRPr lang="en-US" dirty="0">
              <a:solidFill>
                <a:srgbClr val="000000"/>
              </a:solidFill>
              <a:latin typeface="+mn-lt"/>
              <a:ea typeface="Amazon Ember" panose="02000000000000000000" pitchFamily="2" charset="0"/>
              <a:cs typeface="Amazon Ember Light" panose="020B0403020204020204" pitchFamily="34" charset="0"/>
            </a:endParaRPr>
          </a:p>
          <a:p>
            <a:pPr marL="171450" indent="-171450">
              <a:buFont typeface="Arial" panose="020B0604020202020204" pitchFamily="34" charset="0"/>
              <a:buChar char="•"/>
            </a:pPr>
            <a:r>
              <a:rPr lang="en-US" dirty="0">
                <a:latin typeface="+mn-lt"/>
              </a:rPr>
              <a:t>The AWS Well-Architected Framework provides a consistent approach to evaluate cloud architectures and guidance to help implement designs.</a:t>
            </a:r>
          </a:p>
          <a:p>
            <a:pPr marL="171450" indent="-171450">
              <a:buFont typeface="Arial" panose="020B0604020202020204" pitchFamily="34" charset="0"/>
              <a:buChar char="•"/>
            </a:pPr>
            <a:r>
              <a:rPr lang="en-US" dirty="0">
                <a:latin typeface="+mn-lt"/>
              </a:rPr>
              <a:t>The AWS Well-Architected Framework documents a set of design principles and best practices that enable you to understand if a specific architecture aligns well with cloud best practices. </a:t>
            </a:r>
          </a:p>
          <a:p>
            <a:pPr marL="171450" indent="-171450">
              <a:buFont typeface="Arial" panose="020B0604020202020204" pitchFamily="34" charset="0"/>
              <a:buChar char="•"/>
            </a:pPr>
            <a:r>
              <a:rPr lang="en-US" dirty="0">
                <a:latin typeface="+mn-lt"/>
              </a:rPr>
              <a:t>The AWS Well-Architected Framework is organized into six pillars.</a:t>
            </a:r>
          </a:p>
          <a:p>
            <a:pPr marL="171450" indent="-171450">
              <a:buFont typeface="Arial" panose="020B0604020202020204" pitchFamily="34" charset="0"/>
              <a:buChar char="•"/>
            </a:pPr>
            <a:r>
              <a:rPr lang="en-US" dirty="0">
                <a:latin typeface="+mn-lt"/>
              </a:rPr>
              <a:t>Each pillar includes its own set of design principles and best practices.</a:t>
            </a:r>
          </a:p>
        </p:txBody>
      </p:sp>
    </p:spTree>
    <p:extLst>
      <p:ext uri="{BB962C8B-B14F-4D97-AF65-F5344CB8AC3E}">
        <p14:creationId xmlns:p14="http://schemas.microsoft.com/office/powerpoint/2010/main" val="30775721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Section 2: Reliability and availability</a:t>
            </a:r>
          </a:p>
        </p:txBody>
      </p:sp>
    </p:spTree>
    <p:extLst>
      <p:ext uri="{BB962C8B-B14F-4D97-AF65-F5344CB8AC3E}">
        <p14:creationId xmlns:p14="http://schemas.microsoft.com/office/powerpoint/2010/main" val="17839237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words of Werner </a:t>
            </a:r>
            <a:r>
              <a:rPr lang="en-US" dirty="0" err="1"/>
              <a:t>Vogels</a:t>
            </a:r>
            <a:r>
              <a:rPr lang="en-US" dirty="0"/>
              <a:t>, Amazon’s CTO, “Everything fails, all the time.” One of the best practices that is identified in the AWS Well-Architected Framework is to plan for failure (or application or workload downtime). One way to do that is to architect your applications and workloads to withstand failure. There are two important factors that cloud architects consider when designing architectures to withstand failure: reliability and availability.</a:t>
            </a:r>
          </a:p>
        </p:txBody>
      </p:sp>
    </p:spTree>
    <p:extLst>
      <p:ext uri="{BB962C8B-B14F-4D97-AF65-F5344CB8AC3E}">
        <p14:creationId xmlns:p14="http://schemas.microsoft.com/office/powerpoint/2010/main" val="41884820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t>Reliability</a:t>
            </a:r>
            <a:r>
              <a:rPr lang="en-US" dirty="0"/>
              <a:t> is a measure of your system’s ability to provide functionality when desired by the user. Because "everything fails, all the time," you should think of reliability in statistical terms. Reliability is the probability that an entire system will function as intended for a specified period. Note that a system includes all system components, such as hardware, firmware, and software. Failure of system components impacts the availability of the system.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understand reliability, it is helpful to consider the familiar example of a car. The car is the system. Each of the car’s components (for example, cooling, ignition, and brakes) must work together in order for the car to work properly. If you try to start the car and the ignition fails, you cannot drive anywhere—the car is not available. If the ignition fails repeatedly, your car is not considered reliable.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common way to measure reliability is to use statistical measurements, such as Mean Time Between Failures (MTBF). MTBF is the total time in service over the number of failures.</a:t>
            </a:r>
          </a:p>
        </p:txBody>
      </p:sp>
    </p:spTree>
    <p:extLst>
      <p:ext uri="{BB962C8B-B14F-4D97-AF65-F5344CB8AC3E}">
        <p14:creationId xmlns:p14="http://schemas.microsoft.com/office/powerpoint/2010/main" val="14534372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a:t>
            </a:r>
            <a:r>
              <a:rPr lang="en-US" baseline="0" dirty="0"/>
              <a:t> that</a:t>
            </a:r>
            <a:r>
              <a:rPr lang="en-US" dirty="0"/>
              <a:t> you have an application that you bring online Monday at noon. The application is said to be </a:t>
            </a:r>
            <a:r>
              <a:rPr lang="en-US" i="1" dirty="0"/>
              <a:t>available</a:t>
            </a:r>
            <a:r>
              <a:rPr lang="en-US" dirty="0"/>
              <a:t>. It functions normally until it fails Friday at noon. Therefore, the time to failure (or the length of time the application is available) is 96 hours. You spend from Friday at noon until Monday at noon diagnosing why the application failed and repairing it, at which point you bring the application back online. Therefore, the time to repair is 72 hours.</a:t>
            </a:r>
          </a:p>
          <a:p>
            <a:endParaRPr lang="en-US" dirty="0"/>
          </a:p>
          <a:p>
            <a:r>
              <a:rPr lang="en-US" dirty="0"/>
              <a:t>Then, it happens again: the application fails on Friday at noon, you spend from Friday at noon until Monday at noon repairing it, and you bring it online on Monday at noon. </a:t>
            </a:r>
          </a:p>
          <a:p>
            <a:endParaRPr lang="en-US" dirty="0"/>
          </a:p>
          <a:p>
            <a:r>
              <a:rPr lang="en-US" dirty="0"/>
              <a:t>Say this failure-repair-restore cycle happens </a:t>
            </a:r>
            <a:r>
              <a:rPr lang="en-US" i="1" dirty="0"/>
              <a:t>every week</a:t>
            </a:r>
            <a:r>
              <a:rPr lang="en-US" i="0" dirty="0"/>
              <a:t>. You can now calculate the average of these numbers. In this example, y</a:t>
            </a:r>
            <a:r>
              <a:rPr lang="en-US" dirty="0"/>
              <a:t>our mean time to failure (MTTF) is 96 hours, and your mean time to repair (MTTR) is 72 hours. Your mean time between failures (MTBF) is 168 hours (or 1 week), which is the sum of MTTF and MTTR.</a:t>
            </a:r>
          </a:p>
        </p:txBody>
      </p:sp>
    </p:spTree>
    <p:extLst>
      <p:ext uri="{BB962C8B-B14F-4D97-AF65-F5344CB8AC3E}">
        <p14:creationId xmlns:p14="http://schemas.microsoft.com/office/powerpoint/2010/main" val="3049448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just learned, failure of system components impacts the availability of the system.</a:t>
            </a:r>
          </a:p>
          <a:p>
            <a:endParaRPr lang="en-US" i="1" dirty="0"/>
          </a:p>
          <a:p>
            <a:r>
              <a:rPr lang="en-US" i="0" dirty="0"/>
              <a:t>Formally, </a:t>
            </a:r>
            <a:r>
              <a:rPr lang="en-US" i="1" dirty="0"/>
              <a:t>availability</a:t>
            </a:r>
            <a:r>
              <a:rPr lang="en-US" dirty="0"/>
              <a:t> is the percentage of time that a system is operating normally or correctly performing the operations expected of it (or normal operation time over total time). Availability is reduced anytime the application isn’t operating normally, including both scheduled and unscheduled interruptions.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Availability is also defined as the percentage of uptime (that is, length of time that a system is online between failures) over a period of time (commonly 1 year).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common shorthand when referring to availability is </a:t>
            </a:r>
            <a:r>
              <a:rPr lang="en-US" i="1" dirty="0"/>
              <a:t>number of 9s</a:t>
            </a:r>
            <a:r>
              <a:rPr lang="en-US" dirty="0"/>
              <a:t>. For example, </a:t>
            </a:r>
            <a:r>
              <a:rPr lang="en-US" i="1" dirty="0"/>
              <a:t>five 9s </a:t>
            </a:r>
            <a:r>
              <a:rPr lang="en-US" dirty="0"/>
              <a:t>means 99.999</a:t>
            </a:r>
            <a:r>
              <a:rPr lang="en-US" baseline="0" dirty="0"/>
              <a:t> percent</a:t>
            </a:r>
            <a:r>
              <a:rPr lang="en-US" dirty="0"/>
              <a:t> availability.</a:t>
            </a:r>
          </a:p>
        </p:txBody>
      </p:sp>
    </p:spTree>
    <p:extLst>
      <p:ext uri="{BB962C8B-B14F-4D97-AF65-F5344CB8AC3E}">
        <p14:creationId xmlns:p14="http://schemas.microsoft.com/office/powerpoint/2010/main" val="65826965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kern="1200" dirty="0">
                <a:solidFill>
                  <a:schemeClr val="tx1"/>
                </a:solidFill>
                <a:effectLst/>
                <a:latin typeface="+mn-lt"/>
                <a:ea typeface="+mn-ea"/>
                <a:cs typeface="+mn-cs"/>
              </a:rPr>
              <a:t>A </a:t>
            </a:r>
            <a:r>
              <a:rPr lang="en-US" i="1" kern="1200" dirty="0">
                <a:solidFill>
                  <a:schemeClr val="tx1"/>
                </a:solidFill>
                <a:effectLst/>
                <a:latin typeface="+mn-lt"/>
                <a:ea typeface="+mn-ea"/>
                <a:cs typeface="+mn-cs"/>
              </a:rPr>
              <a:t>highly available</a:t>
            </a:r>
            <a:r>
              <a:rPr lang="en-US" kern="1200" dirty="0">
                <a:solidFill>
                  <a:schemeClr val="tx1"/>
                </a:solidFill>
                <a:effectLst/>
                <a:latin typeface="+mn-lt"/>
                <a:ea typeface="+mn-ea"/>
                <a:cs typeface="+mn-cs"/>
              </a:rPr>
              <a:t> system is one that can withstand some measure of degradation while still remaining available. In a highly available system, downtime is minimized as much as possible and minimal human intervention is required. </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A highly available system can be viewed as a set of system-wide, shared resources that cooperate to guarantee essential services. High availability combines software with open-standard hardware to minimize downtime by quickly restoring essential services when a system, component, or application fails. Services are restored rapidly, often in less than 1 minute.</a:t>
            </a:r>
          </a:p>
        </p:txBody>
      </p:sp>
    </p:spTree>
    <p:extLst>
      <p:ext uri="{BB962C8B-B14F-4D97-AF65-F5344CB8AC3E}">
        <p14:creationId xmlns:p14="http://schemas.microsoft.com/office/powerpoint/2010/main" val="31400200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latin typeface="+mn-lt"/>
                <a:ea typeface="+mn-ea"/>
                <a:cs typeface="+mn-cs"/>
              </a:rPr>
              <a:t>Availability requirements vary. T</a:t>
            </a:r>
            <a:r>
              <a:rPr lang="en-US" dirty="0"/>
              <a:t>he length of disruption that is acceptable depends on the type of application. Here is a table of common application availability design goals and the maximum length of disruption that can occur within a year while still meeting the goal. The table contains examples of the types of applications that are common at each availability tier.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effectLst/>
                <a:latin typeface="Calibri" panose="020F0502020204030204" pitchFamily="34" charset="0"/>
                <a:ea typeface="Calibri" panose="020F0502020204030204" pitchFamily="34" charset="0"/>
                <a:cs typeface="Calibri" panose="020F0502020204030204" pitchFamily="34" charset="0"/>
              </a:rPr>
              <a:t>For accessibility:</a:t>
            </a:r>
            <a:r>
              <a:rPr lang="en-AU" dirty="0">
                <a:effectLst/>
                <a:latin typeface="Calibri" panose="020F0502020204030204" pitchFamily="34" charset="0"/>
                <a:ea typeface="Calibri" panose="020F0502020204030204" pitchFamily="34" charset="0"/>
                <a:cs typeface="Arial" panose="020B0604020202020204" pitchFamily="34" charset="0"/>
              </a:rPr>
              <a:t> </a:t>
            </a:r>
            <a:r>
              <a:rPr lang="en-AU" dirty="0">
                <a:effectLst/>
                <a:latin typeface="Calibri" panose="020F0502020204030204" pitchFamily="34" charset="0"/>
                <a:ea typeface="Calibri" panose="020F0502020204030204" pitchFamily="34" charset="0"/>
                <a:cs typeface="Calibri" panose="020F0502020204030204" pitchFamily="34" charset="0"/>
              </a:rPr>
              <a:t>Availability tiers with max disruption per year and application categories. The tiers range from availabilities of 99 percent to 99.999 percent. </a:t>
            </a:r>
            <a:r>
              <a:rPr lang="en-AU" b="1" dirty="0">
                <a:effectLst/>
                <a:latin typeface="Calibri" panose="020F0502020204030204" pitchFamily="34" charset="0"/>
                <a:ea typeface="Calibri" panose="020F0502020204030204" pitchFamily="34" charset="0"/>
                <a:cs typeface="Calibri" panose="020F0502020204030204" pitchFamily="34" charset="0"/>
              </a:rPr>
              <a:t>End of accessibility description.</a:t>
            </a:r>
            <a:endParaRPr lang="en-US"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2234682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Architecture is the art and science of designing and building large structures. Large systems require architects to manage their size and complexity. </a:t>
            </a:r>
          </a:p>
          <a:p>
            <a:endParaRPr lang="en-US" dirty="0"/>
          </a:p>
          <a:p>
            <a:r>
              <a:rPr lang="en-US" dirty="0"/>
              <a:t>Cloud architects:</a:t>
            </a:r>
          </a:p>
          <a:p>
            <a:pPr marL="171450" indent="-171450">
              <a:buFont typeface="Arial" panose="020B0604020202020204" pitchFamily="34" charset="0"/>
              <a:buChar char="•"/>
            </a:pPr>
            <a:r>
              <a:rPr lang="en-US" dirty="0"/>
              <a:t>Engage with decision makers to identify the business goal and the capabilities that need improvement. </a:t>
            </a:r>
          </a:p>
          <a:p>
            <a:pPr marL="171450" indent="-171450">
              <a:buFont typeface="Arial" panose="020B0604020202020204" pitchFamily="34" charset="0"/>
              <a:buChar char="•"/>
            </a:pPr>
            <a:r>
              <a:rPr lang="en-US" dirty="0"/>
              <a:t>Ensure alignment between technology deliverables of a solution and the business goals.</a:t>
            </a:r>
          </a:p>
          <a:p>
            <a:pPr marL="171450" indent="-171450">
              <a:buFont typeface="Arial" panose="020B0604020202020204" pitchFamily="34" charset="0"/>
              <a:buChar char="•"/>
            </a:pPr>
            <a:r>
              <a:rPr lang="en-US" dirty="0"/>
              <a:t>Work with delivery teams that are implementing the solution to ensure that the technology features are appropriate.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Having well-architected systems greatly increases the likelihood of business success.</a:t>
            </a:r>
          </a:p>
        </p:txBody>
      </p:sp>
    </p:spTree>
    <p:extLst>
      <p:ext uri="{BB962C8B-B14F-4D97-AF65-F5344CB8AC3E}">
        <p14:creationId xmlns:p14="http://schemas.microsoft.com/office/powerpoint/2010/main" val="22977021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869949" y="4840165"/>
            <a:ext cx="6032500" cy="4514849"/>
          </a:xfrm>
        </p:spPr>
        <p:txBody>
          <a:bodyPr/>
          <a:lstStyle/>
          <a:p>
            <a:r>
              <a:rPr lang="en-US" kern="1200" dirty="0">
                <a:solidFill>
                  <a:schemeClr val="tx1"/>
                </a:solidFill>
                <a:effectLst/>
                <a:latin typeface="+mn-lt"/>
                <a:ea typeface="+mn-ea"/>
                <a:cs typeface="+mn-cs"/>
              </a:rPr>
              <a:t>Though events that might disrupt an application’s availability cannot always be predicted, you can build availability into your architecture design. </a:t>
            </a:r>
            <a:r>
              <a:rPr lang="en-US" dirty="0"/>
              <a:t>There </a:t>
            </a:r>
            <a:r>
              <a:rPr lang="en-US" baseline="0" dirty="0"/>
              <a:t>are three factors that determine the overall availability of your application:</a:t>
            </a:r>
          </a:p>
          <a:p>
            <a:pPr marL="171450" marR="0" lvl="1" indent="-171450" algn="l" defTabSz="457200" rtl="0" eaLnBrk="1" fontAlgn="auto" latinLnBrk="0" hangingPunct="1">
              <a:lnSpc>
                <a:spcPct val="100000"/>
              </a:lnSpc>
              <a:spcBef>
                <a:spcPts val="0"/>
              </a:spcBef>
              <a:buClrTx/>
              <a:buSzTx/>
              <a:buFont typeface="Arial" panose="020B0604020202020204" pitchFamily="34" charset="0"/>
              <a:buChar char="•"/>
              <a:tabLst/>
              <a:defRPr/>
            </a:pPr>
            <a:r>
              <a:rPr lang="en-US" b="0" i="1" baseline="0" dirty="0"/>
              <a:t>Fault tolerance</a:t>
            </a:r>
            <a:r>
              <a:rPr lang="en-US" baseline="0" dirty="0"/>
              <a:t> refers to the </a:t>
            </a:r>
            <a:r>
              <a:rPr lang="en-US" i="1" baseline="0" dirty="0"/>
              <a:t>built-in redundancy </a:t>
            </a:r>
            <a:r>
              <a:rPr lang="en-US" baseline="0" dirty="0"/>
              <a:t>of an application's components and the </a:t>
            </a:r>
            <a:r>
              <a:rPr lang="en-US" b="0" i="1" baseline="0" dirty="0"/>
              <a:t>ability of the application to remain operational</a:t>
            </a:r>
            <a:r>
              <a:rPr lang="en-US" b="1" baseline="0" dirty="0"/>
              <a:t> </a:t>
            </a:r>
            <a:r>
              <a:rPr lang="en-US" baseline="0" dirty="0"/>
              <a:t>even if some of its components fail. </a:t>
            </a:r>
            <a:r>
              <a:rPr lang="en-US" b="0" i="0" kern="1200" dirty="0">
                <a:solidFill>
                  <a:schemeClr val="tx1"/>
                </a:solidFill>
                <a:effectLst/>
                <a:latin typeface="+mn-lt"/>
                <a:ea typeface="+mn-ea"/>
                <a:cs typeface="+mn-cs"/>
              </a:rPr>
              <a:t>Fault tolerance relies on specialized hardware to detect failure in a system component (such as a processor, memory board, power supply, I/O subsystem, or storage subsystem) and instantaneously switch to a redundant hardware component. The fault-tolerant model does not address software failures, which are the most common reason for downtime. </a:t>
            </a:r>
          </a:p>
          <a:p>
            <a:pPr marL="171450" marR="0" lvl="1" indent="-171450" algn="l" defTabSz="457200" rtl="0" eaLnBrk="1" fontAlgn="auto" latinLnBrk="0" hangingPunct="1">
              <a:lnSpc>
                <a:spcPct val="100000"/>
              </a:lnSpc>
              <a:spcBef>
                <a:spcPts val="0"/>
              </a:spcBef>
              <a:buClrTx/>
              <a:buSzTx/>
              <a:buFont typeface="Arial" panose="020B0604020202020204" pitchFamily="34" charset="0"/>
              <a:buChar char="•"/>
              <a:tabLst/>
              <a:defRPr/>
            </a:pPr>
            <a:r>
              <a:rPr lang="en-US" b="0" i="1" baseline="0" dirty="0"/>
              <a:t>Scalability</a:t>
            </a:r>
            <a:r>
              <a:rPr lang="en-US" baseline="0" dirty="0"/>
              <a:t> is the ability of your application to accommodate increases in capacity needs, remain available, and perform within your required standards. It does not guarantee availability, but it contributes to your application's availability.</a:t>
            </a:r>
          </a:p>
          <a:p>
            <a:pPr marL="171450" marR="0" lvl="1" indent="-171450" algn="l" defTabSz="457200" rtl="0" eaLnBrk="1" fontAlgn="auto" latinLnBrk="0" hangingPunct="1">
              <a:lnSpc>
                <a:spcPct val="100000"/>
              </a:lnSpc>
              <a:spcBef>
                <a:spcPts val="0"/>
              </a:spcBef>
              <a:buClrTx/>
              <a:buSzTx/>
              <a:buFont typeface="Arial" panose="020B0604020202020204" pitchFamily="34" charset="0"/>
              <a:buChar char="•"/>
              <a:tabLst/>
              <a:defRPr/>
            </a:pPr>
            <a:r>
              <a:rPr lang="en-US" b="0" i="1" baseline="0" dirty="0"/>
              <a:t>Recoverability</a:t>
            </a:r>
            <a:r>
              <a:rPr lang="en-US" baseline="0" dirty="0"/>
              <a:t> is the ability to restore service quickly and without lost data if a disaster makes your components unavailable, or it destroys data.</a:t>
            </a:r>
          </a:p>
          <a:p>
            <a:endParaRPr lang="en-US" baseline="0" dirty="0"/>
          </a:p>
          <a:p>
            <a:r>
              <a:rPr lang="en-US" kern="1200" dirty="0">
                <a:solidFill>
                  <a:schemeClr val="tx1"/>
                </a:solidFill>
                <a:effectLst/>
                <a:latin typeface="+mn-lt"/>
                <a:ea typeface="+mn-ea"/>
                <a:cs typeface="+mn-cs"/>
              </a:rPr>
              <a:t>Keep in mind that improving availability usually leads to increased cost. When you consider how to make your environment more available, it's important to balance the cost of the improvement with the benefit to your users. </a:t>
            </a:r>
          </a:p>
          <a:p>
            <a:endParaRPr lang="en-US" kern="1200" dirty="0">
              <a:solidFill>
                <a:schemeClr val="tx1"/>
              </a:solidFill>
              <a:effectLst/>
              <a:latin typeface="+mn-lt"/>
              <a:ea typeface="+mn-ea"/>
              <a:cs typeface="+mn-cs"/>
            </a:endParaRPr>
          </a:p>
          <a:p>
            <a:r>
              <a:rPr lang="en-US" kern="1200" dirty="0">
                <a:solidFill>
                  <a:schemeClr val="tx1"/>
                </a:solidFill>
                <a:effectLst/>
                <a:latin typeface="+mn-lt"/>
                <a:ea typeface="+mn-ea"/>
                <a:cs typeface="+mn-cs"/>
              </a:rPr>
              <a:t>Do you want to ensure that your application is always alive or reachable, or do you want to ensure that it is servicing requests within an acceptable level of performance?</a:t>
            </a:r>
          </a:p>
        </p:txBody>
      </p:sp>
    </p:spTree>
    <p:extLst>
      <p:ext uri="{BB962C8B-B14F-4D97-AF65-F5344CB8AC3E}">
        <p14:creationId xmlns:p14="http://schemas.microsoft.com/office/powerpoint/2010/main" val="832788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rPr>
              <a:t>Some key</a:t>
            </a:r>
            <a:r>
              <a:rPr lang="en-US" baseline="0" dirty="0">
                <a:latin typeface="+mn-lt"/>
              </a:rPr>
              <a:t> takeaways from this section of the module include:</a:t>
            </a:r>
          </a:p>
          <a:p>
            <a:pPr marL="171450" indent="-171450">
              <a:buClr>
                <a:schemeClr val="tx1"/>
              </a:buClr>
              <a:buFont typeface="Arial" panose="020B0604020202020204" pitchFamily="34" charset="0"/>
              <a:buChar char="•"/>
            </a:pPr>
            <a:r>
              <a:rPr lang="en-US" kern="1200" dirty="0">
                <a:latin typeface="+mn-lt"/>
                <a:ea typeface="+mn-ea"/>
                <a:cs typeface="+mn-cs"/>
              </a:rPr>
              <a:t>Reliability is a measure of your system’s ability to provide functionality when desired by the user, and it can be measured in terms of MTBF. </a:t>
            </a:r>
          </a:p>
          <a:p>
            <a:pPr marL="171450" indent="-171450">
              <a:buClr>
                <a:schemeClr val="tx1"/>
              </a:buClr>
              <a:buFont typeface="Arial" panose="020B0604020202020204" pitchFamily="34" charset="0"/>
              <a:buChar char="•"/>
            </a:pPr>
            <a:r>
              <a:rPr lang="en-US" kern="1200" dirty="0">
                <a:latin typeface="+mn-lt"/>
                <a:ea typeface="+mn-ea"/>
                <a:cs typeface="+mn-cs"/>
              </a:rPr>
              <a:t>Availability is </a:t>
            </a:r>
            <a:r>
              <a:rPr lang="en-US" dirty="0"/>
              <a:t>the percentage of time that a system is operating normally or correctly performing the operations expected of it (or normal operation time over total time).</a:t>
            </a:r>
          </a:p>
          <a:p>
            <a:pPr marL="171450" indent="-171450">
              <a:buClr>
                <a:schemeClr val="tx1"/>
              </a:buClr>
              <a:buFont typeface="Arial" panose="020B0604020202020204" pitchFamily="34" charset="0"/>
              <a:buChar char="•"/>
            </a:pPr>
            <a:r>
              <a:rPr lang="en-US" kern="1200" dirty="0">
                <a:latin typeface="+mn-lt"/>
                <a:ea typeface="+mn-ea"/>
                <a:cs typeface="+mn-cs"/>
              </a:rPr>
              <a:t>Three factors that influence the availability of your applications are fault tolerance, scalability, and recoverability.</a:t>
            </a:r>
          </a:p>
          <a:p>
            <a:pPr marL="171450" indent="-171450">
              <a:buClr>
                <a:schemeClr val="tx1"/>
              </a:buClr>
              <a:buFont typeface="Arial" panose="020B0604020202020204" pitchFamily="34" charset="0"/>
              <a:buChar char="•"/>
            </a:pPr>
            <a:r>
              <a:rPr lang="en-US" kern="1200" dirty="0">
                <a:latin typeface="+mn-lt"/>
                <a:ea typeface="+mn-ea"/>
                <a:cs typeface="+mn-cs"/>
              </a:rPr>
              <a:t>You can design your workloads and applications to be highly available, but there is a cost tradeoff to consider.</a:t>
            </a:r>
          </a:p>
        </p:txBody>
      </p:sp>
    </p:spTree>
    <p:extLst>
      <p:ext uri="{BB962C8B-B14F-4D97-AF65-F5344CB8AC3E}">
        <p14:creationId xmlns:p14="http://schemas.microsoft.com/office/powerpoint/2010/main" val="335638040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Section 3: AWS Trusted Advisor</a:t>
            </a:r>
          </a:p>
          <a:p>
            <a:endParaRPr lang="en-US"/>
          </a:p>
          <a:p>
            <a:r>
              <a:rPr lang="en-US"/>
              <a:t>As you have learned so far, you can use the AWS Well-Architected Framework as you design your architectures to understand potential risks in your architecture, identify areas that need improvement, and drive architectural decisions. In this section, you will learn about AWS Trusted Advisor, which is a tool that you can use to review your AWS environment as soon as you start implementing your architectures.</a:t>
            </a:r>
          </a:p>
        </p:txBody>
      </p:sp>
    </p:spTree>
    <p:extLst>
      <p:ext uri="{BB962C8B-B14F-4D97-AF65-F5344CB8AC3E}">
        <p14:creationId xmlns:p14="http://schemas.microsoft.com/office/powerpoint/2010/main" val="292571717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869950" y="4906107"/>
            <a:ext cx="6124575" cy="4484078"/>
          </a:xfrm>
        </p:spPr>
        <p:txBody>
          <a:bodyPr/>
          <a:lstStyle/>
          <a:p>
            <a:r>
              <a:rPr lang="en-US" dirty="0"/>
              <a:t>AWS Trusted Advisor is an online tool that provides real-time guidance to help you provision your resources following AWS best practices. </a:t>
            </a:r>
          </a:p>
          <a:p>
            <a:endParaRPr lang="en-US" dirty="0"/>
          </a:p>
          <a:p>
            <a:r>
              <a:rPr lang="en-US" dirty="0"/>
              <a:t>AWS</a:t>
            </a:r>
            <a:r>
              <a:rPr lang="en-US" baseline="0" dirty="0"/>
              <a:t> Trusted Advisor </a:t>
            </a:r>
            <a:r>
              <a:rPr lang="en-US" dirty="0"/>
              <a:t>looks at your entire AWS environment and gives you recommendations in five categories:</a:t>
            </a:r>
          </a:p>
          <a:p>
            <a:pPr marL="171450" indent="-171450">
              <a:buFont typeface="Arial" panose="020B0604020202020204" pitchFamily="34" charset="0"/>
              <a:buChar char="•"/>
            </a:pPr>
            <a:r>
              <a:rPr lang="en-US" i="1" dirty="0"/>
              <a:t>Cost Optimization</a:t>
            </a:r>
            <a:r>
              <a:rPr lang="en-US" i="0" dirty="0"/>
              <a:t> – </a:t>
            </a:r>
            <a:r>
              <a:rPr lang="en-US" dirty="0"/>
              <a:t>AWS Trusted Advisor looks at your resource use and makes recommendations to help you optimize cost by eliminating unused and idle resources, or by making commitments to reserved capacity.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1" dirty="0"/>
              <a:t>Performance</a:t>
            </a:r>
            <a:r>
              <a:rPr lang="en-US" i="0" dirty="0"/>
              <a:t> – </a:t>
            </a:r>
            <a:r>
              <a:rPr lang="en-US" dirty="0"/>
              <a:t>Improve the performance of your service by checking your service limits, ensuring you take advantage of provisioned throughput, and monitoring for overutilized instances.</a:t>
            </a:r>
          </a:p>
          <a:p>
            <a:pPr marL="171450" indent="-171450">
              <a:buFont typeface="Arial" panose="020B0604020202020204" pitchFamily="34" charset="0"/>
              <a:buChar char="•"/>
            </a:pPr>
            <a:r>
              <a:rPr lang="en-US" i="1" dirty="0"/>
              <a:t>Security</a:t>
            </a:r>
            <a:r>
              <a:rPr lang="en-US" i="0" dirty="0"/>
              <a:t> – </a:t>
            </a:r>
            <a:r>
              <a:rPr lang="en-US" dirty="0"/>
              <a:t>Improve the security of your application by closing gaps, enabling various AWS security features, and examining your permissions.</a:t>
            </a:r>
          </a:p>
          <a:p>
            <a:pPr marL="171450" indent="-171450">
              <a:buFont typeface="Arial" panose="020B0604020202020204" pitchFamily="34" charset="0"/>
              <a:buChar char="•"/>
            </a:pPr>
            <a:r>
              <a:rPr lang="en-US" i="1" dirty="0"/>
              <a:t>Fault Tolerance</a:t>
            </a:r>
            <a:r>
              <a:rPr lang="en-US" i="0" dirty="0"/>
              <a:t> – </a:t>
            </a:r>
            <a:r>
              <a:rPr lang="en-US" dirty="0"/>
              <a:t>Increase the availability and redundancy of your AWS application by taking advantage of automatic</a:t>
            </a:r>
            <a:r>
              <a:rPr lang="en-US" baseline="0" dirty="0"/>
              <a:t> </a:t>
            </a:r>
            <a:r>
              <a:rPr lang="en-US" dirty="0"/>
              <a:t>scaling, health checks, Multi-AZ deployments, and backup capabilities.</a:t>
            </a:r>
          </a:p>
          <a:p>
            <a:pPr marL="171450" indent="-171450">
              <a:buFont typeface="Arial" panose="020B0604020202020204" pitchFamily="34" charset="0"/>
              <a:buChar char="•"/>
            </a:pPr>
            <a:r>
              <a:rPr lang="en-US" i="1" dirty="0"/>
              <a:t>Service Limits</a:t>
            </a:r>
            <a:r>
              <a:rPr lang="en-US" i="0" dirty="0"/>
              <a:t> – </a:t>
            </a:r>
            <a:r>
              <a:rPr lang="en-US" dirty="0"/>
              <a:t>AWS Trusted Advisor checks for service usage that is more than 80</a:t>
            </a:r>
            <a:r>
              <a:rPr lang="en-US" baseline="0" dirty="0"/>
              <a:t> percent</a:t>
            </a:r>
            <a:r>
              <a:rPr lang="en-US" dirty="0"/>
              <a:t> of the service limit. Values are based on a snapshot, so your current usage might differ. Limit and usage data can take up to 24 hours to reflect any changes.</a:t>
            </a:r>
          </a:p>
          <a:p>
            <a:pPr marL="0" indent="0">
              <a:buFont typeface="Arial" panose="020B0604020202020204" pitchFamily="34" charset="0"/>
              <a:buNone/>
            </a:pPr>
            <a:endParaRPr lang="en-US" dirty="0"/>
          </a:p>
          <a:p>
            <a:r>
              <a:rPr lang="en-US" dirty="0"/>
              <a:t>For a detailed description of the information that AWS Trusted Advisor provides, see </a:t>
            </a:r>
            <a:r>
              <a:rPr lang="en-US" dirty="0">
                <a:ea typeface="Amazon Ember Light" panose="020B0403020204020204" pitchFamily="34" charset="0"/>
                <a:cs typeface="Amazon Ember Light" panose="020B0403020204020204" pitchFamily="34" charset="0"/>
              </a:rPr>
              <a:t>AWS Trusted Advisor Best Practice Checks at </a:t>
            </a:r>
            <a:r>
              <a:rPr lang="en-US" dirty="0">
                <a:ea typeface="Amazon Ember Light" panose="020B0403020204020204" pitchFamily="34" charset="0"/>
                <a:cs typeface="Amazon Ember Light" panose="020B0403020204020204" pitchFamily="34" charset="0"/>
                <a:hlinkClick r:id="rId3"/>
              </a:rPr>
              <a:t>https://docs.aws.amazon.com/awssupport/latest/user/trusted-advisor-check-reference.html</a:t>
            </a:r>
            <a:r>
              <a:rPr lang="en-US" dirty="0">
                <a:ea typeface="Amazon Ember Light" panose="020B0403020204020204" pitchFamily="34" charset="0"/>
                <a:cs typeface="Amazon Ember Light" panose="020B0403020204020204" pitchFamily="34" charset="0"/>
              </a:rPr>
              <a:t>.</a:t>
            </a:r>
            <a:endParaRPr lang="en-US" dirty="0"/>
          </a:p>
        </p:txBody>
      </p:sp>
    </p:spTree>
    <p:extLst>
      <p:ext uri="{BB962C8B-B14F-4D97-AF65-F5344CB8AC3E}">
        <p14:creationId xmlns:p14="http://schemas.microsoft.com/office/powerpoint/2010/main" val="306419729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have a friend who used AWS Trusted Advisor for the first time. She is trying to interpret its recommendations to improve her cloud environment and needs your help. This is her dashboard. While everything looks OK in the cost optimization and service limit categories, you notice that there are a few recommendations that you should review to help her improve her security, performance, and fault tolerance.</a:t>
            </a:r>
          </a:p>
          <a:p>
            <a:endParaRPr lang="en-US" dirty="0"/>
          </a:p>
          <a:p>
            <a:r>
              <a:rPr lang="en-US" dirty="0"/>
              <a:t>Help your friend interpret the following recommendations.</a:t>
            </a:r>
          </a:p>
        </p:txBody>
      </p:sp>
    </p:spTree>
    <p:extLst>
      <p:ext uri="{BB962C8B-B14F-4D97-AF65-F5344CB8AC3E}">
        <p14:creationId xmlns:p14="http://schemas.microsoft.com/office/powerpoint/2010/main" val="322009662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recommendation, answer these questions:</a:t>
            </a:r>
          </a:p>
          <a:p>
            <a:pPr marL="171450" indent="-171450">
              <a:buFont typeface="Arial" panose="020B0604020202020204" pitchFamily="34" charset="0"/>
              <a:buChar char="•"/>
            </a:pPr>
            <a:r>
              <a:rPr lang="en-US" dirty="0"/>
              <a:t>What is the status?</a:t>
            </a:r>
          </a:p>
          <a:p>
            <a:pPr marL="171450" indent="-171450">
              <a:buFont typeface="Arial" panose="020B0604020202020204" pitchFamily="34" charset="0"/>
              <a:buChar char="•"/>
            </a:pPr>
            <a:r>
              <a:rPr lang="en-US" dirty="0"/>
              <a:t>What is the problem?</a:t>
            </a:r>
          </a:p>
          <a:p>
            <a:pPr marL="171450" indent="-171450">
              <a:buFont typeface="Arial" panose="020B0604020202020204" pitchFamily="34" charset="0"/>
              <a:buChar char="•"/>
            </a:pPr>
            <a:r>
              <a:rPr lang="en-US" dirty="0"/>
              <a:t>What specific environment details are you given?</a:t>
            </a:r>
          </a:p>
          <a:p>
            <a:pPr marL="171450" indent="-171450">
              <a:buFont typeface="Arial" panose="020B0604020202020204" pitchFamily="34" charset="0"/>
              <a:buChar char="•"/>
            </a:pPr>
            <a:r>
              <a:rPr lang="en-US" dirty="0"/>
              <a:t>What is the best practice?</a:t>
            </a:r>
          </a:p>
          <a:p>
            <a:pPr marL="171450" indent="-171450">
              <a:buFont typeface="Arial" panose="020B0604020202020204" pitchFamily="34" charset="0"/>
              <a:buChar char="•"/>
            </a:pPr>
            <a:r>
              <a:rPr lang="en-US" dirty="0"/>
              <a:t>What is the recommended action?</a:t>
            </a:r>
          </a:p>
        </p:txBody>
      </p:sp>
    </p:spTree>
    <p:extLst>
      <p:ext uri="{BB962C8B-B14F-4D97-AF65-F5344CB8AC3E}">
        <p14:creationId xmlns:p14="http://schemas.microsoft.com/office/powerpoint/2010/main" val="413217101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recommendation, answer these questions:</a:t>
            </a:r>
          </a:p>
          <a:p>
            <a:pPr marL="171450" indent="-171450">
              <a:buFont typeface="Arial" panose="020B0604020202020204" pitchFamily="34" charset="0"/>
              <a:buChar char="•"/>
            </a:pPr>
            <a:r>
              <a:rPr lang="en-US" dirty="0"/>
              <a:t>What is the status?</a:t>
            </a:r>
          </a:p>
          <a:p>
            <a:pPr marL="171450" indent="-171450">
              <a:buFont typeface="Arial" panose="020B0604020202020204" pitchFamily="34" charset="0"/>
              <a:buChar char="•"/>
            </a:pPr>
            <a:r>
              <a:rPr lang="en-US" dirty="0"/>
              <a:t>What is the problem?</a:t>
            </a:r>
          </a:p>
          <a:p>
            <a:pPr marL="171450" indent="-171450">
              <a:buFont typeface="Arial" panose="020B0604020202020204" pitchFamily="34" charset="0"/>
              <a:buChar char="•"/>
            </a:pPr>
            <a:r>
              <a:rPr lang="en-US" dirty="0"/>
              <a:t>What specific environment details are you given?</a:t>
            </a:r>
          </a:p>
          <a:p>
            <a:pPr marL="171450" indent="-171450">
              <a:buFont typeface="Arial" panose="020B0604020202020204" pitchFamily="34" charset="0"/>
              <a:buChar char="•"/>
            </a:pPr>
            <a:r>
              <a:rPr lang="en-US" dirty="0"/>
              <a:t>What is the best practice?</a:t>
            </a:r>
          </a:p>
          <a:p>
            <a:pPr marL="171450" indent="-171450">
              <a:buFont typeface="Arial" panose="020B0604020202020204" pitchFamily="34" charset="0"/>
              <a:buChar char="•"/>
            </a:pPr>
            <a:r>
              <a:rPr lang="en-US" dirty="0"/>
              <a:t>What is the recommended action?</a:t>
            </a:r>
          </a:p>
        </p:txBody>
      </p:sp>
    </p:spTree>
    <p:extLst>
      <p:ext uri="{BB962C8B-B14F-4D97-AF65-F5344CB8AC3E}">
        <p14:creationId xmlns:p14="http://schemas.microsoft.com/office/powerpoint/2010/main" val="347237995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recommendation, answer these questions:</a:t>
            </a:r>
          </a:p>
          <a:p>
            <a:pPr marL="171450" indent="-171450">
              <a:buFont typeface="Arial" panose="020B0604020202020204" pitchFamily="34" charset="0"/>
              <a:buChar char="•"/>
            </a:pPr>
            <a:r>
              <a:rPr lang="en-US" dirty="0"/>
              <a:t>What is the status?</a:t>
            </a:r>
          </a:p>
          <a:p>
            <a:pPr marL="171450" indent="-171450">
              <a:buFont typeface="Arial" panose="020B0604020202020204" pitchFamily="34" charset="0"/>
              <a:buChar char="•"/>
            </a:pPr>
            <a:r>
              <a:rPr lang="en-US" dirty="0"/>
              <a:t>What is the problem?</a:t>
            </a:r>
          </a:p>
          <a:p>
            <a:pPr marL="171450" indent="-171450">
              <a:buFont typeface="Arial" panose="020B0604020202020204" pitchFamily="34" charset="0"/>
              <a:buChar char="•"/>
            </a:pPr>
            <a:r>
              <a:rPr lang="en-US" dirty="0"/>
              <a:t>What specific environment details are you given?</a:t>
            </a:r>
          </a:p>
          <a:p>
            <a:pPr marL="171450" indent="-171450">
              <a:buFont typeface="Arial" panose="020B0604020202020204" pitchFamily="34" charset="0"/>
              <a:buChar char="•"/>
            </a:pPr>
            <a:r>
              <a:rPr lang="en-US" dirty="0"/>
              <a:t>What is the best practice?</a:t>
            </a:r>
          </a:p>
          <a:p>
            <a:pPr marL="171450" indent="-171450">
              <a:buFont typeface="Arial" panose="020B0604020202020204" pitchFamily="34" charset="0"/>
              <a:buChar char="•"/>
            </a:pPr>
            <a:r>
              <a:rPr lang="en-US" dirty="0"/>
              <a:t>What is the recommended action?</a:t>
            </a:r>
          </a:p>
          <a:p>
            <a:pPr marL="171450" indent="-1714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AU" b="1" dirty="0">
                <a:effectLst/>
                <a:latin typeface="Calibri" panose="020F0502020204030204" pitchFamily="34" charset="0"/>
                <a:ea typeface="Calibri" panose="020F0502020204030204" pitchFamily="34" charset="0"/>
                <a:cs typeface="Calibri" panose="020F0502020204030204" pitchFamily="34" charset="0"/>
              </a:rPr>
              <a:t>For accessibility:</a:t>
            </a:r>
            <a:r>
              <a:rPr lang="en-AU" dirty="0">
                <a:effectLst/>
                <a:latin typeface="Calibri" panose="020F0502020204030204" pitchFamily="34" charset="0"/>
                <a:ea typeface="Calibri" panose="020F0502020204030204" pitchFamily="34" charset="0"/>
                <a:cs typeface="Arial" panose="020B0604020202020204" pitchFamily="34" charset="0"/>
              </a:rPr>
              <a:t> </a:t>
            </a:r>
            <a:r>
              <a:rPr lang="en-AU" dirty="0">
                <a:effectLst/>
                <a:latin typeface="Calibri" panose="020F0502020204030204" pitchFamily="34" charset="0"/>
                <a:ea typeface="Calibri" panose="020F0502020204030204" pitchFamily="34" charset="0"/>
                <a:cs typeface="Calibri" panose="020F0502020204030204" pitchFamily="34" charset="0"/>
              </a:rPr>
              <a:t>Security groups information including Region, security group name, security group ID, protocol, port, status, and IP range from 2 sample security groups. The status of both is red. </a:t>
            </a:r>
            <a:r>
              <a:rPr lang="en-AU" b="1" dirty="0">
                <a:effectLst/>
                <a:latin typeface="Calibri" panose="020F0502020204030204" pitchFamily="34" charset="0"/>
                <a:ea typeface="Calibri" panose="020F0502020204030204" pitchFamily="34" charset="0"/>
                <a:cs typeface="Calibri" panose="020F0502020204030204" pitchFamily="34" charset="0"/>
              </a:rPr>
              <a:t>End of accessibility description.</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381138077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recommendation, answer these questions:</a:t>
            </a:r>
          </a:p>
          <a:p>
            <a:pPr marL="171450" indent="-171450">
              <a:buFont typeface="Arial" panose="020B0604020202020204" pitchFamily="34" charset="0"/>
              <a:buChar char="•"/>
            </a:pPr>
            <a:r>
              <a:rPr lang="en-US" dirty="0"/>
              <a:t>What is the status?</a:t>
            </a:r>
          </a:p>
          <a:p>
            <a:pPr marL="171450" indent="-171450">
              <a:buFont typeface="Arial" panose="020B0604020202020204" pitchFamily="34" charset="0"/>
              <a:buChar char="•"/>
            </a:pPr>
            <a:r>
              <a:rPr lang="en-US" dirty="0"/>
              <a:t>What is the problem?</a:t>
            </a:r>
          </a:p>
          <a:p>
            <a:pPr marL="171450" indent="-171450">
              <a:buFont typeface="Arial" panose="020B0604020202020204" pitchFamily="34" charset="0"/>
              <a:buChar char="•"/>
            </a:pPr>
            <a:r>
              <a:rPr lang="en-US" dirty="0"/>
              <a:t>What specific environment details are you given?</a:t>
            </a:r>
          </a:p>
          <a:p>
            <a:pPr marL="171450" indent="-171450">
              <a:buFont typeface="Arial" panose="020B0604020202020204" pitchFamily="34" charset="0"/>
              <a:buChar char="•"/>
            </a:pPr>
            <a:r>
              <a:rPr lang="en-US" dirty="0"/>
              <a:t>What is the best practice?</a:t>
            </a:r>
          </a:p>
          <a:p>
            <a:pPr marL="171450" indent="-171450">
              <a:buFont typeface="Arial" panose="020B0604020202020204" pitchFamily="34" charset="0"/>
              <a:buChar char="•"/>
            </a:pPr>
            <a:r>
              <a:rPr lang="en-US" dirty="0"/>
              <a:t>What is the recommended action?</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AU" b="1" dirty="0">
                <a:effectLst/>
                <a:latin typeface="Calibri" panose="020F0502020204030204" pitchFamily="34" charset="0"/>
                <a:ea typeface="Calibri" panose="020F0502020204030204" pitchFamily="34" charset="0"/>
              </a:rPr>
              <a:t>For accessibility:</a:t>
            </a:r>
            <a:r>
              <a:rPr lang="en-AU" dirty="0">
                <a:effectLst/>
                <a:latin typeface="Calibri" panose="020F0502020204030204" pitchFamily="34" charset="0"/>
                <a:ea typeface="Calibri" panose="020F0502020204030204" pitchFamily="34" charset="0"/>
                <a:cs typeface="Arial" panose="020B0604020202020204" pitchFamily="34" charset="0"/>
              </a:rPr>
              <a:t> </a:t>
            </a:r>
            <a:r>
              <a:rPr lang="en-AU" dirty="0">
                <a:effectLst/>
                <a:latin typeface="Calibri" panose="020F0502020204030204" pitchFamily="34" charset="0"/>
                <a:ea typeface="Calibri" panose="020F0502020204030204" pitchFamily="34" charset="0"/>
              </a:rPr>
              <a:t>Amazon EBS volume information for Region us-east-1 including volume ID, volume name, volume attachment, status (listed as red), and reason (listed as no snapshot). </a:t>
            </a:r>
            <a:r>
              <a:rPr lang="en-AU" b="1" dirty="0">
                <a:effectLst/>
                <a:latin typeface="Calibri" panose="020F0502020204030204" pitchFamily="34" charset="0"/>
                <a:ea typeface="Calibri" panose="020F0502020204030204" pitchFamily="34" charset="0"/>
              </a:rPr>
              <a:t>End of accessibility description.</a:t>
            </a:r>
            <a:endParaRPr lang="en-US" dirty="0"/>
          </a:p>
        </p:txBody>
      </p:sp>
    </p:spTree>
    <p:extLst>
      <p:ext uri="{BB962C8B-B14F-4D97-AF65-F5344CB8AC3E}">
        <p14:creationId xmlns:p14="http://schemas.microsoft.com/office/powerpoint/2010/main" val="119617925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recommendation, answer these questions:</a:t>
            </a:r>
          </a:p>
          <a:p>
            <a:pPr marL="171450" indent="-171450">
              <a:buFont typeface="Arial" panose="020B0604020202020204" pitchFamily="34" charset="0"/>
              <a:buChar char="•"/>
            </a:pPr>
            <a:r>
              <a:rPr lang="en-US" dirty="0"/>
              <a:t>What is the status?</a:t>
            </a:r>
          </a:p>
          <a:p>
            <a:pPr marL="171450" indent="-171450">
              <a:buFont typeface="Arial" panose="020B0604020202020204" pitchFamily="34" charset="0"/>
              <a:buChar char="•"/>
            </a:pPr>
            <a:r>
              <a:rPr lang="en-US" dirty="0"/>
              <a:t>What is the problem?</a:t>
            </a:r>
          </a:p>
          <a:p>
            <a:pPr marL="171450" indent="-171450">
              <a:buFont typeface="Arial" panose="020B0604020202020204" pitchFamily="34" charset="0"/>
              <a:buChar char="•"/>
            </a:pPr>
            <a:r>
              <a:rPr lang="en-US" dirty="0"/>
              <a:t>What specific environment details are you given?</a:t>
            </a:r>
          </a:p>
          <a:p>
            <a:pPr marL="171450" indent="-171450">
              <a:buFont typeface="Arial" panose="020B0604020202020204" pitchFamily="34" charset="0"/>
              <a:buChar char="•"/>
            </a:pPr>
            <a:r>
              <a:rPr lang="en-US" dirty="0"/>
              <a:t>What is the best practice?</a:t>
            </a:r>
          </a:p>
          <a:p>
            <a:pPr marL="171450" indent="-171450">
              <a:buFont typeface="Arial" panose="020B0604020202020204" pitchFamily="34" charset="0"/>
              <a:buChar char="•"/>
            </a:pPr>
            <a:r>
              <a:rPr lang="en-US" dirty="0"/>
              <a:t>What is the recommended action?</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AU" b="1" dirty="0">
                <a:effectLst/>
                <a:latin typeface="Calibri" panose="020F0502020204030204" pitchFamily="34" charset="0"/>
                <a:ea typeface="Calibri" panose="020F0502020204030204" pitchFamily="34" charset="0"/>
              </a:rPr>
              <a:t>For accessibility:</a:t>
            </a:r>
            <a:r>
              <a:rPr lang="en-AU" dirty="0">
                <a:effectLst/>
                <a:latin typeface="Calibri" panose="020F0502020204030204" pitchFamily="34" charset="0"/>
                <a:ea typeface="Calibri" panose="020F0502020204030204" pitchFamily="34" charset="0"/>
                <a:cs typeface="Arial" panose="020B0604020202020204" pitchFamily="34" charset="0"/>
              </a:rPr>
              <a:t> </a:t>
            </a:r>
            <a:r>
              <a:rPr lang="en-AU" dirty="0">
                <a:effectLst/>
                <a:latin typeface="Calibri" panose="020F0502020204030204" pitchFamily="34" charset="0"/>
                <a:ea typeface="Calibri" panose="020F0502020204030204" pitchFamily="34" charset="0"/>
              </a:rPr>
              <a:t>Amazon </a:t>
            </a:r>
            <a:r>
              <a:rPr lang="en-AU" dirty="0" err="1">
                <a:effectLst/>
                <a:latin typeface="Calibri" panose="020F0502020204030204" pitchFamily="34" charset="0"/>
                <a:ea typeface="Calibri" panose="020F0502020204030204" pitchFamily="34" charset="0"/>
              </a:rPr>
              <a:t>S3</a:t>
            </a:r>
            <a:r>
              <a:rPr lang="en-AU" dirty="0">
                <a:effectLst/>
                <a:latin typeface="Calibri" panose="020F0502020204030204" pitchFamily="34" charset="0"/>
                <a:ea typeface="Calibri" panose="020F0502020204030204" pitchFamily="34" charset="0"/>
              </a:rPr>
              <a:t> bucket logging information for Region us-east-2 including bucket name, target exists (no), same owner (no), write enabled (no), and reason (logging not enabled). </a:t>
            </a:r>
            <a:r>
              <a:rPr lang="en-AU" b="1" dirty="0">
                <a:effectLst/>
                <a:latin typeface="Calibri" panose="020F0502020204030204" pitchFamily="34" charset="0"/>
                <a:ea typeface="Calibri" panose="020F0502020204030204" pitchFamily="34" charset="0"/>
              </a:rPr>
              <a:t>End of accessibility description.</a:t>
            </a:r>
            <a:endParaRPr lang="en-US" dirty="0"/>
          </a:p>
        </p:txBody>
      </p:sp>
    </p:spTree>
    <p:extLst>
      <p:ext uri="{BB962C8B-B14F-4D97-AF65-F5344CB8AC3E}">
        <p14:creationId xmlns:p14="http://schemas.microsoft.com/office/powerpoint/2010/main" val="3713053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AWS Well-Architected Framework is a guide that is designed to help you build the most </a:t>
            </a:r>
            <a:r>
              <a:rPr lang="en-US" kern="1200">
                <a:solidFill>
                  <a:schemeClr val="tx1"/>
                </a:solidFill>
                <a:effectLst/>
                <a:latin typeface="+mn-lt"/>
                <a:ea typeface="+mn-ea"/>
                <a:cs typeface="+mn-cs"/>
              </a:rPr>
              <a:t>secure, high-performing, resilient, and efficient infrastructure possible for your cloud applications and workloads. It </a:t>
            </a:r>
            <a:r>
              <a:rPr lang="en-US"/>
              <a:t>provides a set of foundational questions and best practices that can help you evaluate and implement your cloud architectures. AWS developed the Well-Architected Framework after reviewing thousands of customer architectures on AWS.</a:t>
            </a:r>
          </a:p>
        </p:txBody>
      </p:sp>
    </p:spTree>
    <p:extLst>
      <p:ext uri="{BB962C8B-B14F-4D97-AF65-F5344CB8AC3E}">
        <p14:creationId xmlns:p14="http://schemas.microsoft.com/office/powerpoint/2010/main" val="192122482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mn-lt"/>
              </a:rPr>
              <a:t>Some key</a:t>
            </a:r>
            <a:r>
              <a:rPr lang="en-US" baseline="0">
                <a:latin typeface="+mn-lt"/>
              </a:rPr>
              <a:t> takeaways from this section of the module include:</a:t>
            </a:r>
          </a:p>
          <a:p>
            <a:pPr marL="171450" indent="-171450">
              <a:buClr>
                <a:schemeClr val="tx1"/>
              </a:buClr>
              <a:buFont typeface="Arial" panose="020B0604020202020204" pitchFamily="34" charset="0"/>
              <a:buChar char="•"/>
            </a:pPr>
            <a:r>
              <a:rPr lang="en-US" kern="1200">
                <a:latin typeface="+mn-lt"/>
                <a:ea typeface="+mn-ea"/>
                <a:cs typeface="+mn-cs"/>
              </a:rPr>
              <a:t>AWS Trusted Advisor is an online tool that provides real-time guidance to help you provision your resources by following AWS best practices. </a:t>
            </a:r>
          </a:p>
          <a:p>
            <a:pPr marL="171450" indent="-171450">
              <a:buClr>
                <a:schemeClr val="tx1"/>
              </a:buClr>
              <a:buFont typeface="Arial" panose="020B0604020202020204" pitchFamily="34" charset="0"/>
              <a:buChar char="•"/>
            </a:pPr>
            <a:r>
              <a:rPr lang="en-US" kern="1200">
                <a:latin typeface="+mn-lt"/>
                <a:ea typeface="+mn-ea"/>
                <a:cs typeface="+mn-cs"/>
              </a:rPr>
              <a:t>AWS Trusted Advisor looks at your entire AWS environment and gives you real-time recommendations in five categories.</a:t>
            </a:r>
          </a:p>
          <a:p>
            <a:pPr marL="171450" indent="-171450">
              <a:buClr>
                <a:schemeClr val="tx1"/>
              </a:buClr>
              <a:buFont typeface="Arial" panose="020B0604020202020204" pitchFamily="34" charset="0"/>
              <a:buChar char="•"/>
            </a:pPr>
            <a:r>
              <a:rPr lang="en-US" kern="1200">
                <a:latin typeface="+mn-lt"/>
                <a:ea typeface="+mn-ea"/>
                <a:cs typeface="+mn-cs"/>
              </a:rPr>
              <a:t>You can use AWS Trusted Advisor to help you optimize your AWS environment as soon as you start implementing your architecture designs.</a:t>
            </a:r>
          </a:p>
        </p:txBody>
      </p:sp>
    </p:spTree>
    <p:extLst>
      <p:ext uri="{BB962C8B-B14F-4D97-AF65-F5344CB8AC3E}">
        <p14:creationId xmlns:p14="http://schemas.microsoft.com/office/powerpoint/2010/main" val="85494499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It’s now time to review the module and wrap up the module with a knowledge check and discussion of a practice certification exam question.</a:t>
            </a:r>
          </a:p>
        </p:txBody>
      </p:sp>
    </p:spTree>
    <p:extLst>
      <p:ext uri="{BB962C8B-B14F-4D97-AF65-F5344CB8AC3E}">
        <p14:creationId xmlns:p14="http://schemas.microsoft.com/office/powerpoint/2010/main" val="22354085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summary, in this module you learned how to:</a:t>
            </a:r>
          </a:p>
          <a:p>
            <a:pPr marL="171450" indent="-171450">
              <a:buFont typeface="Arial" panose="020B0604020202020204" pitchFamily="34" charset="0"/>
              <a:buChar char="•"/>
            </a:pPr>
            <a:r>
              <a:rPr lang="en-US">
                <a:latin typeface="+mn-lt"/>
              </a:rPr>
              <a:t>Describe the AWS Well-Architected Framework, including the six pillars</a:t>
            </a:r>
          </a:p>
          <a:p>
            <a:pPr marL="171450" indent="-171450">
              <a:buFont typeface="Arial" panose="020B0604020202020204" pitchFamily="34" charset="0"/>
              <a:buChar char="•"/>
            </a:pPr>
            <a:r>
              <a:rPr lang="en-US">
                <a:latin typeface="+mn-lt"/>
              </a:rPr>
              <a:t>Identify the design principles of the AWS Well-Architected Framework</a:t>
            </a:r>
          </a:p>
          <a:p>
            <a:pPr marL="171450" indent="-171450">
              <a:buFont typeface="Arial" panose="020B0604020202020204" pitchFamily="34" charset="0"/>
              <a:buChar char="•"/>
            </a:pPr>
            <a:r>
              <a:rPr lang="en-US">
                <a:latin typeface="+mn-lt"/>
              </a:rPr>
              <a:t>Explain the importance of reliability and high availability</a:t>
            </a:r>
          </a:p>
          <a:p>
            <a:pPr marL="171450" indent="-171450">
              <a:buFont typeface="Arial" panose="020B0604020202020204" pitchFamily="34" charset="0"/>
              <a:buChar char="•"/>
            </a:pPr>
            <a:r>
              <a:rPr lang="en-US">
                <a:latin typeface="+mn-lt"/>
              </a:rPr>
              <a:t>Identify how AWS Trusted Advisor helps customers</a:t>
            </a:r>
          </a:p>
          <a:p>
            <a:pPr marL="171450" indent="-171450">
              <a:buFont typeface="Arial" panose="020B0604020202020204" pitchFamily="34" charset="0"/>
              <a:buChar char="•"/>
            </a:pPr>
            <a:r>
              <a:rPr lang="en-US">
                <a:latin typeface="+mn-lt"/>
              </a:rPr>
              <a:t>Interpret AWS Trusted Advisor recommendations</a:t>
            </a:r>
            <a:endParaRPr lang="en-US"/>
          </a:p>
        </p:txBody>
      </p:sp>
    </p:spTree>
    <p:extLst>
      <p:ext uri="{BB962C8B-B14F-4D97-AF65-F5344CB8AC3E}">
        <p14:creationId xmlns:p14="http://schemas.microsoft.com/office/powerpoint/2010/main" val="71854473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Now, complete the knowledge check.</a:t>
            </a:r>
          </a:p>
        </p:txBody>
      </p:sp>
    </p:spTree>
    <p:extLst>
      <p:ext uri="{BB962C8B-B14F-4D97-AF65-F5344CB8AC3E}">
        <p14:creationId xmlns:p14="http://schemas.microsoft.com/office/powerpoint/2010/main" val="167319743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a:t>Look at the answer choices and rule them out based on the keywords.</a:t>
            </a:r>
          </a:p>
        </p:txBody>
      </p:sp>
      <p:sp>
        <p:nvSpPr>
          <p:cNvPr id="5" name="Slide Image Placeholder 4">
            <a:extLst>
              <a:ext uri="{FF2B5EF4-FFF2-40B4-BE49-F238E27FC236}">
                <a16:creationId xmlns:a16="http://schemas.microsoft.com/office/drawing/2014/main" id="{6329ADAB-10D7-A5C8-D0EB-75063BE68975}"/>
              </a:ext>
            </a:extLst>
          </p:cNvPr>
          <p:cNvSpPr>
            <a:spLocks noGrp="1" noRot="1" noChangeAspect="1"/>
          </p:cNvSpPr>
          <p:nvPr>
            <p:ph type="sldImg"/>
          </p:nvPr>
        </p:nvSpPr>
        <p:spPr/>
      </p:sp>
    </p:spTree>
    <p:extLst>
      <p:ext uri="{BB962C8B-B14F-4D97-AF65-F5344CB8AC3E}">
        <p14:creationId xmlns:p14="http://schemas.microsoft.com/office/powerpoint/2010/main" val="224522351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a:t>The following are the keywords to recognize are: “protect their data in transit and at rest.”</a:t>
            </a:r>
          </a:p>
          <a:p>
            <a:endParaRPr lang="en-US"/>
          </a:p>
          <a:p>
            <a:r>
              <a:rPr lang="en-US"/>
              <a:t>The correct answer is D.</a:t>
            </a:r>
          </a:p>
        </p:txBody>
      </p:sp>
      <p:sp>
        <p:nvSpPr>
          <p:cNvPr id="5" name="Slide Image Placeholder 4">
            <a:extLst>
              <a:ext uri="{FF2B5EF4-FFF2-40B4-BE49-F238E27FC236}">
                <a16:creationId xmlns:a16="http://schemas.microsoft.com/office/drawing/2014/main" id="{DA7C3A48-7C55-4D4F-693A-210DC3C7148C}"/>
              </a:ext>
            </a:extLst>
          </p:cNvPr>
          <p:cNvSpPr>
            <a:spLocks noGrp="1" noRot="1" noChangeAspect="1"/>
          </p:cNvSpPr>
          <p:nvPr>
            <p:ph type="sldImg"/>
          </p:nvPr>
        </p:nvSpPr>
        <p:spPr/>
      </p:sp>
    </p:spTree>
    <p:extLst>
      <p:ext uri="{BB962C8B-B14F-4D97-AF65-F5344CB8AC3E}">
        <p14:creationId xmlns:p14="http://schemas.microsoft.com/office/powerpoint/2010/main" val="93981421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learn more about the topics covered in this module, you might find the following additional resources helpful:</a:t>
            </a:r>
          </a:p>
          <a:p>
            <a:pPr marL="171450" indent="-171450">
              <a:buFont typeface="Arial" panose="020B0604020202020204" pitchFamily="34" charset="0"/>
              <a:buChar char="•"/>
            </a:pPr>
            <a:r>
              <a:rPr lang="en-US" dirty="0"/>
              <a:t>AWS Well-Architected website: </a:t>
            </a:r>
            <a:r>
              <a:rPr lang="en-US" dirty="0">
                <a:hlinkClick r:id="rId3"/>
              </a:rPr>
              <a:t>https://aws.amazon.com/architecture/well-architected/?wa-lens-whitepapers.sort-by=item.additionalFields.sortDate&amp;wa-lens-whitepapers.sort-order=desc</a:t>
            </a:r>
            <a:endParaRPr lang="en-US" dirty="0"/>
          </a:p>
          <a:p>
            <a:pPr marL="171450" indent="-171450">
              <a:buFont typeface="Arial" panose="020B0604020202020204" pitchFamily="34" charset="0"/>
              <a:buChar char="•"/>
            </a:pPr>
            <a:r>
              <a:rPr lang="en-US" dirty="0"/>
              <a:t>AWS Well-Architected Labs: </a:t>
            </a:r>
            <a:r>
              <a:rPr lang="en-US" dirty="0">
                <a:hlinkClick r:id="rId4"/>
              </a:rPr>
              <a:t>https://wellarchitectedlabs.com/</a:t>
            </a:r>
            <a:endParaRPr lang="en-US" dirty="0"/>
          </a:p>
          <a:p>
            <a:pPr marL="171450" indent="-171450">
              <a:buFont typeface="Arial" panose="020B0604020202020204" pitchFamily="34" charset="0"/>
              <a:buChar char="•"/>
            </a:pPr>
            <a:r>
              <a:rPr lang="en-US" dirty="0"/>
              <a:t>AWS Trusted Advisor Best Practice Checks: </a:t>
            </a:r>
            <a:r>
              <a:rPr lang="en-US" dirty="0">
                <a:hlinkClick r:id="rId5"/>
              </a:rPr>
              <a:t>https://docs.aws.amazon.com/awssupport/latest/user/trusted-advisor-check-reference.html</a:t>
            </a:r>
            <a:r>
              <a:rPr lang="en-US" dirty="0"/>
              <a:t>.</a:t>
            </a:r>
          </a:p>
        </p:txBody>
      </p:sp>
    </p:spTree>
    <p:extLst>
      <p:ext uri="{BB962C8B-B14F-4D97-AF65-F5344CB8AC3E}">
        <p14:creationId xmlns:p14="http://schemas.microsoft.com/office/powerpoint/2010/main" val="424382349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41400" y="606425"/>
            <a:ext cx="5232400" cy="2944813"/>
          </a:xfrm>
        </p:spPr>
      </p:sp>
      <p:sp>
        <p:nvSpPr>
          <p:cNvPr id="3" name="Notes Placeholder 2"/>
          <p:cNvSpPr>
            <a:spLocks noGrp="1"/>
          </p:cNvSpPr>
          <p:nvPr>
            <p:ph type="body" idx="1"/>
          </p:nvPr>
        </p:nvSpPr>
        <p:spPr>
          <a:xfrm>
            <a:off x="298824" y="3636818"/>
            <a:ext cx="6693647" cy="5152159"/>
          </a:xfrm>
        </p:spPr>
        <p:txBody>
          <a:bodyPr/>
          <a:lstStyle/>
          <a:p>
            <a:r>
              <a:rPr lang="en-US">
                <a:solidFill>
                  <a:srgbClr val="000000"/>
                </a:solidFill>
                <a:latin typeface="Calibri" panose="020F0502020204030204" pitchFamily="34" charset="0"/>
              </a:rPr>
              <a:t>Thank you for completing this module.</a:t>
            </a:r>
          </a:p>
        </p:txBody>
      </p:sp>
    </p:spTree>
    <p:extLst>
      <p:ext uri="{BB962C8B-B14F-4D97-AF65-F5344CB8AC3E}">
        <p14:creationId xmlns:p14="http://schemas.microsoft.com/office/powerpoint/2010/main" val="211288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kern="1200" dirty="0">
                <a:solidFill>
                  <a:schemeClr val="tx1"/>
                </a:solidFill>
                <a:effectLst/>
                <a:latin typeface="+mn-lt"/>
                <a:ea typeface="+mn-ea"/>
                <a:cs typeface="+mn-cs"/>
              </a:rPr>
              <a:t>The AWS Well-Architected Framework is organized into six </a:t>
            </a:r>
            <a:r>
              <a:rPr lang="en-US" b="0" i="0" kern="1200" dirty="0">
                <a:solidFill>
                  <a:schemeClr val="tx1"/>
                </a:solidFill>
                <a:effectLst/>
                <a:latin typeface="+mn-lt"/>
                <a:ea typeface="+mn-ea"/>
                <a:cs typeface="+mn-cs"/>
              </a:rPr>
              <a:t>pillars:</a:t>
            </a:r>
            <a:r>
              <a:rPr lang="en-US" kern="1200" dirty="0">
                <a:solidFill>
                  <a:schemeClr val="tx1"/>
                </a:solidFill>
                <a:effectLst/>
                <a:latin typeface="+mn-lt"/>
                <a:ea typeface="+mn-ea"/>
                <a:cs typeface="+mn-cs"/>
              </a:rPr>
              <a:t> operational excellence, security, reliability, performance efficiency, cost optimization, and sustainability.  The first five pillars have been part of the framework since the framework's introduction in 2015. The sustainability pillar was added as the sixth pillar in 2021 </a:t>
            </a:r>
            <a:r>
              <a:rPr lang="en-US" dirty="0"/>
              <a:t>to help organizations learn how to minimize the environmental impacts of running cloud workloads.</a:t>
            </a:r>
          </a:p>
          <a:p>
            <a:endParaRPr lang="en-US" b="0" dirty="0"/>
          </a:p>
          <a:p>
            <a:r>
              <a:rPr lang="en-US" b="0" dirty="0"/>
              <a:t>The remainder of this module focuses on the first five pillars (</a:t>
            </a:r>
            <a:r>
              <a:rPr lang="en-US" kern="1200" dirty="0">
                <a:solidFill>
                  <a:schemeClr val="tx1"/>
                </a:solidFill>
                <a:effectLst/>
                <a:latin typeface="+mn-lt"/>
                <a:ea typeface="+mn-ea"/>
                <a:cs typeface="+mn-cs"/>
              </a:rPr>
              <a:t>operational excellence, security, reliability, performance efficiency, cost optimization)</a:t>
            </a:r>
            <a:r>
              <a:rPr lang="en-US" b="0" dirty="0"/>
              <a:t> and leads you through a review of an example architecture against each pillar's design principles. </a:t>
            </a:r>
          </a:p>
          <a:p>
            <a:r>
              <a:rPr lang="en-US" b="0" kern="1200" dirty="0">
                <a:solidFill>
                  <a:schemeClr val="tx1"/>
                </a:solidFill>
                <a:effectLst/>
                <a:latin typeface="+mn-lt"/>
                <a:ea typeface="+mn-ea"/>
                <a:cs typeface="+mn-cs"/>
              </a:rPr>
              <a:t>For more about the sustainability pillar, refer to the sustainability pillar section within the Well-Architected Framework documentation</a:t>
            </a:r>
            <a:r>
              <a:rPr lang="en-US" dirty="0"/>
              <a:t> see </a:t>
            </a:r>
            <a:r>
              <a:rPr lang="en-US" dirty="0">
                <a:hlinkClick r:id="rId3"/>
              </a:rPr>
              <a:t>https://docs.aws.amazon.com/wellarchitected/latest/sustainability-pillar/sustainability-pillar.html</a:t>
            </a:r>
            <a:r>
              <a:rPr lang="en-US" dirty="0"/>
              <a:t>. </a:t>
            </a:r>
          </a:p>
          <a:p>
            <a:endParaRPr lang="en-US"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effectLst/>
                <a:latin typeface="Calibri" panose="020F0502020204030204" pitchFamily="34" charset="0"/>
                <a:ea typeface="Calibri" panose="020F0502020204030204" pitchFamily="34" charset="0"/>
                <a:cs typeface="Calibri" panose="020F0502020204030204" pitchFamily="34" charset="0"/>
              </a:rPr>
              <a:t>For accessibility:</a:t>
            </a:r>
            <a:r>
              <a:rPr lang="en-AU" dirty="0">
                <a:effectLst/>
                <a:latin typeface="Calibri" panose="020F0502020204030204" pitchFamily="34" charset="0"/>
                <a:ea typeface="Calibri" panose="020F0502020204030204" pitchFamily="34" charset="0"/>
                <a:cs typeface="Arial" panose="020B0604020202020204" pitchFamily="34" charset="0"/>
              </a:rPr>
              <a:t> </a:t>
            </a:r>
            <a:r>
              <a:rPr lang="en-AU" dirty="0">
                <a:effectLst/>
                <a:latin typeface="Calibri" panose="020F0502020204030204" pitchFamily="34" charset="0"/>
                <a:ea typeface="Calibri" panose="020F0502020204030204" pitchFamily="34" charset="0"/>
                <a:cs typeface="Calibri" panose="020F0502020204030204" pitchFamily="34" charset="0"/>
              </a:rPr>
              <a:t>The pillars include operational excellence, security, reliability, performance efficiency, cost optimization, and sustainability. </a:t>
            </a:r>
            <a:r>
              <a:rPr lang="en-AU" b="1" dirty="0">
                <a:effectLst/>
                <a:latin typeface="Calibri" panose="020F0502020204030204" pitchFamily="34" charset="0"/>
                <a:ea typeface="Calibri" panose="020F0502020204030204" pitchFamily="34" charset="0"/>
                <a:cs typeface="Calibri" panose="020F0502020204030204" pitchFamily="34" charset="0"/>
              </a:rPr>
              <a:t>End of accessibility description.</a:t>
            </a:r>
            <a:endParaRPr lang="en-US" dirty="0">
              <a:effectLst/>
              <a:latin typeface="Calibri" panose="020F0502020204030204" pitchFamily="34" charset="0"/>
              <a:ea typeface="Calibri" panose="020F0502020204030204" pitchFamily="34" charset="0"/>
              <a:cs typeface="Arial" panose="020B0604020202020204" pitchFamily="34" charset="0"/>
            </a:endParaRPr>
          </a:p>
          <a:p>
            <a:endParaRPr lang="en-US"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6108756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pillar includes a set of design principles and best practice areas. Each best practice area aligns to questions a reviewer should ask when designing an architecture.  The questions for each pillar are part of the Well-Architected Framework Appendix. </a:t>
            </a:r>
          </a:p>
        </p:txBody>
      </p:sp>
    </p:spTree>
    <p:extLst>
      <p:ext uri="{BB962C8B-B14F-4D97-AF65-F5344CB8AC3E}">
        <p14:creationId xmlns:p14="http://schemas.microsoft.com/office/powerpoint/2010/main" val="4089347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go through the rest of this section, you will be prompted to review the architecture of a fictitious company using the AWS Well-Architected Framework design principles for each of the following five pillars: </a:t>
            </a:r>
            <a:r>
              <a:rPr lang="en-US" kern="1200" dirty="0">
                <a:solidFill>
                  <a:schemeClr val="tx1"/>
                </a:solidFill>
                <a:effectLst/>
                <a:latin typeface="+mn-lt"/>
                <a:ea typeface="+mn-ea"/>
                <a:cs typeface="+mn-cs"/>
              </a:rPr>
              <a:t>operational excellence, security, reliability, performance efficiency, and cost optimization.</a:t>
            </a:r>
            <a:endParaRPr lang="en-US" dirty="0"/>
          </a:p>
        </p:txBody>
      </p:sp>
    </p:spTree>
    <p:extLst>
      <p:ext uri="{BB962C8B-B14F-4D97-AF65-F5344CB8AC3E}">
        <p14:creationId xmlns:p14="http://schemas.microsoft.com/office/powerpoint/2010/main" val="8047256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1.xml"/><Relationship Id="rId1" Type="http://schemas.openxmlformats.org/officeDocument/2006/relationships/tags" Target="../tags/tag12.xml"/><Relationship Id="rId6" Type="http://schemas.openxmlformats.org/officeDocument/2006/relationships/image" Target="../media/image5.svg"/><Relationship Id="rId5" Type="http://schemas.openxmlformats.org/officeDocument/2006/relationships/image" Target="../media/image4.png"/><Relationship Id="rId4" Type="http://schemas.microsoft.com/office/2007/relationships/hdphoto" Target="../media/hdphoto2.wdp"/></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Master" Target="../slideMasters/slideMaster1.xml"/><Relationship Id="rId1" Type="http://schemas.openxmlformats.org/officeDocument/2006/relationships/tags" Target="../tags/tag13.xml"/><Relationship Id="rId6" Type="http://schemas.openxmlformats.org/officeDocument/2006/relationships/image" Target="../media/image5.svg"/><Relationship Id="rId5" Type="http://schemas.openxmlformats.org/officeDocument/2006/relationships/image" Target="../media/image4.png"/><Relationship Id="rId4" Type="http://schemas.microsoft.com/office/2007/relationships/hdphoto" Target="../media/hdphoto3.wdp"/></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sv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svg"/></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3.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8.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9.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0.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41.xml"/><Relationship Id="rId4" Type="http://schemas.openxmlformats.org/officeDocument/2006/relationships/image" Target="../media/image9.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1.xml"/><Relationship Id="rId1" Type="http://schemas.openxmlformats.org/officeDocument/2006/relationships/tags" Target="../tags/tag6.xml"/><Relationship Id="rId4" Type="http://schemas.microsoft.com/office/2007/relationships/hdphoto" Target="../media/hdphoto1.wdp"/></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42.xml"/><Relationship Id="rId4" Type="http://schemas.openxmlformats.org/officeDocument/2006/relationships/image" Target="../media/image9.sv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43.xml"/><Relationship Id="rId4" Type="http://schemas.openxmlformats.org/officeDocument/2006/relationships/image" Target="../media/image9.sv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44.xml"/><Relationship Id="rId4" Type="http://schemas.openxmlformats.org/officeDocument/2006/relationships/image" Target="../media/image9.sv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45.xml"/><Relationship Id="rId4" Type="http://schemas.openxmlformats.org/officeDocument/2006/relationships/image" Target="../media/image9.svg"/></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6.xml"/></Relationships>
</file>

<file path=ppt/slideLayouts/_rels/slideLayout4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7.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Master" Target="../slideMasters/slideMaster1.xml"/><Relationship Id="rId1" Type="http://schemas.openxmlformats.org/officeDocument/2006/relationships/tags" Target="../tags/tag48.xml"/><Relationship Id="rId4" Type="http://schemas.openxmlformats.org/officeDocument/2006/relationships/image" Target="../media/image13.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1.xml"/><Relationship Id="rId1" Type="http://schemas.openxmlformats.org/officeDocument/2006/relationships/tags" Target="../tags/tag49.xml"/><Relationship Id="rId4" Type="http://schemas.openxmlformats.org/officeDocument/2006/relationships/image" Target="../media/image13.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Master" Target="../slideMasters/slideMaster1.xml"/><Relationship Id="rId1" Type="http://schemas.openxmlformats.org/officeDocument/2006/relationships/tags" Target="../tags/tag50.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1.xml"/><Relationship Id="rId1" Type="http://schemas.openxmlformats.org/officeDocument/2006/relationships/tags" Target="../tags/tag51.xml"/><Relationship Id="rId4" Type="http://schemas.openxmlformats.org/officeDocument/2006/relationships/image" Target="../media/image1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6.sv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Master" Target="../slideMasters/slideMaster1.xml"/><Relationship Id="rId1" Type="http://schemas.openxmlformats.org/officeDocument/2006/relationships/tags" Target="../tags/tag52.xml"/><Relationship Id="rId4" Type="http://schemas.openxmlformats.org/officeDocument/2006/relationships/image" Target="../media/image16.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Master" Target="../slideMasters/slideMaster1.xml"/><Relationship Id="rId1" Type="http://schemas.openxmlformats.org/officeDocument/2006/relationships/tags" Target="../tags/tag5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54.xml"/><Relationship Id="rId4" Type="http://schemas.openxmlformats.org/officeDocument/2006/relationships/image" Target="../media/image9.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9.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9.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3.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Instructor Intro">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BF3DBA0A-EF04-44BD-A704-1C36C47D2821}"/>
              </a:ext>
              <a:ext uri="{C183D7F6-B498-43B3-948B-1728B52AA6E4}">
                <adec:decorative xmlns:adec="http://schemas.microsoft.com/office/drawing/2017/decorative" val="1"/>
              </a:ext>
            </a:extLst>
          </p:cNvPr>
          <p:cNvGrpSpPr/>
          <p:nvPr/>
        </p:nvGrpSpPr>
        <p:grpSpPr>
          <a:xfrm>
            <a:off x="1" y="1"/>
            <a:ext cx="12004925" cy="6858000"/>
            <a:chOff x="1" y="1"/>
            <a:chExt cx="12004925" cy="6858000"/>
          </a:xfrm>
        </p:grpSpPr>
        <p:sp>
          <p:nvSpPr>
            <p:cNvPr id="93" name="BKG-LT">
              <a:extLst>
                <a:ext uri="{FF2B5EF4-FFF2-40B4-BE49-F238E27FC236}">
                  <a16:creationId xmlns:a16="http://schemas.microsoft.com/office/drawing/2014/main" id="{1636AFF1-562B-467D-8DC1-B38C08FBD4C3}"/>
                </a:ext>
                <a:ext uri="{C183D7F6-B498-43B3-948B-1728B52AA6E4}">
                  <adec:decorative xmlns:adec="http://schemas.microsoft.com/office/drawing/2017/decorative" val="1"/>
                </a:ext>
              </a:extLst>
            </p:cNvPr>
            <p:cNvSpPr/>
            <p:nvPr/>
          </p:nvSpPr>
          <p:spPr>
            <a:xfrm>
              <a:off x="1" y="1"/>
              <a:ext cx="59016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7" name="TrainingLine">
              <a:extLst>
                <a:ext uri="{FF2B5EF4-FFF2-40B4-BE49-F238E27FC236}">
                  <a16:creationId xmlns:a16="http://schemas.microsoft.com/office/drawing/2014/main" id="{D7310E2A-808D-407A-87D7-C505B238AAE6}"/>
                </a:ext>
                <a:ext uri="{C183D7F6-B498-43B3-948B-1728B52AA6E4}">
                  <adec:decorative xmlns:adec="http://schemas.microsoft.com/office/drawing/2017/decorative" val="1"/>
                </a:ext>
              </a:extLst>
            </p:cNvPr>
            <p:cNvCxnSpPr>
              <a:cxnSpLocks/>
            </p:cNvCxnSpPr>
            <p:nvPr/>
          </p:nvCxnSpPr>
          <p:spPr>
            <a:xfrm>
              <a:off x="198875" y="4775930"/>
              <a:ext cx="5503926" cy="0"/>
            </a:xfrm>
            <a:prstGeom prst="line">
              <a:avLst/>
            </a:prstGeom>
            <a:ln w="38100">
              <a:solidFill>
                <a:schemeClr val="bg2"/>
              </a:solidFill>
            </a:ln>
          </p:spPr>
          <p:style>
            <a:lnRef idx="3">
              <a:schemeClr val="accent3"/>
            </a:lnRef>
            <a:fillRef idx="0">
              <a:schemeClr val="accent3"/>
            </a:fillRef>
            <a:effectRef idx="2">
              <a:schemeClr val="accent3"/>
            </a:effectRef>
            <a:fontRef idx="minor">
              <a:schemeClr val="tx1"/>
            </a:fontRef>
          </p:style>
        </p:cxnSp>
        <p:sp>
          <p:nvSpPr>
            <p:cNvPr id="84" name="BKG-Photo">
              <a:extLst>
                <a:ext uri="{FF2B5EF4-FFF2-40B4-BE49-F238E27FC236}">
                  <a16:creationId xmlns:a16="http://schemas.microsoft.com/office/drawing/2014/main" id="{62D1E38E-9540-4F40-B30D-C4E76EF85FD1}"/>
                </a:ext>
                <a:ext uri="{C183D7F6-B498-43B3-948B-1728B52AA6E4}">
                  <adec:decorative xmlns:adec="http://schemas.microsoft.com/office/drawing/2017/decorative" val="1"/>
                </a:ext>
              </a:extLst>
            </p:cNvPr>
            <p:cNvSpPr/>
            <p:nvPr/>
          </p:nvSpPr>
          <p:spPr>
            <a:xfrm>
              <a:off x="6096000" y="412928"/>
              <a:ext cx="1636776" cy="1636776"/>
            </a:xfrm>
            <a:prstGeom prst="rect">
              <a:avLst/>
            </a:prstGeom>
            <a:solidFill>
              <a:schemeClr val="accent6"/>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InstructorLine">
              <a:extLst>
                <a:ext uri="{FF2B5EF4-FFF2-40B4-BE49-F238E27FC236}">
                  <a16:creationId xmlns:a16="http://schemas.microsoft.com/office/drawing/2014/main" id="{D2B179F5-8754-4804-B83A-9F86A1FABFC5}"/>
                </a:ext>
                <a:ext uri="{C183D7F6-B498-43B3-948B-1728B52AA6E4}">
                  <adec:decorative xmlns:adec="http://schemas.microsoft.com/office/drawing/2017/decorative" val="1"/>
                </a:ext>
              </a:extLst>
            </p:cNvPr>
            <p:cNvCxnSpPr>
              <a:cxnSpLocks/>
            </p:cNvCxnSpPr>
            <p:nvPr/>
          </p:nvCxnSpPr>
          <p:spPr>
            <a:xfrm>
              <a:off x="7715772" y="924231"/>
              <a:ext cx="4289154" cy="0"/>
            </a:xfrm>
            <a:prstGeom prst="line">
              <a:avLst/>
            </a:prstGeom>
            <a:ln w="38100">
              <a:solidFill>
                <a:schemeClr val="accent6"/>
              </a:solidFill>
            </a:ln>
          </p:spPr>
          <p:style>
            <a:lnRef idx="3">
              <a:schemeClr val="accent3"/>
            </a:lnRef>
            <a:fillRef idx="0">
              <a:schemeClr val="accent3"/>
            </a:fillRef>
            <a:effectRef idx="2">
              <a:schemeClr val="accent3"/>
            </a:effectRef>
            <a:fontRef idx="minor">
              <a:schemeClr val="tx1"/>
            </a:fontRef>
          </p:style>
        </p:cxnSp>
        <p:cxnSp>
          <p:nvCxnSpPr>
            <p:cNvPr id="85" name="ConnectLine">
              <a:extLst>
                <a:ext uri="{FF2B5EF4-FFF2-40B4-BE49-F238E27FC236}">
                  <a16:creationId xmlns:a16="http://schemas.microsoft.com/office/drawing/2014/main" id="{0C3C1B84-8505-4B24-973C-848AC60399A7}"/>
                </a:ext>
                <a:ext uri="{C183D7F6-B498-43B3-948B-1728B52AA6E4}">
                  <adec:decorative xmlns:adec="http://schemas.microsoft.com/office/drawing/2017/decorative" val="1"/>
                </a:ext>
              </a:extLst>
            </p:cNvPr>
            <p:cNvCxnSpPr>
              <a:cxnSpLocks/>
            </p:cNvCxnSpPr>
            <p:nvPr/>
          </p:nvCxnSpPr>
          <p:spPr>
            <a:xfrm>
              <a:off x="6096000" y="2841821"/>
              <a:ext cx="5908926" cy="0"/>
            </a:xfrm>
            <a:prstGeom prst="line">
              <a:avLst/>
            </a:prstGeom>
            <a:ln w="38100">
              <a:solidFill>
                <a:schemeClr val="accent6"/>
              </a:solidFill>
            </a:ln>
          </p:spPr>
          <p:style>
            <a:lnRef idx="3">
              <a:schemeClr val="accent3"/>
            </a:lnRef>
            <a:fillRef idx="0">
              <a:schemeClr val="accent3"/>
            </a:fillRef>
            <a:effectRef idx="2">
              <a:schemeClr val="accent3"/>
            </a:effectRef>
            <a:fontRef idx="minor">
              <a:schemeClr val="tx1"/>
            </a:fontRef>
          </p:style>
        </p:cxnSp>
        <p:pic>
          <p:nvPicPr>
            <p:cNvPr id="98" name="AWS Logo">
              <a:extLst>
                <a:ext uri="{FF2B5EF4-FFF2-40B4-BE49-F238E27FC236}">
                  <a16:creationId xmlns:a16="http://schemas.microsoft.com/office/drawing/2014/main" id="{EE68EF96-08A5-4475-A68D-AF69C928485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3599" y="6452308"/>
              <a:ext cx="366979" cy="219456"/>
            </a:xfrm>
            <a:prstGeom prst="rect">
              <a:avLst/>
            </a:prstGeom>
          </p:spPr>
        </p:pic>
        <p:sp>
          <p:nvSpPr>
            <p:cNvPr id="19" name="Copyright">
              <a:extLst>
                <a:ext uri="{FF2B5EF4-FFF2-40B4-BE49-F238E27FC236}">
                  <a16:creationId xmlns:a16="http://schemas.microsoft.com/office/drawing/2014/main" id="{0869739A-D862-4D7C-B7B5-2B689B100943}"/>
                </a:ext>
              </a:extLst>
            </p:cNvPr>
            <p:cNvSpPr txBox="1"/>
            <p:nvPr/>
          </p:nvSpPr>
          <p:spPr>
            <a:xfrm>
              <a:off x="876516" y="6423536"/>
              <a:ext cx="4653838" cy="261610"/>
            </a:xfrm>
            <a:prstGeom prst="rect">
              <a:avLst/>
            </a:prstGeom>
            <a:noFill/>
          </p:spPr>
          <p:txBody>
            <a:bodyPr wrap="none" rtlCol="0">
              <a:spAutoFit/>
            </a:bodyPr>
            <a:lstStyle/>
            <a:p>
              <a:r>
                <a:rPr lang="en-US" sz="1100" kern="1200">
                  <a:solidFill>
                    <a:schemeClr val="bg2"/>
                  </a:solidFill>
                  <a:effectLst/>
                  <a:latin typeface="+mn-lt"/>
                  <a:ea typeface="+mn-ea"/>
                  <a:cs typeface="+mn-cs"/>
                </a:rPr>
                <a:t>© 2022, Amazon Web Services, Inc. or its affiliates. All rights reserved.</a:t>
              </a:r>
            </a:p>
          </p:txBody>
        </p:sp>
      </p:grpSp>
      <p:sp>
        <p:nvSpPr>
          <p:cNvPr id="20" name="Welcome">
            <a:extLst>
              <a:ext uri="{FF2B5EF4-FFF2-40B4-BE49-F238E27FC236}">
                <a16:creationId xmlns:a16="http://schemas.microsoft.com/office/drawing/2014/main" id="{440D7E67-8032-4F87-ACBA-58FA07AE3852}"/>
              </a:ext>
            </a:extLst>
          </p:cNvPr>
          <p:cNvSpPr txBox="1"/>
          <p:nvPr/>
        </p:nvSpPr>
        <p:spPr>
          <a:xfrm>
            <a:off x="1883879" y="587814"/>
            <a:ext cx="2133918" cy="523220"/>
          </a:xfrm>
          <a:prstGeom prst="rect">
            <a:avLst/>
          </a:prstGeom>
          <a:noFill/>
        </p:spPr>
        <p:txBody>
          <a:bodyPr wrap="none" rtlCol="0">
            <a:spAutoFit/>
          </a:bodyPr>
          <a:lstStyle/>
          <a:p>
            <a:pPr algn="ctr"/>
            <a:r>
              <a:rPr lang="en-US" sz="2800">
                <a:solidFill>
                  <a:schemeClr val="bg2"/>
                </a:solidFill>
                <a:latin typeface="+mn-lt"/>
                <a:ea typeface="Amazon Ember Light" panose="020B0403020204020204" pitchFamily="34" charset="0"/>
                <a:cs typeface="Amazon Ember Light" panose="020B0403020204020204" pitchFamily="34" charset="0"/>
              </a:rPr>
              <a:t>Welcome to</a:t>
            </a:r>
          </a:p>
        </p:txBody>
      </p:sp>
      <p:sp>
        <p:nvSpPr>
          <p:cNvPr id="2" name="Title">
            <a:extLst>
              <a:ext uri="{FF2B5EF4-FFF2-40B4-BE49-F238E27FC236}">
                <a16:creationId xmlns:a16="http://schemas.microsoft.com/office/drawing/2014/main" id="{7CF59815-B20B-41F2-B8C8-02A64BB4781A}"/>
              </a:ext>
            </a:extLst>
          </p:cNvPr>
          <p:cNvSpPr>
            <a:spLocks noGrp="1"/>
          </p:cNvSpPr>
          <p:nvPr>
            <p:ph type="title" hasCustomPrompt="1"/>
          </p:nvPr>
        </p:nvSpPr>
        <p:spPr>
          <a:xfrm>
            <a:off x="228606" y="1179326"/>
            <a:ext cx="5444465" cy="3404221"/>
          </a:xfrm>
        </p:spPr>
        <p:txBody>
          <a:bodyPr anchor="t">
            <a:noAutofit/>
          </a:bodyPr>
          <a:lstStyle>
            <a:lvl1pPr algn="ctr">
              <a:defRPr sz="4800">
                <a:solidFill>
                  <a:schemeClr val="bg2"/>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a:t>Enter </a:t>
            </a:r>
            <a:br>
              <a:rPr lang="en-US"/>
            </a:br>
            <a:r>
              <a:rPr lang="en-US"/>
              <a:t>course title</a:t>
            </a:r>
          </a:p>
        </p:txBody>
      </p:sp>
      <p:sp>
        <p:nvSpPr>
          <p:cNvPr id="21" name="Training Begins">
            <a:extLst>
              <a:ext uri="{FF2B5EF4-FFF2-40B4-BE49-F238E27FC236}">
                <a16:creationId xmlns:a16="http://schemas.microsoft.com/office/drawing/2014/main" id="{D506D4EE-3DBD-4D77-AEE2-0FF7128DE4BD}"/>
              </a:ext>
            </a:extLst>
          </p:cNvPr>
          <p:cNvSpPr txBox="1"/>
          <p:nvPr/>
        </p:nvSpPr>
        <p:spPr>
          <a:xfrm>
            <a:off x="977546" y="4848827"/>
            <a:ext cx="3985386" cy="523220"/>
          </a:xfrm>
          <a:prstGeom prst="rect">
            <a:avLst/>
          </a:prstGeom>
          <a:noFill/>
        </p:spPr>
        <p:txBody>
          <a:bodyPr wrap="none" rtlCol="0">
            <a:spAutoFit/>
          </a:bodyPr>
          <a:lstStyle/>
          <a:p>
            <a:pPr algn="ctr"/>
            <a:r>
              <a:rPr lang="en-US" sz="2800">
                <a:solidFill>
                  <a:schemeClr val="bg2"/>
                </a:solidFill>
                <a:latin typeface="Amazon Ember" panose="020B0603020204020204" pitchFamily="34" charset="0"/>
                <a:ea typeface="Amazon Ember" panose="020B0603020204020204" pitchFamily="34" charset="0"/>
                <a:cs typeface="Amazon Ember" panose="020B0603020204020204" pitchFamily="34" charset="0"/>
              </a:rPr>
              <a:t>This training will begin:</a:t>
            </a:r>
          </a:p>
        </p:txBody>
      </p:sp>
      <p:sp>
        <p:nvSpPr>
          <p:cNvPr id="3" name="TimeZone">
            <a:extLst>
              <a:ext uri="{FF2B5EF4-FFF2-40B4-BE49-F238E27FC236}">
                <a16:creationId xmlns:a16="http://schemas.microsoft.com/office/drawing/2014/main" id="{15FEBCEE-35B5-4CBC-BD60-FE197957D654}"/>
              </a:ext>
            </a:extLst>
          </p:cNvPr>
          <p:cNvSpPr>
            <a:spLocks noGrp="1"/>
          </p:cNvSpPr>
          <p:nvPr>
            <p:ph type="body" idx="1" hasCustomPrompt="1"/>
          </p:nvPr>
        </p:nvSpPr>
        <p:spPr>
          <a:xfrm>
            <a:off x="336114" y="5463827"/>
            <a:ext cx="5268251" cy="627245"/>
          </a:xfrm>
        </p:spPr>
        <p:txBody>
          <a:bodyPr anchor="t">
            <a:normAutofit/>
          </a:bodyPr>
          <a:lstStyle>
            <a:lvl1pPr marL="0" indent="0" algn="ctr">
              <a:buNone/>
              <a:defRPr sz="2000">
                <a:solidFill>
                  <a:schemeClr val="bg2"/>
                </a:solidFill>
                <a:latin typeface="Amazon Ember" panose="020B0603020204020204" pitchFamily="34" charset="0"/>
                <a:ea typeface="Amazon Ember" panose="020B0603020204020204" pitchFamily="34" charset="0"/>
                <a:cs typeface="Amazon Ember" panose="020B0603020204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Enter the course start time and time zone</a:t>
            </a:r>
          </a:p>
        </p:txBody>
      </p:sp>
      <p:sp>
        <p:nvSpPr>
          <p:cNvPr id="22" name="Instructor Photo">
            <a:extLst>
              <a:ext uri="{FF2B5EF4-FFF2-40B4-BE49-F238E27FC236}">
                <a16:creationId xmlns:a16="http://schemas.microsoft.com/office/drawing/2014/main" id="{1271813C-5B30-4D24-8175-91D870333A95}"/>
              </a:ext>
              <a:ext uri="{C183D7F6-B498-43B3-948B-1728B52AA6E4}">
                <adec:decorative xmlns:adec="http://schemas.microsoft.com/office/drawing/2017/decorative" val="1"/>
              </a:ext>
            </a:extLst>
          </p:cNvPr>
          <p:cNvSpPr>
            <a:spLocks noGrp="1"/>
          </p:cNvSpPr>
          <p:nvPr>
            <p:ph idx="4" hasCustomPrompt="1"/>
          </p:nvPr>
        </p:nvSpPr>
        <p:spPr>
          <a:xfrm>
            <a:off x="6122226" y="440360"/>
            <a:ext cx="1584325" cy="1581912"/>
          </a:xfrm>
        </p:spPr>
        <p:txBody>
          <a:bodyPr>
            <a:normAutofit/>
          </a:bodyPr>
          <a:lstStyle>
            <a:lvl1pPr marL="0" indent="0" algn="ctr">
              <a:buNone/>
              <a:defRPr sz="2000">
                <a:solidFill>
                  <a:schemeClr val="bg1"/>
                </a:solidFill>
              </a:defRPr>
            </a:lvl1pPr>
          </a:lstStyle>
          <a:p>
            <a:r>
              <a:rPr lang="en-US"/>
              <a:t>Instructor photo</a:t>
            </a:r>
          </a:p>
        </p:txBody>
      </p:sp>
      <p:sp>
        <p:nvSpPr>
          <p:cNvPr id="23" name="Instructor title">
            <a:extLst>
              <a:ext uri="{FF2B5EF4-FFF2-40B4-BE49-F238E27FC236}">
                <a16:creationId xmlns:a16="http://schemas.microsoft.com/office/drawing/2014/main" id="{1E89B15E-5A77-464A-BFA6-2416D1566FA9}"/>
              </a:ext>
            </a:extLst>
          </p:cNvPr>
          <p:cNvSpPr txBox="1"/>
          <p:nvPr/>
        </p:nvSpPr>
        <p:spPr>
          <a:xfrm>
            <a:off x="7715773" y="412928"/>
            <a:ext cx="3060453" cy="523220"/>
          </a:xfrm>
          <a:prstGeom prst="rect">
            <a:avLst/>
          </a:prstGeom>
          <a:noFill/>
        </p:spPr>
        <p:txBody>
          <a:bodyPr wrap="none" rtlCol="0">
            <a:spAutoFit/>
          </a:bodyPr>
          <a:lstStyle/>
          <a:p>
            <a:r>
              <a:rPr lang="en-US" sz="2800">
                <a:solidFill>
                  <a:schemeClr val="tx2"/>
                </a:solidFill>
                <a:latin typeface="Amazon Ember" panose="020B0603020204020204" pitchFamily="34" charset="0"/>
                <a:ea typeface="Amazon Ember" panose="020B0603020204020204" pitchFamily="34" charset="0"/>
                <a:cs typeface="Amazon Ember" panose="020B0603020204020204" pitchFamily="34" charset="0"/>
              </a:rPr>
              <a:t>Your instructor is:</a:t>
            </a:r>
          </a:p>
        </p:txBody>
      </p:sp>
      <p:sp>
        <p:nvSpPr>
          <p:cNvPr id="7" name="Instructor Info">
            <a:extLst>
              <a:ext uri="{FF2B5EF4-FFF2-40B4-BE49-F238E27FC236}">
                <a16:creationId xmlns:a16="http://schemas.microsoft.com/office/drawing/2014/main" id="{09913C86-F9D2-40F4-BFE6-F0C9EF282B5E}"/>
              </a:ext>
            </a:extLst>
          </p:cNvPr>
          <p:cNvSpPr>
            <a:spLocks noGrp="1"/>
          </p:cNvSpPr>
          <p:nvPr>
            <p:ph type="body" idx="2" hasCustomPrompt="1"/>
          </p:nvPr>
        </p:nvSpPr>
        <p:spPr>
          <a:xfrm>
            <a:off x="7838662" y="1002529"/>
            <a:ext cx="4166263" cy="1021776"/>
          </a:xfrm>
        </p:spPr>
        <p:txBody>
          <a:bodyPr anchor="t">
            <a:normAutofit/>
          </a:bodyPr>
          <a:lstStyle>
            <a:lvl1pPr marL="0" indent="0" algn="l">
              <a:spcBef>
                <a:spcPts val="0"/>
              </a:spcBef>
              <a:spcAft>
                <a:spcPts val="0"/>
              </a:spcAft>
              <a:buNone/>
              <a:defRPr sz="20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Enter instructor name</a:t>
            </a:r>
            <a:br>
              <a:rPr lang="en-US"/>
            </a:br>
            <a:r>
              <a:rPr lang="en-US"/>
              <a:t>Instructor email address</a:t>
            </a:r>
            <a:br>
              <a:rPr lang="en-US"/>
            </a:br>
            <a:r>
              <a:rPr lang="en-US"/>
              <a:t>Instructor title</a:t>
            </a:r>
          </a:p>
        </p:txBody>
      </p:sp>
      <p:sp>
        <p:nvSpPr>
          <p:cNvPr id="24" name="Connection Title">
            <a:extLst>
              <a:ext uri="{FF2B5EF4-FFF2-40B4-BE49-F238E27FC236}">
                <a16:creationId xmlns:a16="http://schemas.microsoft.com/office/drawing/2014/main" id="{8EE8F574-4F92-4934-B4F0-90D055E5D8A2}"/>
              </a:ext>
            </a:extLst>
          </p:cNvPr>
          <p:cNvSpPr txBox="1"/>
          <p:nvPr/>
        </p:nvSpPr>
        <p:spPr>
          <a:xfrm>
            <a:off x="6447569" y="2330518"/>
            <a:ext cx="4328429" cy="523220"/>
          </a:xfrm>
          <a:prstGeom prst="rect">
            <a:avLst/>
          </a:prstGeom>
          <a:noFill/>
        </p:spPr>
        <p:txBody>
          <a:bodyPr wrap="none" rtlCol="0">
            <a:spAutoFit/>
          </a:bodyPr>
          <a:lstStyle/>
          <a:p>
            <a:r>
              <a:rPr lang="en-US" sz="2800">
                <a:solidFill>
                  <a:schemeClr val="tx2"/>
                </a:solidFill>
                <a:latin typeface="Amazon Ember" panose="020B0603020204020204" pitchFamily="34" charset="0"/>
                <a:ea typeface="Amazon Ember" panose="020B0603020204020204" pitchFamily="34" charset="0"/>
                <a:cs typeface="Amazon Ember" panose="020B0603020204020204" pitchFamily="34" charset="0"/>
              </a:rPr>
              <a:t>Connect to the following:</a:t>
            </a:r>
          </a:p>
        </p:txBody>
      </p:sp>
      <p:sp>
        <p:nvSpPr>
          <p:cNvPr id="8" name="Resources">
            <a:extLst>
              <a:ext uri="{FF2B5EF4-FFF2-40B4-BE49-F238E27FC236}">
                <a16:creationId xmlns:a16="http://schemas.microsoft.com/office/drawing/2014/main" id="{B7141889-281C-44C1-8554-B9EEA8D5FF40}"/>
              </a:ext>
            </a:extLst>
          </p:cNvPr>
          <p:cNvSpPr>
            <a:spLocks noGrp="1"/>
          </p:cNvSpPr>
          <p:nvPr>
            <p:ph type="body" idx="3" hasCustomPrompt="1"/>
          </p:nvPr>
        </p:nvSpPr>
        <p:spPr>
          <a:xfrm>
            <a:off x="6095999" y="2920118"/>
            <a:ext cx="5908925" cy="3497521"/>
          </a:xfrm>
        </p:spPr>
        <p:txBody>
          <a:bodyPr anchor="t">
            <a:normAutofit/>
          </a:bodyPr>
          <a:lstStyle>
            <a:lvl1pPr marL="0" indent="0" algn="l">
              <a:spcBef>
                <a:spcPts val="0"/>
              </a:spcBef>
              <a:spcAft>
                <a:spcPts val="0"/>
              </a:spcAft>
              <a:buNone/>
              <a:defRPr sz="1800" baseline="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Enter the information for </a:t>
            </a:r>
            <a:r>
              <a:rPr lang="en-US" err="1"/>
              <a:t>eVantage</a:t>
            </a:r>
            <a:r>
              <a:rPr lang="en-US"/>
              <a:t>, QwikLabs, and any other resources the student needs to have loaded</a:t>
            </a:r>
          </a:p>
        </p:txBody>
      </p:sp>
    </p:spTree>
    <p:custDataLst>
      <p:tags r:id="rId1"/>
    </p:custDataLst>
    <p:extLst>
      <p:ext uri="{BB962C8B-B14F-4D97-AF65-F5344CB8AC3E}">
        <p14:creationId xmlns:p14="http://schemas.microsoft.com/office/powerpoint/2010/main" val="1097160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hank You Variant">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56064E0D-105A-4446-B967-229FA49D135D}"/>
              </a:ext>
              <a:ext uri="{C183D7F6-B498-43B3-948B-1728B52AA6E4}">
                <adec:decorative xmlns:adec="http://schemas.microsoft.com/office/drawing/2017/decorative" val="1"/>
              </a:ext>
            </a:extLst>
          </p:cNvPr>
          <p:cNvGrpSpPr/>
          <p:nvPr/>
        </p:nvGrpSpPr>
        <p:grpSpPr>
          <a:xfrm>
            <a:off x="-1" y="0"/>
            <a:ext cx="12192001" cy="6858000"/>
            <a:chOff x="-1" y="0"/>
            <a:chExt cx="12192001" cy="6858000"/>
          </a:xfrm>
        </p:grpSpPr>
        <p:sp>
          <p:nvSpPr>
            <p:cNvPr id="93" name="BKG-LT">
              <a:extLst>
                <a:ext uri="{FF2B5EF4-FFF2-40B4-BE49-F238E27FC236}">
                  <a16:creationId xmlns:a16="http://schemas.microsoft.com/office/drawing/2014/main" id="{EE5B0121-CFE7-4143-B7F3-FE4930450613}"/>
                </a:ext>
                <a:ext uri="{C183D7F6-B498-43B3-948B-1728B52AA6E4}">
                  <adec:decorative xmlns:adec="http://schemas.microsoft.com/office/drawing/2017/decorative" val="1"/>
                </a:ext>
              </a:extLst>
            </p:cNvPr>
            <p:cNvSpPr/>
            <p:nvPr/>
          </p:nvSpPr>
          <p:spPr>
            <a:xfrm>
              <a:off x="-1" y="0"/>
              <a:ext cx="108870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CubeSide">
              <a:extLst>
                <a:ext uri="{FF2B5EF4-FFF2-40B4-BE49-F238E27FC236}">
                  <a16:creationId xmlns:a16="http://schemas.microsoft.com/office/drawing/2014/main" id="{279CDF30-3118-4A2F-93E0-DACD532E91B1}"/>
                </a:ext>
                <a:ext uri="{C183D7F6-B498-43B3-948B-1728B52AA6E4}">
                  <adec:decorative xmlns:adec="http://schemas.microsoft.com/office/drawing/2017/decorative" val="1"/>
                </a:ext>
              </a:extLst>
            </p:cNvPr>
            <p:cNvSpPr/>
            <p:nvPr/>
          </p:nvSpPr>
          <p:spPr>
            <a:xfrm>
              <a:off x="0" y="4327524"/>
              <a:ext cx="1685925" cy="2530476"/>
            </a:xfrm>
            <a:custGeom>
              <a:avLst/>
              <a:gdLst>
                <a:gd name="connsiteX0" fmla="*/ 0 w 1685925"/>
                <a:gd name="connsiteY0" fmla="*/ 0 h 2530475"/>
                <a:gd name="connsiteX1" fmla="*/ 1685925 w 1685925"/>
                <a:gd name="connsiteY1" fmla="*/ 0 h 2530475"/>
                <a:gd name="connsiteX2" fmla="*/ 1685925 w 1685925"/>
                <a:gd name="connsiteY2" fmla="*/ 2530475 h 2530475"/>
                <a:gd name="connsiteX3" fmla="*/ 0 w 1685925"/>
                <a:gd name="connsiteY3" fmla="*/ 2530475 h 2530475"/>
                <a:gd name="connsiteX4" fmla="*/ 0 w 1685925"/>
                <a:gd name="connsiteY4" fmla="*/ 0 h 2530475"/>
                <a:gd name="connsiteX0" fmla="*/ 0 w 1685925"/>
                <a:gd name="connsiteY0" fmla="*/ 0 h 2530475"/>
                <a:gd name="connsiteX1" fmla="*/ 1685925 w 1685925"/>
                <a:gd name="connsiteY1" fmla="*/ 0 h 2530475"/>
                <a:gd name="connsiteX2" fmla="*/ 1685925 w 1685925"/>
                <a:gd name="connsiteY2" fmla="*/ 2530475 h 2530475"/>
                <a:gd name="connsiteX3" fmla="*/ 0 w 1685925"/>
                <a:gd name="connsiteY3" fmla="*/ 2530475 h 2530475"/>
                <a:gd name="connsiteX4" fmla="*/ 0 w 1685925"/>
                <a:gd name="connsiteY4" fmla="*/ 1673226 h 2530475"/>
                <a:gd name="connsiteX5" fmla="*/ 0 w 1685925"/>
                <a:gd name="connsiteY5" fmla="*/ 0 h 2530475"/>
                <a:gd name="connsiteX0" fmla="*/ 0 w 1685925"/>
                <a:gd name="connsiteY0" fmla="*/ 1673226 h 2530475"/>
                <a:gd name="connsiteX1" fmla="*/ 1685925 w 1685925"/>
                <a:gd name="connsiteY1" fmla="*/ 0 h 2530475"/>
                <a:gd name="connsiteX2" fmla="*/ 1685925 w 1685925"/>
                <a:gd name="connsiteY2" fmla="*/ 2530475 h 2530475"/>
                <a:gd name="connsiteX3" fmla="*/ 0 w 1685925"/>
                <a:gd name="connsiteY3" fmla="*/ 2530475 h 2530475"/>
                <a:gd name="connsiteX4" fmla="*/ 0 w 1685925"/>
                <a:gd name="connsiteY4" fmla="*/ 1673226 h 2530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925" h="2530475">
                  <a:moveTo>
                    <a:pt x="0" y="1673226"/>
                  </a:moveTo>
                  <a:lnTo>
                    <a:pt x="1685925" y="0"/>
                  </a:lnTo>
                  <a:lnTo>
                    <a:pt x="1685925" y="2530475"/>
                  </a:lnTo>
                  <a:lnTo>
                    <a:pt x="0" y="2530475"/>
                  </a:lnTo>
                  <a:lnTo>
                    <a:pt x="0" y="167322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CubeFront">
              <a:extLst>
                <a:ext uri="{FF2B5EF4-FFF2-40B4-BE49-F238E27FC236}">
                  <a16:creationId xmlns:a16="http://schemas.microsoft.com/office/drawing/2014/main" id="{4E6250DE-D4BC-48A7-942E-7C927E2BAC70}"/>
                </a:ext>
                <a:ext uri="{C183D7F6-B498-43B3-948B-1728B52AA6E4}">
                  <adec:decorative xmlns:adec="http://schemas.microsoft.com/office/drawing/2017/decorative" val="1"/>
                </a:ext>
              </a:extLst>
            </p:cNvPr>
            <p:cNvSpPr/>
            <p:nvPr/>
          </p:nvSpPr>
          <p:spPr>
            <a:xfrm>
              <a:off x="1685544" y="4327525"/>
              <a:ext cx="10506456" cy="2530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88" name="Icons">
              <a:extLst>
                <a:ext uri="{FF2B5EF4-FFF2-40B4-BE49-F238E27FC236}">
                  <a16:creationId xmlns:a16="http://schemas.microsoft.com/office/drawing/2014/main" id="{2697E9D6-D133-4E57-BD63-82D9E5002F18}"/>
                </a:ext>
                <a:ext uri="{C183D7F6-B498-43B3-948B-1728B52AA6E4}">
                  <adec:decorative xmlns:adec="http://schemas.microsoft.com/office/drawing/2017/decorative" val="1"/>
                </a:ext>
              </a:extLst>
            </p:cNvPr>
            <p:cNvPicPr>
              <a:picLocks noChangeAspect="1"/>
            </p:cNvPicPr>
            <p:nvPr/>
          </p:nvPicPr>
          <p:blipFill rotWithShape="1">
            <a:blip r:embed="rId3">
              <a:duotone>
                <a:schemeClr val="accent2">
                  <a:shade val="45000"/>
                  <a:satMod val="135000"/>
                </a:schemeClr>
                <a:prstClr val="white"/>
              </a:duotone>
              <a:extLst>
                <a:ext uri="{BEBA8EAE-BF5A-486C-A8C5-ECC9F3942E4B}">
                  <a14:imgProps xmlns:a14="http://schemas.microsoft.com/office/drawing/2010/main">
                    <a14:imgLayer r:embed="rId4">
                      <a14:imgEffect>
                        <a14:colorTemperature colorTemp="2400"/>
                      </a14:imgEffect>
                      <a14:imgEffect>
                        <a14:saturation sat="50000"/>
                      </a14:imgEffect>
                    </a14:imgLayer>
                  </a14:imgProps>
                </a:ext>
                <a:ext uri="{28A0092B-C50C-407E-A947-70E740481C1C}">
                  <a14:useLocalDpi xmlns:a14="http://schemas.microsoft.com/office/drawing/2010/main" val="0"/>
                </a:ext>
              </a:extLst>
            </a:blip>
            <a:srcRect l="5969" t="8249" r="2877" b="58012"/>
            <a:stretch/>
          </p:blipFill>
          <p:spPr>
            <a:xfrm>
              <a:off x="1685544" y="4327524"/>
              <a:ext cx="10506456" cy="2530476"/>
            </a:xfrm>
            <a:prstGeom prst="rect">
              <a:avLst/>
            </a:prstGeom>
          </p:spPr>
        </p:pic>
        <p:pic>
          <p:nvPicPr>
            <p:cNvPr id="98" name="AWS Logo">
              <a:extLst>
                <a:ext uri="{FF2B5EF4-FFF2-40B4-BE49-F238E27FC236}">
                  <a16:creationId xmlns:a16="http://schemas.microsoft.com/office/drawing/2014/main" id="{41BC3838-CAD1-4E45-A629-8FAE25F8F357}"/>
                </a:ext>
                <a:ext uri="{C183D7F6-B498-43B3-948B-1728B52AA6E4}">
                  <adec:decorative xmlns:adec="http://schemas.microsoft.com/office/drawing/2017/decorative" val="1"/>
                </a:ext>
              </a:extLst>
            </p:cNvPr>
            <p:cNvPicPr>
              <a:picLocks noSelect="1"/>
            </p:cNvPicPr>
            <p:nvPr/>
          </p:nvPicPr>
          <p:blipFill>
            <a:blip r:embed="rId5">
              <a:extLst>
                <a:ext uri="{96DAC541-7B7A-43D3-8B79-37D633B846F1}">
                  <asvg:svgBlip xmlns:asvg="http://schemas.microsoft.com/office/drawing/2016/SVG/main" r:embed="rId6"/>
                </a:ext>
              </a:extLst>
            </a:blip>
            <a:stretch>
              <a:fillRect/>
            </a:stretch>
          </p:blipFill>
          <p:spPr>
            <a:xfrm>
              <a:off x="585300" y="357708"/>
              <a:ext cx="1097280" cy="656183"/>
            </a:xfrm>
            <a:prstGeom prst="rect">
              <a:avLst/>
            </a:prstGeom>
          </p:spPr>
        </p:pic>
        <p:sp>
          <p:nvSpPr>
            <p:cNvPr id="3" name="CopyBackground">
              <a:extLst>
                <a:ext uri="{FF2B5EF4-FFF2-40B4-BE49-F238E27FC236}">
                  <a16:creationId xmlns:a16="http://schemas.microsoft.com/office/drawing/2014/main" id="{1A4014FF-ACF4-448A-8B91-F0495D354D3F}"/>
                </a:ext>
              </a:extLst>
            </p:cNvPr>
            <p:cNvSpPr/>
            <p:nvPr/>
          </p:nvSpPr>
          <p:spPr>
            <a:xfrm>
              <a:off x="4712264" y="6646849"/>
              <a:ext cx="4425354"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pyright">
              <a:extLst>
                <a:ext uri="{FF2B5EF4-FFF2-40B4-BE49-F238E27FC236}">
                  <a16:creationId xmlns:a16="http://schemas.microsoft.com/office/drawing/2014/main" id="{DFC9E3DE-5A7A-4B9A-94F3-0CC48D54301B}"/>
                </a:ext>
              </a:extLst>
            </p:cNvPr>
            <p:cNvSpPr txBox="1"/>
            <p:nvPr/>
          </p:nvSpPr>
          <p:spPr>
            <a:xfrm>
              <a:off x="4632211" y="657989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grpSp>
      <p:sp>
        <p:nvSpPr>
          <p:cNvPr id="12" name="SNBackground">
            <a:extLst>
              <a:ext uri="{FF2B5EF4-FFF2-40B4-BE49-F238E27FC236}">
                <a16:creationId xmlns:a16="http://schemas.microsoft.com/office/drawing/2014/main" id="{1A4014FF-ACF4-448A-8B91-F0495D354D3F}"/>
              </a:ext>
            </a:extLst>
          </p:cNvPr>
          <p:cNvSpPr/>
          <p:nvPr/>
        </p:nvSpPr>
        <p:spPr>
          <a:xfrm>
            <a:off x="11595099" y="6609558"/>
            <a:ext cx="359187" cy="182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a:extLst>
              <a:ext uri="{FF2B5EF4-FFF2-40B4-BE49-F238E27FC236}">
                <a16:creationId xmlns:a16="http://schemas.microsoft.com/office/drawing/2014/main" id="{72396DCE-1655-44FD-8989-3700320AFC04}"/>
              </a:ext>
            </a:extLst>
          </p:cNvPr>
          <p:cNvSpPr>
            <a:spLocks noGrp="1" noSelect="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667750" y="1080843"/>
            <a:ext cx="10218737" cy="2081104"/>
          </a:xfrm>
        </p:spPr>
        <p:txBody>
          <a:bodyPr anchor="ctr"/>
          <a:lstStyle>
            <a:lvl1pPr>
              <a:defRPr sz="4400">
                <a:solidFill>
                  <a:schemeClr val="bg2"/>
                </a:solidFill>
              </a:defRPr>
            </a:lvl1pPr>
          </a:lstStyle>
          <a:p>
            <a:r>
              <a:rPr lang="en-US"/>
              <a:t>Thank you text</a:t>
            </a:r>
          </a:p>
        </p:txBody>
      </p:sp>
      <p:sp>
        <p:nvSpPr>
          <p:cNvPr id="7" name="Copyright">
            <a:extLst>
              <a:ext uri="{FF2B5EF4-FFF2-40B4-BE49-F238E27FC236}">
                <a16:creationId xmlns:a16="http://schemas.microsoft.com/office/drawing/2014/main" id="{9059CC6B-AB9C-4283-9882-8F50E8C832F7}"/>
              </a:ext>
            </a:extLst>
          </p:cNvPr>
          <p:cNvSpPr txBox="1"/>
          <p:nvPr/>
        </p:nvSpPr>
        <p:spPr>
          <a:xfrm>
            <a:off x="667750" y="3161947"/>
            <a:ext cx="10218737" cy="1154162"/>
          </a:xfrm>
          <a:prstGeom prst="rect">
            <a:avLst/>
          </a:prstGeom>
          <a:noFill/>
        </p:spPr>
        <p:txBody>
          <a:bodyPr wrap="square" rtlCol="0">
            <a:spAutoFit/>
          </a:bodyPr>
          <a:lstStyle/>
          <a:p>
            <a:pPr marL="0" marR="0" lvl="0" indent="0" algn="l" defTabSz="228600" rtl="0" eaLnBrk="1" fontAlgn="auto" latinLnBrk="0" hangingPunct="1">
              <a:lnSpc>
                <a:spcPct val="100000"/>
              </a:lnSpc>
              <a:spcBef>
                <a:spcPts val="0"/>
              </a:spcBef>
              <a:spcAft>
                <a:spcPts val="0"/>
              </a:spcAft>
              <a:buClrTx/>
              <a:buSzTx/>
              <a:buFontTx/>
              <a:buNone/>
              <a:tabLst/>
              <a:defRPr/>
            </a:pPr>
            <a:r>
              <a:rPr lang="en-US" sz="2300">
                <a:solidFill>
                  <a:schemeClr val="bg2"/>
                </a:solidFill>
              </a:rPr>
              <a:t>Corrections, feedback, or other questions? </a:t>
            </a:r>
            <a:br>
              <a:rPr lang="en-US" sz="2300">
                <a:solidFill>
                  <a:schemeClr val="bg2"/>
                </a:solidFill>
              </a:rPr>
            </a:br>
            <a:r>
              <a:rPr lang="en-US" sz="2300">
                <a:solidFill>
                  <a:schemeClr val="bg2"/>
                </a:solidFill>
              </a:rPr>
              <a:t>Contact us at </a:t>
            </a:r>
            <a:r>
              <a:rPr lang="en-US" sz="2300" u="sng">
                <a:solidFill>
                  <a:schemeClr val="bg2"/>
                </a:solidFill>
              </a:rPr>
              <a:t>https://support.aws.amazon.com/#/contacts/aws-training</a:t>
            </a:r>
            <a:r>
              <a:rPr lang="en-US" sz="2300">
                <a:solidFill>
                  <a:schemeClr val="bg2"/>
                </a:solidFill>
              </a:rPr>
              <a:t>. </a:t>
            </a:r>
            <a:br>
              <a:rPr lang="en-US" sz="2300">
                <a:solidFill>
                  <a:schemeClr val="bg2"/>
                </a:solidFill>
              </a:rPr>
            </a:br>
            <a:r>
              <a:rPr lang="en-US" sz="2300">
                <a:solidFill>
                  <a:schemeClr val="bg2"/>
                </a:solidFill>
              </a:rPr>
              <a:t>All trademarks are the property of their owners.</a:t>
            </a:r>
          </a:p>
        </p:txBody>
      </p:sp>
    </p:spTree>
    <p:custDataLst>
      <p:tags r:id="rId1"/>
    </p:custDataLst>
    <p:extLst>
      <p:ext uri="{BB962C8B-B14F-4D97-AF65-F5344CB8AC3E}">
        <p14:creationId xmlns:p14="http://schemas.microsoft.com/office/powerpoint/2010/main" val="392123623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DC4FACA1-07DC-44B9-A79C-2B7C9D1B9221}"/>
              </a:ext>
              <a:ext uri="{C183D7F6-B498-43B3-948B-1728B52AA6E4}">
                <adec:decorative xmlns:adec="http://schemas.microsoft.com/office/drawing/2017/decorative" val="1"/>
              </a:ext>
            </a:extLst>
          </p:cNvPr>
          <p:cNvGrpSpPr/>
          <p:nvPr/>
        </p:nvGrpSpPr>
        <p:grpSpPr>
          <a:xfrm>
            <a:off x="-1" y="0"/>
            <a:ext cx="12192001" cy="6858000"/>
            <a:chOff x="-1" y="0"/>
            <a:chExt cx="12192001" cy="6858000"/>
          </a:xfrm>
        </p:grpSpPr>
        <p:sp>
          <p:nvSpPr>
            <p:cNvPr id="93" name="BKG-LT">
              <a:extLst>
                <a:ext uri="{FF2B5EF4-FFF2-40B4-BE49-F238E27FC236}">
                  <a16:creationId xmlns:a16="http://schemas.microsoft.com/office/drawing/2014/main" id="{EE5B0121-CFE7-4143-B7F3-FE4930450613}"/>
                </a:ext>
                <a:ext uri="{C183D7F6-B498-43B3-948B-1728B52AA6E4}">
                  <adec:decorative xmlns:adec="http://schemas.microsoft.com/office/drawing/2017/decorative" val="1"/>
                </a:ext>
              </a:extLst>
            </p:cNvPr>
            <p:cNvSpPr/>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CubeBack">
              <a:extLst>
                <a:ext uri="{FF2B5EF4-FFF2-40B4-BE49-F238E27FC236}">
                  <a16:creationId xmlns:a16="http://schemas.microsoft.com/office/drawing/2014/main" id="{9BA1593B-ADE5-482C-A193-F57F78F9B860}"/>
                </a:ext>
                <a:ext uri="{C183D7F6-B498-43B3-948B-1728B52AA6E4}">
                  <adec:decorative xmlns:adec="http://schemas.microsoft.com/office/drawing/2017/decorative" val="1"/>
                </a:ext>
              </a:extLst>
            </p:cNvPr>
            <p:cNvSpPr/>
            <p:nvPr/>
          </p:nvSpPr>
          <p:spPr>
            <a:xfrm>
              <a:off x="10547164" y="0"/>
              <a:ext cx="1644836" cy="5164423"/>
            </a:xfrm>
            <a:custGeom>
              <a:avLst/>
              <a:gdLst>
                <a:gd name="connsiteX0" fmla="*/ 0 w 3057526"/>
                <a:gd name="connsiteY0" fmla="*/ 0 h 3930651"/>
                <a:gd name="connsiteX1" fmla="*/ 3057526 w 3057526"/>
                <a:gd name="connsiteY1" fmla="*/ 0 h 3930651"/>
                <a:gd name="connsiteX2" fmla="*/ 3057526 w 3057526"/>
                <a:gd name="connsiteY2" fmla="*/ 3930651 h 3930651"/>
                <a:gd name="connsiteX3" fmla="*/ 0 w 3057526"/>
                <a:gd name="connsiteY3" fmla="*/ 3930651 h 3930651"/>
                <a:gd name="connsiteX4" fmla="*/ 0 w 3057526"/>
                <a:gd name="connsiteY4" fmla="*/ 0 h 3930651"/>
                <a:gd name="connsiteX0" fmla="*/ 0 w 3062289"/>
                <a:gd name="connsiteY0" fmla="*/ 0 h 4621213"/>
                <a:gd name="connsiteX1" fmla="*/ 3057526 w 3062289"/>
                <a:gd name="connsiteY1" fmla="*/ 0 h 4621213"/>
                <a:gd name="connsiteX2" fmla="*/ 3062289 w 3062289"/>
                <a:gd name="connsiteY2" fmla="*/ 4621213 h 4621213"/>
                <a:gd name="connsiteX3" fmla="*/ 0 w 3062289"/>
                <a:gd name="connsiteY3" fmla="*/ 3930651 h 4621213"/>
                <a:gd name="connsiteX4" fmla="*/ 0 w 3062289"/>
                <a:gd name="connsiteY4" fmla="*/ 0 h 4621213"/>
                <a:gd name="connsiteX0" fmla="*/ 0 w 3057984"/>
                <a:gd name="connsiteY0" fmla="*/ 0 h 4621213"/>
                <a:gd name="connsiteX1" fmla="*/ 3057526 w 3057984"/>
                <a:gd name="connsiteY1" fmla="*/ 0 h 4621213"/>
                <a:gd name="connsiteX2" fmla="*/ 3057526 w 3057984"/>
                <a:gd name="connsiteY2" fmla="*/ 4621213 h 4621213"/>
                <a:gd name="connsiteX3" fmla="*/ 0 w 3057984"/>
                <a:gd name="connsiteY3" fmla="*/ 3930651 h 4621213"/>
                <a:gd name="connsiteX4" fmla="*/ 0 w 3057984"/>
                <a:gd name="connsiteY4" fmla="*/ 0 h 4621213"/>
                <a:gd name="connsiteX0" fmla="*/ 15888 w 3073872"/>
                <a:gd name="connsiteY0" fmla="*/ 0 h 4621213"/>
                <a:gd name="connsiteX1" fmla="*/ 3073414 w 3073872"/>
                <a:gd name="connsiteY1" fmla="*/ 0 h 4621213"/>
                <a:gd name="connsiteX2" fmla="*/ 3073414 w 3073872"/>
                <a:gd name="connsiteY2" fmla="*/ 4621213 h 4621213"/>
                <a:gd name="connsiteX3" fmla="*/ 0 w 3073872"/>
                <a:gd name="connsiteY3" fmla="*/ 4091237 h 4621213"/>
                <a:gd name="connsiteX4" fmla="*/ 15888 w 3073872"/>
                <a:gd name="connsiteY4" fmla="*/ 0 h 4621213"/>
                <a:gd name="connsiteX0" fmla="*/ 0 w 3057984"/>
                <a:gd name="connsiteY0" fmla="*/ 0 h 4621213"/>
                <a:gd name="connsiteX1" fmla="*/ 3057526 w 3057984"/>
                <a:gd name="connsiteY1" fmla="*/ 0 h 4621213"/>
                <a:gd name="connsiteX2" fmla="*/ 3057526 w 3057984"/>
                <a:gd name="connsiteY2" fmla="*/ 4621213 h 4621213"/>
                <a:gd name="connsiteX3" fmla="*/ 15887 w 3057984"/>
                <a:gd name="connsiteY3" fmla="*/ 4091237 h 4621213"/>
                <a:gd name="connsiteX4" fmla="*/ 0 w 3057984"/>
                <a:gd name="connsiteY4" fmla="*/ 0 h 4621213"/>
                <a:gd name="connsiteX0" fmla="*/ 0 w 3057984"/>
                <a:gd name="connsiteY0" fmla="*/ 0 h 4621213"/>
                <a:gd name="connsiteX1" fmla="*/ 3057526 w 3057984"/>
                <a:gd name="connsiteY1" fmla="*/ 0 h 4621213"/>
                <a:gd name="connsiteX2" fmla="*/ 3057526 w 3057984"/>
                <a:gd name="connsiteY2" fmla="*/ 4621213 h 4621213"/>
                <a:gd name="connsiteX3" fmla="*/ 15886 w 3057984"/>
                <a:gd name="connsiteY3" fmla="*/ 4114178 h 4621213"/>
                <a:gd name="connsiteX4" fmla="*/ 0 w 3057984"/>
                <a:gd name="connsiteY4" fmla="*/ 0 h 4621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984" h="4621213">
                  <a:moveTo>
                    <a:pt x="0" y="0"/>
                  </a:moveTo>
                  <a:lnTo>
                    <a:pt x="3057526" y="0"/>
                  </a:lnTo>
                  <a:cubicBezTo>
                    <a:pt x="3059114" y="1540404"/>
                    <a:pt x="3055938" y="3080809"/>
                    <a:pt x="3057526" y="4621213"/>
                  </a:cubicBezTo>
                  <a:lnTo>
                    <a:pt x="15886" y="4114178"/>
                  </a:lnTo>
                  <a:cubicBezTo>
                    <a:pt x="10590" y="2750432"/>
                    <a:pt x="5296" y="1363746"/>
                    <a:pt x="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6" name="CubeFront">
              <a:extLst>
                <a:ext uri="{FF2B5EF4-FFF2-40B4-BE49-F238E27FC236}">
                  <a16:creationId xmlns:a16="http://schemas.microsoft.com/office/drawing/2014/main" id="{A301667F-582A-4041-A2DA-F90362AE9A01}"/>
                </a:ext>
                <a:ext uri="{C183D7F6-B498-43B3-948B-1728B52AA6E4}">
                  <adec:decorative xmlns:adec="http://schemas.microsoft.com/office/drawing/2017/decorative" val="1"/>
                </a:ext>
              </a:extLst>
            </p:cNvPr>
            <p:cNvSpPr/>
            <p:nvPr/>
          </p:nvSpPr>
          <p:spPr>
            <a:xfrm>
              <a:off x="5944552" y="6094097"/>
              <a:ext cx="2303271" cy="7639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CubeTop">
              <a:extLst>
                <a:ext uri="{FF2B5EF4-FFF2-40B4-BE49-F238E27FC236}">
                  <a16:creationId xmlns:a16="http://schemas.microsoft.com/office/drawing/2014/main" id="{A99EDB1B-417F-40E6-B075-BDD46EDBA854}"/>
                </a:ext>
                <a:ext uri="{C183D7F6-B498-43B3-948B-1728B52AA6E4}">
                  <adec:decorative xmlns:adec="http://schemas.microsoft.com/office/drawing/2017/decorative" val="1"/>
                </a:ext>
              </a:extLst>
            </p:cNvPr>
            <p:cNvSpPr/>
            <p:nvPr/>
          </p:nvSpPr>
          <p:spPr>
            <a:xfrm>
              <a:off x="5942171" y="4579782"/>
              <a:ext cx="6249829" cy="2278218"/>
            </a:xfrm>
            <a:custGeom>
              <a:avLst/>
              <a:gdLst>
                <a:gd name="connsiteX0" fmla="*/ 0 w 2363056"/>
                <a:gd name="connsiteY0" fmla="*/ 0 h 1655762"/>
                <a:gd name="connsiteX1" fmla="*/ 2363056 w 2363056"/>
                <a:gd name="connsiteY1" fmla="*/ 0 h 1655762"/>
                <a:gd name="connsiteX2" fmla="*/ 2363056 w 2363056"/>
                <a:gd name="connsiteY2" fmla="*/ 1655762 h 1655762"/>
                <a:gd name="connsiteX3" fmla="*/ 0 w 2363056"/>
                <a:gd name="connsiteY3" fmla="*/ 1655762 h 1655762"/>
                <a:gd name="connsiteX4" fmla="*/ 0 w 2363056"/>
                <a:gd name="connsiteY4" fmla="*/ 0 h 1655762"/>
                <a:gd name="connsiteX0" fmla="*/ 0 w 8716231"/>
                <a:gd name="connsiteY0" fmla="*/ 123825 h 1779587"/>
                <a:gd name="connsiteX1" fmla="*/ 8716231 w 8716231"/>
                <a:gd name="connsiteY1" fmla="*/ 0 h 1779587"/>
                <a:gd name="connsiteX2" fmla="*/ 2363056 w 8716231"/>
                <a:gd name="connsiteY2" fmla="*/ 1779587 h 1779587"/>
                <a:gd name="connsiteX3" fmla="*/ 0 w 8716231"/>
                <a:gd name="connsiteY3" fmla="*/ 1779587 h 1779587"/>
                <a:gd name="connsiteX4" fmla="*/ 0 w 8716231"/>
                <a:gd name="connsiteY4" fmla="*/ 123825 h 1779587"/>
                <a:gd name="connsiteX0" fmla="*/ 8558212 w 8716231"/>
                <a:gd name="connsiteY0" fmla="*/ 0 h 2774949"/>
                <a:gd name="connsiteX1" fmla="*/ 8716231 w 8716231"/>
                <a:gd name="connsiteY1" fmla="*/ 995362 h 2774949"/>
                <a:gd name="connsiteX2" fmla="*/ 2363056 w 8716231"/>
                <a:gd name="connsiteY2" fmla="*/ 2774949 h 2774949"/>
                <a:gd name="connsiteX3" fmla="*/ 0 w 8716231"/>
                <a:gd name="connsiteY3" fmla="*/ 2774949 h 2774949"/>
                <a:gd name="connsiteX4" fmla="*/ 8558212 w 8716231"/>
                <a:gd name="connsiteY4" fmla="*/ 0 h 2774949"/>
                <a:gd name="connsiteX0" fmla="*/ 8543924 w 8701943"/>
                <a:gd name="connsiteY0" fmla="*/ 0 h 2774949"/>
                <a:gd name="connsiteX1" fmla="*/ 8701943 w 8701943"/>
                <a:gd name="connsiteY1" fmla="*/ 995362 h 2774949"/>
                <a:gd name="connsiteX2" fmla="*/ 2348768 w 8701943"/>
                <a:gd name="connsiteY2" fmla="*/ 2774949 h 2774949"/>
                <a:gd name="connsiteX3" fmla="*/ 0 w 8701943"/>
                <a:gd name="connsiteY3" fmla="*/ 1846261 h 2774949"/>
                <a:gd name="connsiteX4" fmla="*/ 8543924 w 8701943"/>
                <a:gd name="connsiteY4" fmla="*/ 0 h 2774949"/>
                <a:gd name="connsiteX0" fmla="*/ 8543924 w 8701943"/>
                <a:gd name="connsiteY0" fmla="*/ 0 h 2779712"/>
                <a:gd name="connsiteX1" fmla="*/ 8701943 w 8701943"/>
                <a:gd name="connsiteY1" fmla="*/ 995362 h 2779712"/>
                <a:gd name="connsiteX2" fmla="*/ 4187093 w 8701943"/>
                <a:gd name="connsiteY2" fmla="*/ 2779712 h 2779712"/>
                <a:gd name="connsiteX3" fmla="*/ 0 w 8701943"/>
                <a:gd name="connsiteY3" fmla="*/ 1846261 h 2779712"/>
                <a:gd name="connsiteX4" fmla="*/ 8543924 w 8701943"/>
                <a:gd name="connsiteY4" fmla="*/ 0 h 2779712"/>
                <a:gd name="connsiteX0" fmla="*/ 8543924 w 8701943"/>
                <a:gd name="connsiteY0" fmla="*/ 0 h 2779712"/>
                <a:gd name="connsiteX1" fmla="*/ 8701943 w 8701943"/>
                <a:gd name="connsiteY1" fmla="*/ 995362 h 2779712"/>
                <a:gd name="connsiteX2" fmla="*/ 5470934 w 8701943"/>
                <a:gd name="connsiteY2" fmla="*/ 2265362 h 2779712"/>
                <a:gd name="connsiteX3" fmla="*/ 4187093 w 8701943"/>
                <a:gd name="connsiteY3" fmla="*/ 2779712 h 2779712"/>
                <a:gd name="connsiteX4" fmla="*/ 0 w 8701943"/>
                <a:gd name="connsiteY4" fmla="*/ 1846261 h 2779712"/>
                <a:gd name="connsiteX5" fmla="*/ 8543924 w 8701943"/>
                <a:gd name="connsiteY5" fmla="*/ 0 h 2779712"/>
                <a:gd name="connsiteX0" fmla="*/ 8543924 w 11614559"/>
                <a:gd name="connsiteY0" fmla="*/ 0 h 2779712"/>
                <a:gd name="connsiteX1" fmla="*/ 8701943 w 11614559"/>
                <a:gd name="connsiteY1" fmla="*/ 995362 h 2779712"/>
                <a:gd name="connsiteX2" fmla="*/ 11614559 w 11614559"/>
                <a:gd name="connsiteY2" fmla="*/ 2779712 h 2779712"/>
                <a:gd name="connsiteX3" fmla="*/ 4187093 w 11614559"/>
                <a:gd name="connsiteY3" fmla="*/ 2779712 h 2779712"/>
                <a:gd name="connsiteX4" fmla="*/ 0 w 11614559"/>
                <a:gd name="connsiteY4" fmla="*/ 1846261 h 2779712"/>
                <a:gd name="connsiteX5" fmla="*/ 8543924 w 11614559"/>
                <a:gd name="connsiteY5" fmla="*/ 0 h 2779712"/>
                <a:gd name="connsiteX0" fmla="*/ 8543924 w 11614559"/>
                <a:gd name="connsiteY0" fmla="*/ 0 h 2779712"/>
                <a:gd name="connsiteX1" fmla="*/ 11607068 w 11614559"/>
                <a:gd name="connsiteY1" fmla="*/ 685800 h 2779712"/>
                <a:gd name="connsiteX2" fmla="*/ 11614559 w 11614559"/>
                <a:gd name="connsiteY2" fmla="*/ 2779712 h 2779712"/>
                <a:gd name="connsiteX3" fmla="*/ 4187093 w 11614559"/>
                <a:gd name="connsiteY3" fmla="*/ 2779712 h 2779712"/>
                <a:gd name="connsiteX4" fmla="*/ 0 w 11614559"/>
                <a:gd name="connsiteY4" fmla="*/ 1846261 h 2779712"/>
                <a:gd name="connsiteX5" fmla="*/ 8543924 w 11614559"/>
                <a:gd name="connsiteY5" fmla="*/ 0 h 2779712"/>
                <a:gd name="connsiteX0" fmla="*/ 8553449 w 11614559"/>
                <a:gd name="connsiteY0" fmla="*/ 0 h 2784474"/>
                <a:gd name="connsiteX1" fmla="*/ 11607068 w 11614559"/>
                <a:gd name="connsiteY1" fmla="*/ 690562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4559"/>
                <a:gd name="connsiteY0" fmla="*/ 0 h 2784474"/>
                <a:gd name="connsiteX1" fmla="*/ 11611831 w 11614559"/>
                <a:gd name="connsiteY1" fmla="*/ 721518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4559"/>
                <a:gd name="connsiteY0" fmla="*/ 0 h 2784474"/>
                <a:gd name="connsiteX1" fmla="*/ 11614212 w 11614559"/>
                <a:gd name="connsiteY1" fmla="*/ 719137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6733"/>
                <a:gd name="connsiteY0" fmla="*/ 0 h 2784474"/>
                <a:gd name="connsiteX1" fmla="*/ 11616594 w 11616733"/>
                <a:gd name="connsiteY1" fmla="*/ 716755 h 2784474"/>
                <a:gd name="connsiteX2" fmla="*/ 11614559 w 11616733"/>
                <a:gd name="connsiteY2" fmla="*/ 2784474 h 2784474"/>
                <a:gd name="connsiteX3" fmla="*/ 4187093 w 11616733"/>
                <a:gd name="connsiteY3" fmla="*/ 2784474 h 2784474"/>
                <a:gd name="connsiteX4" fmla="*/ 0 w 11616733"/>
                <a:gd name="connsiteY4" fmla="*/ 1851023 h 2784474"/>
                <a:gd name="connsiteX5" fmla="*/ 8553449 w 11616733"/>
                <a:gd name="connsiteY5" fmla="*/ 0 h 2784474"/>
                <a:gd name="connsiteX0" fmla="*/ 8562974 w 11616733"/>
                <a:gd name="connsiteY0" fmla="*/ 0 h 2786856"/>
                <a:gd name="connsiteX1" fmla="*/ 11616594 w 11616733"/>
                <a:gd name="connsiteY1" fmla="*/ 719137 h 2786856"/>
                <a:gd name="connsiteX2" fmla="*/ 11614559 w 11616733"/>
                <a:gd name="connsiteY2" fmla="*/ 2786856 h 2786856"/>
                <a:gd name="connsiteX3" fmla="*/ 4187093 w 11616733"/>
                <a:gd name="connsiteY3" fmla="*/ 2786856 h 2786856"/>
                <a:gd name="connsiteX4" fmla="*/ 0 w 11616733"/>
                <a:gd name="connsiteY4" fmla="*/ 1853405 h 2786856"/>
                <a:gd name="connsiteX5" fmla="*/ 8562974 w 11616733"/>
                <a:gd name="connsiteY5" fmla="*/ 0 h 2786856"/>
                <a:gd name="connsiteX0" fmla="*/ 8562974 w 11614559"/>
                <a:gd name="connsiteY0" fmla="*/ 0 h 2786856"/>
                <a:gd name="connsiteX1" fmla="*/ 11614213 w 11614559"/>
                <a:gd name="connsiteY1" fmla="*/ 688180 h 2786856"/>
                <a:gd name="connsiteX2" fmla="*/ 11614559 w 11614559"/>
                <a:gd name="connsiteY2" fmla="*/ 2786856 h 2786856"/>
                <a:gd name="connsiteX3" fmla="*/ 4187093 w 11614559"/>
                <a:gd name="connsiteY3" fmla="*/ 2786856 h 2786856"/>
                <a:gd name="connsiteX4" fmla="*/ 0 w 11614559"/>
                <a:gd name="connsiteY4" fmla="*/ 1853405 h 2786856"/>
                <a:gd name="connsiteX5" fmla="*/ 8562974 w 11614559"/>
                <a:gd name="connsiteY5" fmla="*/ 0 h 2786856"/>
                <a:gd name="connsiteX0" fmla="*/ 8567736 w 11619321"/>
                <a:gd name="connsiteY0" fmla="*/ 0 h 2786856"/>
                <a:gd name="connsiteX1" fmla="*/ 11618975 w 11619321"/>
                <a:gd name="connsiteY1" fmla="*/ 688180 h 2786856"/>
                <a:gd name="connsiteX2" fmla="*/ 11619321 w 11619321"/>
                <a:gd name="connsiteY2" fmla="*/ 2786856 h 2786856"/>
                <a:gd name="connsiteX3" fmla="*/ 4191855 w 11619321"/>
                <a:gd name="connsiteY3" fmla="*/ 2786856 h 2786856"/>
                <a:gd name="connsiteX4" fmla="*/ 0 w 11619321"/>
                <a:gd name="connsiteY4" fmla="*/ 1853405 h 2786856"/>
                <a:gd name="connsiteX5" fmla="*/ 8567736 w 11619321"/>
                <a:gd name="connsiteY5" fmla="*/ 0 h 278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9321" h="2786856">
                  <a:moveTo>
                    <a:pt x="8567736" y="0"/>
                  </a:moveTo>
                  <a:lnTo>
                    <a:pt x="11618975" y="688180"/>
                  </a:lnTo>
                  <a:cubicBezTo>
                    <a:pt x="11619884" y="1375832"/>
                    <a:pt x="11618412" y="2099204"/>
                    <a:pt x="11619321" y="2786856"/>
                  </a:cubicBezTo>
                  <a:lnTo>
                    <a:pt x="4191855" y="2786856"/>
                  </a:lnTo>
                  <a:lnTo>
                    <a:pt x="0" y="1853405"/>
                  </a:lnTo>
                  <a:lnTo>
                    <a:pt x="856773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8" name="Icons">
              <a:extLst>
                <a:ext uri="{FF2B5EF4-FFF2-40B4-BE49-F238E27FC236}">
                  <a16:creationId xmlns:a16="http://schemas.microsoft.com/office/drawing/2014/main" id="{C128A75B-DB20-42AF-A3FD-12E5F3588ACE}"/>
                </a:ext>
                <a:ext uri="{C183D7F6-B498-43B3-948B-1728B52AA6E4}">
                  <adec:decorative xmlns:adec="http://schemas.microsoft.com/office/drawing/2017/decorative" val="1"/>
                </a:ext>
              </a:extLst>
            </p:cNvPr>
            <p:cNvPicPr>
              <a:picLocks noChangeAspect="1"/>
            </p:cNvPicPr>
            <p:nvPr/>
          </p:nvPicPr>
          <p:blipFill>
            <a:blip r:embed="rId3">
              <a:duotone>
                <a:schemeClr val="accent2">
                  <a:shade val="45000"/>
                  <a:satMod val="135000"/>
                </a:schemeClr>
                <a:prstClr val="white"/>
              </a:duotone>
              <a:extLst>
                <a:ext uri="{BEBA8EAE-BF5A-486C-A8C5-ECC9F3942E4B}">
                  <a14:imgProps xmlns:a14="http://schemas.microsoft.com/office/drawing/2010/main">
                    <a14:imgLayer r:embed="rId4">
                      <a14:imgEffect>
                        <a14:colorTemperature colorTemp="2400"/>
                      </a14:imgEffect>
                      <a14:imgEffect>
                        <a14:saturation sat="50000"/>
                      </a14:imgEffect>
                    </a14:imgLayer>
                  </a14:imgProps>
                </a:ext>
                <a:ext uri="{28A0092B-C50C-407E-A947-70E740481C1C}">
                  <a14:useLocalDpi xmlns:a14="http://schemas.microsoft.com/office/drawing/2010/main" val="0"/>
                </a:ext>
              </a:extLst>
            </a:blip>
            <a:stretch>
              <a:fillRect/>
            </a:stretch>
          </p:blipFill>
          <p:spPr>
            <a:xfrm>
              <a:off x="6472238" y="4694373"/>
              <a:ext cx="5719762" cy="2163627"/>
            </a:xfrm>
            <a:prstGeom prst="rect">
              <a:avLst/>
            </a:prstGeom>
          </p:spPr>
        </p:pic>
        <p:pic>
          <p:nvPicPr>
            <p:cNvPr id="98" name="AWS Logo">
              <a:extLst>
                <a:ext uri="{FF2B5EF4-FFF2-40B4-BE49-F238E27FC236}">
                  <a16:creationId xmlns:a16="http://schemas.microsoft.com/office/drawing/2014/main" id="{41BC3838-CAD1-4E45-A629-8FAE25F8F357}"/>
                </a:ext>
                <a:ext uri="{C183D7F6-B498-43B3-948B-1728B52AA6E4}">
                  <adec:decorative xmlns:adec="http://schemas.microsoft.com/office/drawing/2017/decorative" val="1"/>
                </a:ext>
              </a:extLst>
            </p:cNvPr>
            <p:cNvPicPr>
              <a:picLocks noSelect="1"/>
            </p:cNvPicPr>
            <p:nvPr/>
          </p:nvPicPr>
          <p:blipFill>
            <a:blip r:embed="rId5">
              <a:extLst>
                <a:ext uri="{96DAC541-7B7A-43D3-8B79-37D633B846F1}">
                  <asvg:svgBlip xmlns:asvg="http://schemas.microsoft.com/office/drawing/2016/SVG/main" r:embed="rId6"/>
                </a:ext>
              </a:extLst>
            </a:blip>
            <a:stretch>
              <a:fillRect/>
            </a:stretch>
          </p:blipFill>
          <p:spPr>
            <a:xfrm>
              <a:off x="585300" y="357708"/>
              <a:ext cx="1097280" cy="656183"/>
            </a:xfrm>
            <a:prstGeom prst="rect">
              <a:avLst/>
            </a:prstGeom>
          </p:spPr>
        </p:pic>
        <p:sp>
          <p:nvSpPr>
            <p:cNvPr id="4" name="Copyright">
              <a:extLst>
                <a:ext uri="{FF2B5EF4-FFF2-40B4-BE49-F238E27FC236}">
                  <a16:creationId xmlns:a16="http://schemas.microsoft.com/office/drawing/2014/main" id="{6EB207FF-A323-40B5-B33E-59E364A7955B}"/>
                </a:ext>
              </a:extLst>
            </p:cNvPr>
            <p:cNvSpPr txBox="1"/>
            <p:nvPr/>
          </p:nvSpPr>
          <p:spPr>
            <a:xfrm>
              <a:off x="991688" y="6466266"/>
              <a:ext cx="4653838" cy="261610"/>
            </a:xfrm>
            <a:prstGeom prst="rect">
              <a:avLst/>
            </a:prstGeom>
            <a:noFill/>
          </p:spPr>
          <p:txBody>
            <a:bodyPr wrap="none" rtlCol="0">
              <a:spAutoFit/>
            </a:bodyPr>
            <a:lstStyle/>
            <a:p>
              <a:r>
                <a:rPr lang="en-US" sz="1100" kern="1200">
                  <a:solidFill>
                    <a:schemeClr val="bg2"/>
                  </a:solidFill>
                  <a:effectLst/>
                  <a:latin typeface="+mn-lt"/>
                  <a:ea typeface="+mn-ea"/>
                  <a:cs typeface="+mn-cs"/>
                </a:rPr>
                <a:t>© 2022, Amazon Web Services, Inc. or its affiliates. All rights reserved.</a:t>
              </a:r>
            </a:p>
          </p:txBody>
        </p:sp>
      </p:grpSp>
      <p:sp>
        <p:nvSpPr>
          <p:cNvPr id="12" name="SNBackground">
            <a:extLst>
              <a:ext uri="{FF2B5EF4-FFF2-40B4-BE49-F238E27FC236}">
                <a16:creationId xmlns:a16="http://schemas.microsoft.com/office/drawing/2014/main" id="{1A4014FF-ACF4-448A-8B91-F0495D354D3F}"/>
              </a:ext>
            </a:extLst>
          </p:cNvPr>
          <p:cNvSpPr/>
          <p:nvPr/>
        </p:nvSpPr>
        <p:spPr>
          <a:xfrm>
            <a:off x="11595099" y="6609558"/>
            <a:ext cx="359187" cy="182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a:extLst>
              <a:ext uri="{FF2B5EF4-FFF2-40B4-BE49-F238E27FC236}">
                <a16:creationId xmlns:a16="http://schemas.microsoft.com/office/drawing/2014/main" id="{72396DCE-1655-44FD-8989-3700320AFC04}"/>
              </a:ext>
            </a:extLst>
          </p:cNvPr>
          <p:cNvSpPr>
            <a:spLocks noGrp="1" noSelect="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667750" y="1614746"/>
            <a:ext cx="9341063" cy="2293938"/>
          </a:xfrm>
        </p:spPr>
        <p:txBody>
          <a:bodyPr anchor="ctr"/>
          <a:lstStyle>
            <a:lvl1pPr>
              <a:defRPr sz="4400">
                <a:solidFill>
                  <a:schemeClr val="bg2"/>
                </a:solidFill>
              </a:defRPr>
            </a:lvl1pPr>
          </a:lstStyle>
          <a:p>
            <a:r>
              <a:rPr lang="en-US"/>
              <a:t>“Enter quote here.”</a:t>
            </a:r>
          </a:p>
        </p:txBody>
      </p:sp>
      <p:sp>
        <p:nvSpPr>
          <p:cNvPr id="3" name="Quoted person">
            <a:extLst>
              <a:ext uri="{FF2B5EF4-FFF2-40B4-BE49-F238E27FC236}">
                <a16:creationId xmlns:a16="http://schemas.microsoft.com/office/drawing/2014/main" id="{D420CCBA-88E9-490C-9819-C37D7A79FC0E}"/>
              </a:ext>
            </a:extLst>
          </p:cNvPr>
          <p:cNvSpPr>
            <a:spLocks noGrp="1"/>
          </p:cNvSpPr>
          <p:nvPr>
            <p:ph type="subTitle" idx="14" hasCustomPrompt="1"/>
          </p:nvPr>
        </p:nvSpPr>
        <p:spPr>
          <a:xfrm>
            <a:off x="666271" y="3922297"/>
            <a:ext cx="9340846" cy="2171799"/>
          </a:xfrm>
          <a:custGeom>
            <a:avLst/>
            <a:gdLst>
              <a:gd name="connsiteX0" fmla="*/ 0 w 9341062"/>
              <a:gd name="connsiteY0" fmla="*/ 2159767 h 2159767"/>
              <a:gd name="connsiteX1" fmla="*/ 539942 w 9341062"/>
              <a:gd name="connsiteY1" fmla="*/ 0 h 2159767"/>
              <a:gd name="connsiteX2" fmla="*/ 8801120 w 9341062"/>
              <a:gd name="connsiteY2" fmla="*/ 0 h 2159767"/>
              <a:gd name="connsiteX3" fmla="*/ 9341062 w 9341062"/>
              <a:gd name="connsiteY3" fmla="*/ 2159767 h 2159767"/>
              <a:gd name="connsiteX4" fmla="*/ 0 w 9341062"/>
              <a:gd name="connsiteY4" fmla="*/ 2159767 h 2159767"/>
              <a:gd name="connsiteX0" fmla="*/ 1479 w 9342541"/>
              <a:gd name="connsiteY0" fmla="*/ 2171799 h 2171799"/>
              <a:gd name="connsiteX1" fmla="*/ 0 w 9342541"/>
              <a:gd name="connsiteY1" fmla="*/ 0 h 2171799"/>
              <a:gd name="connsiteX2" fmla="*/ 8802599 w 9342541"/>
              <a:gd name="connsiteY2" fmla="*/ 12032 h 2171799"/>
              <a:gd name="connsiteX3" fmla="*/ 9342541 w 9342541"/>
              <a:gd name="connsiteY3" fmla="*/ 2171799 h 2171799"/>
              <a:gd name="connsiteX4" fmla="*/ 1479 w 9342541"/>
              <a:gd name="connsiteY4" fmla="*/ 2171799 h 2171799"/>
              <a:gd name="connsiteX0" fmla="*/ 1479 w 9356052"/>
              <a:gd name="connsiteY0" fmla="*/ 2171799 h 2171799"/>
              <a:gd name="connsiteX1" fmla="*/ 0 w 9356052"/>
              <a:gd name="connsiteY1" fmla="*/ 0 h 2171799"/>
              <a:gd name="connsiteX2" fmla="*/ 9356052 w 9356052"/>
              <a:gd name="connsiteY2" fmla="*/ 12032 h 2171799"/>
              <a:gd name="connsiteX3" fmla="*/ 9342541 w 9356052"/>
              <a:gd name="connsiteY3" fmla="*/ 2171799 h 2171799"/>
              <a:gd name="connsiteX4" fmla="*/ 1479 w 9356052"/>
              <a:gd name="connsiteY4" fmla="*/ 2171799 h 2171799"/>
              <a:gd name="connsiteX0" fmla="*/ 1479 w 9356052"/>
              <a:gd name="connsiteY0" fmla="*/ 2171799 h 2171799"/>
              <a:gd name="connsiteX1" fmla="*/ 0 w 9356052"/>
              <a:gd name="connsiteY1" fmla="*/ 0 h 2171799"/>
              <a:gd name="connsiteX2" fmla="*/ 9356052 w 9356052"/>
              <a:gd name="connsiteY2" fmla="*/ 12032 h 2171799"/>
              <a:gd name="connsiteX3" fmla="*/ 9342541 w 9356052"/>
              <a:gd name="connsiteY3" fmla="*/ 2171799 h 2171799"/>
              <a:gd name="connsiteX4" fmla="*/ 5132950 w 9356052"/>
              <a:gd name="connsiteY4" fmla="*/ 2165682 h 2171799"/>
              <a:gd name="connsiteX5" fmla="*/ 1479 w 9356052"/>
              <a:gd name="connsiteY5" fmla="*/ 2171799 h 2171799"/>
              <a:gd name="connsiteX0" fmla="*/ 1479 w 9356070"/>
              <a:gd name="connsiteY0" fmla="*/ 2171799 h 2171799"/>
              <a:gd name="connsiteX1" fmla="*/ 0 w 9356070"/>
              <a:gd name="connsiteY1" fmla="*/ 0 h 2171799"/>
              <a:gd name="connsiteX2" fmla="*/ 9356052 w 9356070"/>
              <a:gd name="connsiteY2" fmla="*/ 12032 h 2171799"/>
              <a:gd name="connsiteX3" fmla="*/ 9354572 w 9356070"/>
              <a:gd name="connsiteY3" fmla="*/ 740041 h 2171799"/>
              <a:gd name="connsiteX4" fmla="*/ 5132950 w 9356070"/>
              <a:gd name="connsiteY4" fmla="*/ 2165682 h 2171799"/>
              <a:gd name="connsiteX5" fmla="*/ 1479 w 9356070"/>
              <a:gd name="connsiteY5" fmla="*/ 2171799 h 2171799"/>
              <a:gd name="connsiteX0" fmla="*/ 1479 w 9475004"/>
              <a:gd name="connsiteY0" fmla="*/ 2171799 h 2171799"/>
              <a:gd name="connsiteX1" fmla="*/ 0 w 9475004"/>
              <a:gd name="connsiteY1" fmla="*/ 0 h 2171799"/>
              <a:gd name="connsiteX2" fmla="*/ 9356052 w 9475004"/>
              <a:gd name="connsiteY2" fmla="*/ 12032 h 2171799"/>
              <a:gd name="connsiteX3" fmla="*/ 9474888 w 9475004"/>
              <a:gd name="connsiteY3" fmla="*/ 703946 h 2171799"/>
              <a:gd name="connsiteX4" fmla="*/ 5132950 w 9475004"/>
              <a:gd name="connsiteY4" fmla="*/ 2165682 h 2171799"/>
              <a:gd name="connsiteX5" fmla="*/ 1479 w 9475004"/>
              <a:gd name="connsiteY5" fmla="*/ 2171799 h 2171799"/>
              <a:gd name="connsiteX0" fmla="*/ 1479 w 9474888"/>
              <a:gd name="connsiteY0" fmla="*/ 2171799 h 2171799"/>
              <a:gd name="connsiteX1" fmla="*/ 0 w 9474888"/>
              <a:gd name="connsiteY1" fmla="*/ 0 h 2171799"/>
              <a:gd name="connsiteX2" fmla="*/ 9356052 w 9474888"/>
              <a:gd name="connsiteY2" fmla="*/ 12032 h 2171799"/>
              <a:gd name="connsiteX3" fmla="*/ 9474888 w 9474888"/>
              <a:gd name="connsiteY3" fmla="*/ 703946 h 2171799"/>
              <a:gd name="connsiteX4" fmla="*/ 5132950 w 9474888"/>
              <a:gd name="connsiteY4" fmla="*/ 2165682 h 2171799"/>
              <a:gd name="connsiteX5" fmla="*/ 1479 w 9474888"/>
              <a:gd name="connsiteY5" fmla="*/ 2171799 h 2171799"/>
              <a:gd name="connsiteX0" fmla="*/ 1479 w 9366604"/>
              <a:gd name="connsiteY0" fmla="*/ 2171799 h 2171799"/>
              <a:gd name="connsiteX1" fmla="*/ 0 w 9366604"/>
              <a:gd name="connsiteY1" fmla="*/ 0 h 2171799"/>
              <a:gd name="connsiteX2" fmla="*/ 9356052 w 9366604"/>
              <a:gd name="connsiteY2" fmla="*/ 12032 h 2171799"/>
              <a:gd name="connsiteX3" fmla="*/ 9366604 w 9366604"/>
              <a:gd name="connsiteY3" fmla="*/ 728009 h 2171799"/>
              <a:gd name="connsiteX4" fmla="*/ 5132950 w 9366604"/>
              <a:gd name="connsiteY4" fmla="*/ 2165682 h 2171799"/>
              <a:gd name="connsiteX5" fmla="*/ 1479 w 9366604"/>
              <a:gd name="connsiteY5" fmla="*/ 2171799 h 2171799"/>
              <a:gd name="connsiteX0" fmla="*/ 1479 w 9356052"/>
              <a:gd name="connsiteY0" fmla="*/ 2171799 h 2171799"/>
              <a:gd name="connsiteX1" fmla="*/ 0 w 9356052"/>
              <a:gd name="connsiteY1" fmla="*/ 0 h 2171799"/>
              <a:gd name="connsiteX2" fmla="*/ 9356052 w 9356052"/>
              <a:gd name="connsiteY2" fmla="*/ 12032 h 2171799"/>
              <a:gd name="connsiteX3" fmla="*/ 9342541 w 9356052"/>
              <a:gd name="connsiteY3" fmla="*/ 728009 h 2171799"/>
              <a:gd name="connsiteX4" fmla="*/ 5132950 w 9356052"/>
              <a:gd name="connsiteY4" fmla="*/ 2165682 h 2171799"/>
              <a:gd name="connsiteX5" fmla="*/ 1479 w 9356052"/>
              <a:gd name="connsiteY5" fmla="*/ 2171799 h 2171799"/>
              <a:gd name="connsiteX0" fmla="*/ 1479 w 9356052"/>
              <a:gd name="connsiteY0" fmla="*/ 2171799 h 2171799"/>
              <a:gd name="connsiteX1" fmla="*/ 0 w 9356052"/>
              <a:gd name="connsiteY1" fmla="*/ 0 h 2171799"/>
              <a:gd name="connsiteX2" fmla="*/ 9356052 w 9356052"/>
              <a:gd name="connsiteY2" fmla="*/ 12032 h 2171799"/>
              <a:gd name="connsiteX3" fmla="*/ 9342541 w 9356052"/>
              <a:gd name="connsiteY3" fmla="*/ 764104 h 2171799"/>
              <a:gd name="connsiteX4" fmla="*/ 5132950 w 9356052"/>
              <a:gd name="connsiteY4" fmla="*/ 2165682 h 2171799"/>
              <a:gd name="connsiteX5" fmla="*/ 1479 w 9356052"/>
              <a:gd name="connsiteY5" fmla="*/ 2171799 h 2171799"/>
              <a:gd name="connsiteX0" fmla="*/ 1479 w 9342541"/>
              <a:gd name="connsiteY0" fmla="*/ 2171799 h 2171799"/>
              <a:gd name="connsiteX1" fmla="*/ 0 w 9342541"/>
              <a:gd name="connsiteY1" fmla="*/ 0 h 2171799"/>
              <a:gd name="connsiteX2" fmla="*/ 9331989 w 9342541"/>
              <a:gd name="connsiteY2" fmla="*/ 12032 h 2171799"/>
              <a:gd name="connsiteX3" fmla="*/ 9342541 w 9342541"/>
              <a:gd name="connsiteY3" fmla="*/ 764104 h 2171799"/>
              <a:gd name="connsiteX4" fmla="*/ 5132950 w 9342541"/>
              <a:gd name="connsiteY4" fmla="*/ 2165682 h 2171799"/>
              <a:gd name="connsiteX5" fmla="*/ 1479 w 9342541"/>
              <a:gd name="connsiteY5" fmla="*/ 2171799 h 2171799"/>
              <a:gd name="connsiteX0" fmla="*/ 1479 w 9344021"/>
              <a:gd name="connsiteY0" fmla="*/ 2171799 h 2171799"/>
              <a:gd name="connsiteX1" fmla="*/ 0 w 9344021"/>
              <a:gd name="connsiteY1" fmla="*/ 0 h 2171799"/>
              <a:gd name="connsiteX2" fmla="*/ 9344021 w 9344021"/>
              <a:gd name="connsiteY2" fmla="*/ 12032 h 2171799"/>
              <a:gd name="connsiteX3" fmla="*/ 9342541 w 9344021"/>
              <a:gd name="connsiteY3" fmla="*/ 764104 h 2171799"/>
              <a:gd name="connsiteX4" fmla="*/ 5132950 w 9344021"/>
              <a:gd name="connsiteY4" fmla="*/ 2165682 h 2171799"/>
              <a:gd name="connsiteX5" fmla="*/ 1479 w 9344021"/>
              <a:gd name="connsiteY5" fmla="*/ 2171799 h 2171799"/>
              <a:gd name="connsiteX0" fmla="*/ 1479 w 9342541"/>
              <a:gd name="connsiteY0" fmla="*/ 2171799 h 2171799"/>
              <a:gd name="connsiteX1" fmla="*/ 0 w 9342541"/>
              <a:gd name="connsiteY1" fmla="*/ 0 h 2171799"/>
              <a:gd name="connsiteX2" fmla="*/ 9340846 w 9342541"/>
              <a:gd name="connsiteY2" fmla="*/ 15207 h 2171799"/>
              <a:gd name="connsiteX3" fmla="*/ 9342541 w 9342541"/>
              <a:gd name="connsiteY3" fmla="*/ 764104 h 2171799"/>
              <a:gd name="connsiteX4" fmla="*/ 5132950 w 9342541"/>
              <a:gd name="connsiteY4" fmla="*/ 2165682 h 2171799"/>
              <a:gd name="connsiteX5" fmla="*/ 1479 w 9342541"/>
              <a:gd name="connsiteY5" fmla="*/ 2171799 h 2171799"/>
              <a:gd name="connsiteX0" fmla="*/ 1479 w 9342541"/>
              <a:gd name="connsiteY0" fmla="*/ 2171799 h 2171799"/>
              <a:gd name="connsiteX1" fmla="*/ 0 w 9342541"/>
              <a:gd name="connsiteY1" fmla="*/ 0 h 2171799"/>
              <a:gd name="connsiteX2" fmla="*/ 9340846 w 9342541"/>
              <a:gd name="connsiteY2" fmla="*/ 8857 h 2171799"/>
              <a:gd name="connsiteX3" fmla="*/ 9342541 w 9342541"/>
              <a:gd name="connsiteY3" fmla="*/ 764104 h 2171799"/>
              <a:gd name="connsiteX4" fmla="*/ 5132950 w 9342541"/>
              <a:gd name="connsiteY4" fmla="*/ 2165682 h 2171799"/>
              <a:gd name="connsiteX5" fmla="*/ 1479 w 9342541"/>
              <a:gd name="connsiteY5" fmla="*/ 2171799 h 2171799"/>
              <a:gd name="connsiteX0" fmla="*/ 1479 w 9342541"/>
              <a:gd name="connsiteY0" fmla="*/ 2171799 h 2171799"/>
              <a:gd name="connsiteX1" fmla="*/ 0 w 9342541"/>
              <a:gd name="connsiteY1" fmla="*/ 0 h 2171799"/>
              <a:gd name="connsiteX2" fmla="*/ 9340846 w 9342541"/>
              <a:gd name="connsiteY2" fmla="*/ 8857 h 2171799"/>
              <a:gd name="connsiteX3" fmla="*/ 9342541 w 9342541"/>
              <a:gd name="connsiteY3" fmla="*/ 760929 h 2171799"/>
              <a:gd name="connsiteX4" fmla="*/ 5132950 w 9342541"/>
              <a:gd name="connsiteY4" fmla="*/ 2165682 h 2171799"/>
              <a:gd name="connsiteX5" fmla="*/ 1479 w 9342541"/>
              <a:gd name="connsiteY5" fmla="*/ 2171799 h 2171799"/>
              <a:gd name="connsiteX0" fmla="*/ 1479 w 9342860"/>
              <a:gd name="connsiteY0" fmla="*/ 2171799 h 2171799"/>
              <a:gd name="connsiteX1" fmla="*/ 0 w 9342860"/>
              <a:gd name="connsiteY1" fmla="*/ 0 h 2171799"/>
              <a:gd name="connsiteX2" fmla="*/ 9340846 w 9342860"/>
              <a:gd name="connsiteY2" fmla="*/ 8857 h 2171799"/>
              <a:gd name="connsiteX3" fmla="*/ 9342541 w 9342860"/>
              <a:gd name="connsiteY3" fmla="*/ 760929 h 2171799"/>
              <a:gd name="connsiteX4" fmla="*/ 5132950 w 9342860"/>
              <a:gd name="connsiteY4" fmla="*/ 2165682 h 2171799"/>
              <a:gd name="connsiteX5" fmla="*/ 1479 w 9342860"/>
              <a:gd name="connsiteY5" fmla="*/ 2171799 h 2171799"/>
              <a:gd name="connsiteX0" fmla="*/ 1479 w 9342860"/>
              <a:gd name="connsiteY0" fmla="*/ 2171799 h 2171799"/>
              <a:gd name="connsiteX1" fmla="*/ 0 w 9342860"/>
              <a:gd name="connsiteY1" fmla="*/ 0 h 2171799"/>
              <a:gd name="connsiteX2" fmla="*/ 9340846 w 9342860"/>
              <a:gd name="connsiteY2" fmla="*/ 8857 h 2171799"/>
              <a:gd name="connsiteX3" fmla="*/ 9342541 w 9342860"/>
              <a:gd name="connsiteY3" fmla="*/ 760929 h 2171799"/>
              <a:gd name="connsiteX4" fmla="*/ 5132950 w 9342860"/>
              <a:gd name="connsiteY4" fmla="*/ 2165682 h 2171799"/>
              <a:gd name="connsiteX5" fmla="*/ 1479 w 9342860"/>
              <a:gd name="connsiteY5" fmla="*/ 2171799 h 2171799"/>
              <a:gd name="connsiteX0" fmla="*/ 1479 w 9340846"/>
              <a:gd name="connsiteY0" fmla="*/ 2171799 h 2171799"/>
              <a:gd name="connsiteX1" fmla="*/ 0 w 9340846"/>
              <a:gd name="connsiteY1" fmla="*/ 0 h 2171799"/>
              <a:gd name="connsiteX2" fmla="*/ 9340846 w 9340846"/>
              <a:gd name="connsiteY2" fmla="*/ 8857 h 2171799"/>
              <a:gd name="connsiteX3" fmla="*/ 9339366 w 9340846"/>
              <a:gd name="connsiteY3" fmla="*/ 779979 h 2171799"/>
              <a:gd name="connsiteX4" fmla="*/ 5132950 w 9340846"/>
              <a:gd name="connsiteY4" fmla="*/ 2165682 h 2171799"/>
              <a:gd name="connsiteX5" fmla="*/ 1479 w 9340846"/>
              <a:gd name="connsiteY5" fmla="*/ 2171799 h 2171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40846" h="2171799">
                <a:moveTo>
                  <a:pt x="1479" y="2171799"/>
                </a:moveTo>
                <a:lnTo>
                  <a:pt x="0" y="0"/>
                </a:lnTo>
                <a:lnTo>
                  <a:pt x="9340846" y="8857"/>
                </a:lnTo>
                <a:cubicBezTo>
                  <a:pt x="9336342" y="728779"/>
                  <a:pt x="9341363" y="742849"/>
                  <a:pt x="9339366" y="779979"/>
                </a:cubicBezTo>
                <a:lnTo>
                  <a:pt x="5132950" y="2165682"/>
                </a:lnTo>
                <a:lnTo>
                  <a:pt x="1479" y="2171799"/>
                </a:lnTo>
                <a:close/>
              </a:path>
            </a:pathLst>
          </a:custGeom>
        </p:spPr>
        <p:txBody>
          <a:bodyPr anchor="t"/>
          <a:lstStyle>
            <a:lvl1pPr marL="0" indent="0">
              <a:buNone/>
              <a:defRPr sz="2400" b="0">
                <a:solidFill>
                  <a:schemeClr val="bg2"/>
                </a:solidFill>
              </a:defRPr>
            </a:lvl1pPr>
          </a:lstStyle>
          <a:p>
            <a:pPr lvl="0"/>
            <a:r>
              <a:rPr lang="en-US"/>
              <a:t>Enter quoted person’s name</a:t>
            </a:r>
          </a:p>
        </p:txBody>
      </p:sp>
    </p:spTree>
    <p:custDataLst>
      <p:tags r:id="rId1"/>
    </p:custDataLst>
    <p:extLst>
      <p:ext uri="{BB962C8B-B14F-4D97-AF65-F5344CB8AC3E}">
        <p14:creationId xmlns:p14="http://schemas.microsoft.com/office/powerpoint/2010/main" val="30146388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p:bg>
      <p:bgPr>
        <a:solidFill>
          <a:schemeClr val="bg1"/>
        </a:solidFill>
        <a:effectLst/>
      </p:bgPr>
    </p:bg>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299526"/>
            <a:ext cx="11569209" cy="731318"/>
          </a:xfrm>
        </p:spPr>
        <p:txBody>
          <a:bodyPr/>
          <a:lstStyle>
            <a:lvl1pPr>
              <a:defRPr/>
            </a:lvl1pPr>
          </a:lstStyle>
          <a:p>
            <a:r>
              <a:rPr lang="en-US"/>
              <a:t>Title and content</a:t>
            </a:r>
          </a:p>
        </p:txBody>
      </p:sp>
      <p:sp>
        <p:nvSpPr>
          <p:cNvPr id="7" name="Content Placeholder 6">
            <a:extLst>
              <a:ext uri="{FF2B5EF4-FFF2-40B4-BE49-F238E27FC236}">
                <a16:creationId xmlns:a16="http://schemas.microsoft.com/office/drawing/2014/main" id="{C4E502B2-1435-4BCB-BD77-B9E6CB7B3BF5}"/>
              </a:ext>
            </a:extLst>
          </p:cNvPr>
          <p:cNvSpPr>
            <a:spLocks noGrp="1"/>
          </p:cNvSpPr>
          <p:nvPr>
            <p:ph sz="quarter" idx="21" hasCustomPrompt="1"/>
          </p:nvPr>
        </p:nvSpPr>
        <p:spPr>
          <a:xfrm>
            <a:off x="365760" y="1143000"/>
            <a:ext cx="11587890" cy="5291750"/>
          </a:xfrm>
        </p:spPr>
        <p:txBody>
          <a:bodyPr/>
          <a:lstStyle>
            <a:lvl1pPr>
              <a:defRPr/>
            </a:lvl1pPr>
            <a:lvl2pPr>
              <a:defRPr/>
            </a:lvl2pPr>
            <a:lvl3pPr>
              <a:defRPr/>
            </a:lvl3pPr>
            <a:lvl4pPr>
              <a:defRPr/>
            </a:lvl4pPr>
            <a:lvl5pPr>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06413890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de">
    <p:bg>
      <p:bgPr>
        <a:solidFill>
          <a:schemeClr val="bg1"/>
        </a:solidFill>
        <a:effectLst/>
      </p:bgPr>
    </p:bg>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p:txBody>
          <a:bodyPr/>
          <a:lstStyle>
            <a:lvl1pPr>
              <a:defRPr/>
            </a:lvl1pPr>
          </a:lstStyle>
          <a:p>
            <a:r>
              <a:rPr lang="en-US"/>
              <a:t>Title and code</a:t>
            </a:r>
          </a:p>
        </p:txBody>
      </p:sp>
      <p:sp>
        <p:nvSpPr>
          <p:cNvPr id="7" name="Code">
            <a:extLst>
              <a:ext uri="{FF2B5EF4-FFF2-40B4-BE49-F238E27FC236}">
                <a16:creationId xmlns:a16="http://schemas.microsoft.com/office/drawing/2014/main" id="{D77EFECE-400E-4BAA-A766-7DD8A1117BBC}"/>
              </a:ext>
            </a:extLst>
          </p:cNvPr>
          <p:cNvSpPr>
            <a:spLocks noGrp="1"/>
          </p:cNvSpPr>
          <p:nvPr>
            <p:ph type="body" idx="1" hasCustomPrompt="1"/>
          </p:nvPr>
        </p:nvSpPr>
        <p:spPr>
          <a:xfrm>
            <a:off x="365760" y="1143000"/>
            <a:ext cx="11569700" cy="5257800"/>
          </a:xfrm>
        </p:spPr>
        <p:txBody>
          <a:bodyPr>
            <a:noAutofit/>
          </a:bodyPr>
          <a:lstStyle>
            <a:lvl1pPr marL="0" indent="0">
              <a:spcBef>
                <a:spcPts val="0"/>
              </a:spcBef>
              <a:buNone/>
              <a:defRPr sz="1800">
                <a:latin typeface="Lucida Console" panose="020B0609040504020204" pitchFamily="49" charset="0"/>
              </a:defRPr>
            </a:lvl1pPr>
          </a:lstStyle>
          <a:p>
            <a:pPr lvl="0"/>
            <a:r>
              <a:rPr lang="en-US"/>
              <a:t>; Syntax Test file for 68k Assembly code</a:t>
            </a:r>
          </a:p>
          <a:p>
            <a:pPr lvl="0"/>
            <a:r>
              <a:rPr lang="en-US"/>
              <a:t>; Some comments about this file</a:t>
            </a:r>
          </a:p>
          <a:p>
            <a:pPr lvl="0"/>
            <a:r>
              <a:rPr lang="en-US"/>
              <a:t>.D0 00000000</a:t>
            </a:r>
          </a:p>
          <a:p>
            <a:pPr lvl="0"/>
            <a:r>
              <a:rPr lang="en-US"/>
              <a:t>MS 2100 00000002</a:t>
            </a:r>
          </a:p>
          <a:p>
            <a:pPr lvl="0"/>
            <a:r>
              <a:rPr lang="en-US"/>
              <a:t>MM 2000;DI</a:t>
            </a:r>
          </a:p>
          <a:p>
            <a:pPr lvl="0"/>
            <a:r>
              <a:rPr lang="en-US"/>
              <a:t>LEA.L $002100,A1</a:t>
            </a:r>
          </a:p>
          <a:p>
            <a:pPr lvl="0"/>
            <a:r>
              <a:rPr lang="en-US"/>
              <a:t>MOVE.L #2,-(A1)</a:t>
            </a:r>
          </a:p>
          <a:p>
            <a:pPr lvl="0"/>
            <a:r>
              <a:rPr lang="en-US"/>
              <a:t>BSR $00002050</a:t>
            </a:r>
          </a:p>
          <a:p>
            <a:pPr lvl="0"/>
            <a:r>
              <a:rPr lang="en-US"/>
              <a:t>MM 2050;DI</a:t>
            </a:r>
          </a:p>
          <a:p>
            <a:pPr lvl="0"/>
            <a:r>
              <a:rPr lang="en-US"/>
              <a:t>MOVE.L (A1)+,D1</a:t>
            </a:r>
          </a:p>
          <a:p>
            <a:pPr lvl="0"/>
            <a:r>
              <a:rPr lang="en-US"/>
              <a:t>MOVE.L (A1),D2</a:t>
            </a:r>
          </a:p>
          <a:p>
            <a:pPr lvl="0"/>
            <a:r>
              <a:rPr lang="en-US"/>
              <a:t>ADD.L D1,D2</a:t>
            </a:r>
          </a:p>
          <a:p>
            <a:pPr lvl="0"/>
            <a:r>
              <a:rPr lang="en-US"/>
              <a:t>MOVE.L D2,D0</a:t>
            </a:r>
          </a:p>
          <a:p>
            <a:pPr lvl="0"/>
            <a:r>
              <a:rPr lang="en-US"/>
              <a:t>RTS</a:t>
            </a:r>
          </a:p>
        </p:txBody>
      </p:sp>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9" name="Title Border">
            <a:extLst>
              <a:ext uri="{FF2B5EF4-FFF2-40B4-BE49-F238E27FC236}">
                <a16:creationId xmlns:a16="http://schemas.microsoft.com/office/drawing/2014/main" id="{C3AAB48A-4CC9-410B-9FD0-0E32778B6BFF}"/>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8918032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Text Column, and Small Picture">
    <p:bg>
      <p:bgPr>
        <a:solidFill>
          <a:schemeClr val="bg1"/>
        </a:solidFill>
        <a:effectLst/>
      </p:bgPr>
    </p:bg>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text, and right picture</a:t>
            </a:r>
          </a:p>
        </p:txBody>
      </p:sp>
      <p:sp>
        <p:nvSpPr>
          <p:cNvPr id="7" name="Conten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143000"/>
            <a:ext cx="830355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1" name="Picture">
            <a:extLst>
              <a:ext uri="{FF2B5EF4-FFF2-40B4-BE49-F238E27FC236}">
                <a16:creationId xmlns:a16="http://schemas.microsoft.com/office/drawing/2014/main" id="{A644AF2C-FFDC-4661-BF6B-D208E5E816FA}"/>
              </a:ext>
              <a:ext uri="{C183D7F6-B498-43B3-948B-1728B52AA6E4}">
                <adec:decorative xmlns:adec="http://schemas.microsoft.com/office/drawing/2017/decorative" val="1"/>
              </a:ext>
            </a:extLst>
          </p:cNvPr>
          <p:cNvSpPr>
            <a:spLocks noGrp="1"/>
          </p:cNvSpPr>
          <p:nvPr>
            <p:ph idx="9" hasCustomPrompt="1"/>
          </p:nvPr>
        </p:nvSpPr>
        <p:spPr>
          <a:xfrm>
            <a:off x="8778240" y="2286000"/>
            <a:ext cx="2971800" cy="2971800"/>
          </a:xfrm>
        </p:spPr>
        <p:txBody>
          <a:bodyPr anchor="t"/>
          <a:lstStyle>
            <a:lvl1pPr marL="0" indent="0" algn="ctr">
              <a:buNone/>
              <a:defRPr sz="3200">
                <a:solidFill>
                  <a:schemeClr val="tx2"/>
                </a:solidFill>
              </a:defRPr>
            </a:lvl1pPr>
          </a:lstStyle>
          <a:p>
            <a:r>
              <a:rPr lang="en-US"/>
              <a:t>Click icon to add image</a:t>
            </a:r>
          </a:p>
        </p:txBody>
      </p:sp>
      <p:sp>
        <p:nvSpPr>
          <p:cNvPr id="19" name="Title Border">
            <a:extLst>
              <a:ext uri="{FF2B5EF4-FFF2-40B4-BE49-F238E27FC236}">
                <a16:creationId xmlns:a16="http://schemas.microsoft.com/office/drawing/2014/main" id="{CA5A47F4-760F-45B4-9DF3-86A7530E62D0}"/>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3931383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rvice intro">
    <p:bg>
      <p:bgPr>
        <a:solidFill>
          <a:schemeClr val="bg1"/>
        </a:solidFill>
        <a:effectLst/>
      </p:bgPr>
    </p:bg>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text, and right picture</a:t>
            </a:r>
          </a:p>
        </p:txBody>
      </p:sp>
      <p:sp>
        <p:nvSpPr>
          <p:cNvPr id="7" name="Conten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143000"/>
            <a:ext cx="830355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2" name="Picture Placeholder 11">
            <a:extLst>
              <a:ext uri="{FF2B5EF4-FFF2-40B4-BE49-F238E27FC236}">
                <a16:creationId xmlns:a16="http://schemas.microsoft.com/office/drawing/2014/main" id="{A03FAA1E-A82F-4446-835A-A257B09471D5}"/>
              </a:ext>
            </a:extLst>
          </p:cNvPr>
          <p:cNvSpPr>
            <a:spLocks noGrp="1" noChangeAspect="1"/>
          </p:cNvSpPr>
          <p:nvPr>
            <p:ph type="pic" sz="quarter" idx="22" hasCustomPrompt="1"/>
          </p:nvPr>
        </p:nvSpPr>
        <p:spPr>
          <a:xfrm>
            <a:off x="9765792" y="1280160"/>
            <a:ext cx="1097280" cy="1097280"/>
          </a:xfrm>
        </p:spPr>
        <p:txBody>
          <a:bodyPr>
            <a:normAutofit/>
          </a:bodyPr>
          <a:lstStyle>
            <a:lvl1pPr marL="0" indent="0">
              <a:buNone/>
              <a:defRPr sz="1600"/>
            </a:lvl1pPr>
          </a:lstStyle>
          <a:p>
            <a:r>
              <a:rPr lang="en-US"/>
              <a:t>Service icon</a:t>
            </a:r>
          </a:p>
        </p:txBody>
      </p:sp>
      <p:sp>
        <p:nvSpPr>
          <p:cNvPr id="5" name="Text Placeholder 4">
            <a:extLst>
              <a:ext uri="{FF2B5EF4-FFF2-40B4-BE49-F238E27FC236}">
                <a16:creationId xmlns:a16="http://schemas.microsoft.com/office/drawing/2014/main" id="{68F19BB9-EC09-4DD0-97A5-BBF0110B770B}"/>
              </a:ext>
            </a:extLst>
          </p:cNvPr>
          <p:cNvSpPr>
            <a:spLocks noGrp="1"/>
          </p:cNvSpPr>
          <p:nvPr>
            <p:ph type="body" sz="quarter" idx="21" hasCustomPrompt="1"/>
          </p:nvPr>
        </p:nvSpPr>
        <p:spPr>
          <a:xfrm>
            <a:off x="9162288" y="2514600"/>
            <a:ext cx="2304288" cy="914400"/>
          </a:xfrm>
        </p:spPr>
        <p:txBody>
          <a:bodyPr>
            <a:noAutofit/>
          </a:bodyPr>
          <a:lstStyle>
            <a:lvl1pPr marL="0" indent="0" algn="ctr">
              <a:buNone/>
              <a:defRPr lang="en-US" sz="1800" dirty="0">
                <a:ea typeface="+mn-ea"/>
                <a:cs typeface="+mn-cs"/>
              </a:defRPr>
            </a:lvl1pPr>
          </a:lstStyle>
          <a:p>
            <a:pPr marL="230188" lvl="0" indent="-230188" algn="ctr"/>
            <a:r>
              <a:rPr lang="en-US"/>
              <a:t>Add service name here</a:t>
            </a:r>
          </a:p>
        </p:txBody>
      </p:sp>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9" name="Title Border">
            <a:extLst>
              <a:ext uri="{FF2B5EF4-FFF2-40B4-BE49-F238E27FC236}">
                <a16:creationId xmlns:a16="http://schemas.microsoft.com/office/drawing/2014/main" id="{CA5A47F4-760F-45B4-9DF3-86A7530E62D0}"/>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7297122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Header, Text, and Small Picture">
    <p:bg>
      <p:bgPr>
        <a:solidFill>
          <a:schemeClr val="bg1"/>
        </a:solidFill>
        <a:effectLst/>
      </p:bgPr>
    </p:bg>
    <p:spTree>
      <p:nvGrpSpPr>
        <p:cNvPr id="1" name=""/>
        <p:cNvGrpSpPr/>
        <p:nvPr/>
      </p:nvGrpSpPr>
      <p:grpSpPr>
        <a:xfrm>
          <a:off x="0" y="0"/>
          <a:ext cx="0" cy="0"/>
          <a:chOff x="0" y="0"/>
          <a:chExt cx="0" cy="0"/>
        </a:xfrm>
      </p:grpSpPr>
      <p:sp>
        <p:nvSpPr>
          <p:cNvPr id="4"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487257" cy="731318"/>
          </a:xfrm>
        </p:spPr>
        <p:txBody>
          <a:bodyPr/>
          <a:lstStyle>
            <a:lvl1pPr>
              <a:lnSpc>
                <a:spcPct val="100000"/>
              </a:lnSpc>
              <a:defRPr/>
            </a:lvl1pPr>
          </a:lstStyle>
          <a:p>
            <a:r>
              <a:rPr lang="en-US"/>
              <a:t>Title, header, text, and picture</a:t>
            </a:r>
          </a:p>
        </p:txBody>
      </p:sp>
      <p:sp>
        <p:nvSpPr>
          <p:cNvPr id="3" name="Content Header">
            <a:extLst>
              <a:ext uri="{FF2B5EF4-FFF2-40B4-BE49-F238E27FC236}">
                <a16:creationId xmlns:a16="http://schemas.microsoft.com/office/drawing/2014/main" id="{CEBB69C5-28A4-4F99-A9FE-572F9D53CF4E}"/>
              </a:ext>
            </a:extLst>
          </p:cNvPr>
          <p:cNvSpPr>
            <a:spLocks noGrp="1"/>
          </p:cNvSpPr>
          <p:nvPr>
            <p:ph type="subTitle" idx="2" hasCustomPrompt="1"/>
          </p:nvPr>
        </p:nvSpPr>
        <p:spPr>
          <a:xfrm>
            <a:off x="365760" y="1053311"/>
            <a:ext cx="11487257"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7" name="Conten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830355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1" name="Picture">
            <a:extLst>
              <a:ext uri="{FF2B5EF4-FFF2-40B4-BE49-F238E27FC236}">
                <a16:creationId xmlns:a16="http://schemas.microsoft.com/office/drawing/2014/main" id="{A644AF2C-FFDC-4661-BF6B-D208E5E816FA}"/>
              </a:ext>
              <a:ext uri="{C183D7F6-B498-43B3-948B-1728B52AA6E4}">
                <adec:decorative xmlns:adec="http://schemas.microsoft.com/office/drawing/2017/decorative" val="1"/>
              </a:ext>
            </a:extLst>
          </p:cNvPr>
          <p:cNvSpPr>
            <a:spLocks noGrp="1"/>
          </p:cNvSpPr>
          <p:nvPr>
            <p:ph idx="9" hasCustomPrompt="1"/>
          </p:nvPr>
        </p:nvSpPr>
        <p:spPr>
          <a:xfrm>
            <a:off x="8775263" y="2516806"/>
            <a:ext cx="2971800" cy="2971800"/>
          </a:xfrm>
        </p:spPr>
        <p:txBody>
          <a:bodyPr anchor="t"/>
          <a:lstStyle>
            <a:lvl1pPr marL="0" indent="0" algn="ctr">
              <a:buNone/>
              <a:defRPr sz="3200">
                <a:solidFill>
                  <a:schemeClr val="tx2"/>
                </a:solidFill>
              </a:defRPr>
            </a:lvl1pPr>
          </a:lstStyle>
          <a:p>
            <a:r>
              <a:rPr lang="en-US"/>
              <a:t>Click icon to add image</a:t>
            </a:r>
          </a:p>
        </p:txBody>
      </p:sp>
    </p:spTree>
    <p:custDataLst>
      <p:tags r:id="rId1"/>
    </p:custDataLst>
    <p:extLst>
      <p:ext uri="{BB962C8B-B14F-4D97-AF65-F5344CB8AC3E}">
        <p14:creationId xmlns:p14="http://schemas.microsoft.com/office/powerpoint/2010/main" val="2019610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ervice Introduction">
    <p:bg>
      <p:bgPr>
        <a:solidFill>
          <a:schemeClr val="bg1"/>
        </a:solidFill>
        <a:effectLst/>
      </p:bgPr>
    </p:bg>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a:t>Service Introduction Slide</a:t>
            </a:r>
          </a:p>
        </p:txBody>
      </p:sp>
      <p:sp>
        <p:nvSpPr>
          <p:cNvPr id="8" name="Content Right">
            <a:extLst>
              <a:ext uri="{FF2B5EF4-FFF2-40B4-BE49-F238E27FC236}">
                <a16:creationId xmlns:a16="http://schemas.microsoft.com/office/drawing/2014/main" id="{951E617C-D9F7-4098-883E-6A048DBCF862}"/>
              </a:ext>
            </a:extLst>
          </p:cNvPr>
          <p:cNvSpPr>
            <a:spLocks noGrp="1"/>
          </p:cNvSpPr>
          <p:nvPr>
            <p:ph type="body" idx="2" hasCustomPrompt="1"/>
          </p:nvPr>
        </p:nvSpPr>
        <p:spPr>
          <a:xfrm>
            <a:off x="4184073" y="1143000"/>
            <a:ext cx="7750896" cy="5291750"/>
          </a:xfrm>
        </p:spPr>
        <p:txBody>
          <a:bodyPr anchor="ctr">
            <a:noAutofit/>
          </a:bodyPr>
          <a:lstStyle>
            <a:lvl1pPr>
              <a:lnSpc>
                <a:spcPct val="100000"/>
              </a:lnSpc>
              <a:spcAft>
                <a:spcPts val="600"/>
              </a:spcAft>
              <a:defRPr sz="3200">
                <a:solidFill>
                  <a:schemeClr val="tx2"/>
                </a:solidFill>
              </a:defRPr>
            </a:lvl1pPr>
            <a:lvl2pPr marL="461963" indent="-228600">
              <a:lnSpc>
                <a:spcPct val="100000"/>
              </a:lnSpc>
              <a:spcAft>
                <a:spcPts val="600"/>
              </a:spcAft>
              <a:defRPr sz="2800">
                <a:solidFill>
                  <a:schemeClr val="tx2"/>
                </a:solidFill>
              </a:defRPr>
            </a:lvl2pPr>
            <a:lvl3pPr marL="684213" indent="-228600">
              <a:lnSpc>
                <a:spcPct val="100000"/>
              </a:lnSpc>
              <a:spcAft>
                <a:spcPts val="600"/>
              </a:spcAft>
              <a:defRPr sz="2400">
                <a:solidFill>
                  <a:schemeClr val="tx2"/>
                </a:solidFill>
              </a:defRPr>
            </a:lvl3pPr>
            <a:lvl4pPr marL="914400" indent="-228600">
              <a:lnSpc>
                <a:spcPct val="100000"/>
              </a:lnSpc>
              <a:spcAft>
                <a:spcPts val="600"/>
              </a:spcAft>
              <a:defRPr sz="2000">
                <a:solidFill>
                  <a:schemeClr val="tx2"/>
                </a:solidFill>
              </a:defRPr>
            </a:lvl4pPr>
            <a:lvl5pPr marL="1144588" indent="-228600">
              <a:lnSpc>
                <a:spcPct val="100000"/>
              </a:lnSpc>
              <a:spcAft>
                <a:spcPts val="600"/>
              </a:spcAft>
              <a:defRPr sz="20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5" name="Picture Placeholder 4">
            <a:extLst>
              <a:ext uri="{FF2B5EF4-FFF2-40B4-BE49-F238E27FC236}">
                <a16:creationId xmlns:a16="http://schemas.microsoft.com/office/drawing/2014/main" id="{E25EBCDC-6C07-4B35-82D5-0AC6628754E6}"/>
              </a:ext>
              <a:ext uri="{C183D7F6-B498-43B3-948B-1728B52AA6E4}">
                <adec:decorative xmlns:adec="http://schemas.microsoft.com/office/drawing/2017/decorative" val="1"/>
              </a:ext>
            </a:extLst>
          </p:cNvPr>
          <p:cNvSpPr>
            <a:spLocks noGrp="1"/>
          </p:cNvSpPr>
          <p:nvPr>
            <p:ph type="pic" sz="quarter" idx="21"/>
          </p:nvPr>
        </p:nvSpPr>
        <p:spPr>
          <a:xfrm>
            <a:off x="896802" y="2618443"/>
            <a:ext cx="2340864" cy="2340864"/>
          </a:xfrm>
        </p:spPr>
        <p:txBody>
          <a:bodyPr anchor="ctr"/>
          <a:lstStyle>
            <a:lvl1pPr marL="0" indent="0" algn="ctr">
              <a:buNone/>
              <a:defRPr/>
            </a:lvl1pPr>
          </a:lstStyle>
          <a:p>
            <a:r>
              <a:rPr lang="en-US"/>
              <a:t>Click icon to add picture</a:t>
            </a:r>
          </a:p>
        </p:txBody>
      </p:sp>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9" name="Title Border">
            <a:extLst>
              <a:ext uri="{FF2B5EF4-FFF2-40B4-BE49-F238E27FC236}">
                <a16:creationId xmlns:a16="http://schemas.microsoft.com/office/drawing/2014/main" id="{30E2FEDB-7122-4CE9-A695-390387894502}"/>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32C43914-0D84-493F-9BEB-DF30C6FD4C97}"/>
              </a:ext>
              <a:ext uri="{C183D7F6-B498-43B3-948B-1728B52AA6E4}">
                <adec:decorative xmlns:adec="http://schemas.microsoft.com/office/drawing/2017/decorative" val="1"/>
              </a:ext>
            </a:extLst>
          </p:cNvPr>
          <p:cNvCxnSpPr/>
          <p:nvPr/>
        </p:nvCxnSpPr>
        <p:spPr>
          <a:xfrm>
            <a:off x="3732690" y="1239140"/>
            <a:ext cx="0" cy="5195610"/>
          </a:xfrm>
          <a:prstGeom prst="line">
            <a:avLst/>
          </a:prstGeom>
          <a:ln w="44450">
            <a:solidFill>
              <a:schemeClr val="hlink"/>
            </a:solidFill>
          </a:ln>
          <a:effectLst>
            <a:outerShdw blurRad="63500" dist="53881" dir="2700016" rotWithShape="0">
              <a:scrgbClr r="0" g="0" b="0">
                <a:alpha val="25000"/>
              </a:scrgbClr>
            </a:outerShdw>
          </a:effectLst>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431273845"/>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2 Content Columns">
    <p:bg>
      <p:bgPr>
        <a:solidFill>
          <a:schemeClr val="bg1"/>
        </a:solidFill>
        <a:effectLst/>
      </p:bgPr>
    </p:bg>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a:t>Title and 2 content columns</a:t>
            </a:r>
          </a:p>
        </p:txBody>
      </p:sp>
      <p:sp>
        <p:nvSpPr>
          <p:cNvPr id="7" name="Content Left">
            <a:extLst>
              <a:ext uri="{FF2B5EF4-FFF2-40B4-BE49-F238E27FC236}">
                <a16:creationId xmlns:a16="http://schemas.microsoft.com/office/drawing/2014/main" id="{8A73B5A2-5001-4FA4-B113-0F6124F1F6A0}"/>
              </a:ext>
            </a:extLst>
          </p:cNvPr>
          <p:cNvSpPr>
            <a:spLocks noGrp="1"/>
          </p:cNvSpPr>
          <p:nvPr>
            <p:ph type="body" idx="1" hasCustomPrompt="1"/>
          </p:nvPr>
        </p:nvSpPr>
        <p:spPr>
          <a:xfrm>
            <a:off x="365760" y="1143000"/>
            <a:ext cx="566928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8" name="Content Right">
            <a:extLst>
              <a:ext uri="{FF2B5EF4-FFF2-40B4-BE49-F238E27FC236}">
                <a16:creationId xmlns:a16="http://schemas.microsoft.com/office/drawing/2014/main" id="{951E617C-D9F7-4098-883E-6A048DBCF862}"/>
              </a:ext>
            </a:extLst>
          </p:cNvPr>
          <p:cNvSpPr>
            <a:spLocks noGrp="1"/>
          </p:cNvSpPr>
          <p:nvPr>
            <p:ph type="body" idx="2" hasCustomPrompt="1"/>
          </p:nvPr>
        </p:nvSpPr>
        <p:spPr>
          <a:xfrm>
            <a:off x="6265689" y="1143000"/>
            <a:ext cx="566928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9" name="Title Border">
            <a:extLst>
              <a:ext uri="{FF2B5EF4-FFF2-40B4-BE49-F238E27FC236}">
                <a16:creationId xmlns:a16="http://schemas.microsoft.com/office/drawing/2014/main" id="{30E2FEDB-7122-4CE9-A695-390387894502}"/>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5692535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2 Code Columns">
    <p:bg>
      <p:bgPr>
        <a:solidFill>
          <a:schemeClr val="bg1"/>
        </a:solidFill>
        <a:effectLst/>
      </p:bgPr>
    </p:bg>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BEFA658F-CEEA-4659-B30B-B79DCDF1C713}"/>
              </a:ext>
              <a:ext uri="{C183D7F6-B498-43B3-948B-1728B52AA6E4}">
                <adec:decorative xmlns:adec="http://schemas.microsoft.com/office/drawing/2017/decorative" val="0"/>
              </a:ext>
            </a:extLst>
          </p:cNvPr>
          <p:cNvSpPr>
            <a:spLocks noGrp="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a:t>Title and 2 code columns</a:t>
            </a:r>
          </a:p>
        </p:txBody>
      </p:sp>
      <p:sp>
        <p:nvSpPr>
          <p:cNvPr id="7" name="Code Left">
            <a:extLst>
              <a:ext uri="{FF2B5EF4-FFF2-40B4-BE49-F238E27FC236}">
                <a16:creationId xmlns:a16="http://schemas.microsoft.com/office/drawing/2014/main" id="{D77EFECE-400E-4BAA-A766-7DD8A1117BBC}"/>
              </a:ext>
            </a:extLst>
          </p:cNvPr>
          <p:cNvSpPr>
            <a:spLocks noGrp="1"/>
          </p:cNvSpPr>
          <p:nvPr>
            <p:ph type="body" idx="1" hasCustomPrompt="1"/>
          </p:nvPr>
        </p:nvSpPr>
        <p:spPr>
          <a:xfrm>
            <a:off x="365760" y="1143000"/>
            <a:ext cx="5669280" cy="5291750"/>
          </a:xfrm>
        </p:spPr>
        <p:txBody>
          <a:bodyPr>
            <a:noAutofit/>
          </a:bodyPr>
          <a:lstStyle>
            <a:lvl1pPr marL="0" indent="0">
              <a:spcBef>
                <a:spcPts val="0"/>
              </a:spcBef>
              <a:buNone/>
              <a:defRPr sz="1800">
                <a:latin typeface="Lucida Console" panose="020B0609040504020204" pitchFamily="49" charset="0"/>
              </a:defRPr>
            </a:lvl1pPr>
          </a:lstStyle>
          <a:p>
            <a:pPr lvl="0"/>
            <a:r>
              <a:rPr lang="en-US"/>
              <a:t>; Syntax Test file for 68k Assembly code</a:t>
            </a:r>
          </a:p>
          <a:p>
            <a:pPr lvl="0"/>
            <a:r>
              <a:rPr lang="en-US"/>
              <a:t>; Some comments about this file</a:t>
            </a:r>
          </a:p>
          <a:p>
            <a:pPr lvl="0"/>
            <a:r>
              <a:rPr lang="en-US"/>
              <a:t>.D0 00000000</a:t>
            </a:r>
          </a:p>
          <a:p>
            <a:pPr lvl="0"/>
            <a:r>
              <a:rPr lang="en-US"/>
              <a:t>MS 2100 00000002</a:t>
            </a:r>
          </a:p>
          <a:p>
            <a:pPr lvl="0"/>
            <a:r>
              <a:rPr lang="en-US"/>
              <a:t>MM 2000;DI</a:t>
            </a:r>
          </a:p>
          <a:p>
            <a:pPr lvl="0"/>
            <a:r>
              <a:rPr lang="en-US"/>
              <a:t>LEA.L $002100,A1</a:t>
            </a:r>
          </a:p>
          <a:p>
            <a:pPr lvl="0"/>
            <a:r>
              <a:rPr lang="en-US"/>
              <a:t>MOVE.L #2,-(A1)</a:t>
            </a:r>
          </a:p>
          <a:p>
            <a:pPr lvl="0"/>
            <a:r>
              <a:rPr lang="en-US"/>
              <a:t>BSR $00002050</a:t>
            </a:r>
          </a:p>
          <a:p>
            <a:pPr lvl="0"/>
            <a:r>
              <a:rPr lang="en-US"/>
              <a:t>MM 2050;DI</a:t>
            </a:r>
          </a:p>
          <a:p>
            <a:pPr lvl="0"/>
            <a:r>
              <a:rPr lang="en-US"/>
              <a:t>MOVE.L (A1)+,D1</a:t>
            </a:r>
          </a:p>
          <a:p>
            <a:pPr lvl="0"/>
            <a:r>
              <a:rPr lang="en-US"/>
              <a:t>MOVE.L (A1),D2</a:t>
            </a:r>
          </a:p>
          <a:p>
            <a:pPr lvl="0"/>
            <a:r>
              <a:rPr lang="en-US"/>
              <a:t>ADD.L D1,D2</a:t>
            </a:r>
          </a:p>
          <a:p>
            <a:pPr lvl="0"/>
            <a:r>
              <a:rPr lang="en-US"/>
              <a:t>MOVE.L D2,D0</a:t>
            </a:r>
          </a:p>
          <a:p>
            <a:pPr lvl="0"/>
            <a:r>
              <a:rPr lang="en-US"/>
              <a:t>RTS</a:t>
            </a:r>
          </a:p>
        </p:txBody>
      </p:sp>
      <p:sp>
        <p:nvSpPr>
          <p:cNvPr id="8" name="Code Right">
            <a:extLst>
              <a:ext uri="{FF2B5EF4-FFF2-40B4-BE49-F238E27FC236}">
                <a16:creationId xmlns:a16="http://schemas.microsoft.com/office/drawing/2014/main" id="{E8572E41-DF36-40C1-9453-10D94D9775B7}"/>
              </a:ext>
            </a:extLst>
          </p:cNvPr>
          <p:cNvSpPr>
            <a:spLocks noGrp="1"/>
          </p:cNvSpPr>
          <p:nvPr>
            <p:ph type="body" idx="2" hasCustomPrompt="1"/>
          </p:nvPr>
        </p:nvSpPr>
        <p:spPr>
          <a:xfrm>
            <a:off x="6265689" y="1143000"/>
            <a:ext cx="5669280" cy="5291750"/>
          </a:xfrm>
        </p:spPr>
        <p:txBody>
          <a:bodyPr>
            <a:noAutofit/>
          </a:bodyPr>
          <a:lstStyle>
            <a:lvl1pPr marL="0" indent="0">
              <a:spcBef>
                <a:spcPts val="0"/>
              </a:spcBef>
              <a:buNone/>
              <a:defRPr sz="1800">
                <a:latin typeface="Lucida Console" panose="020B0609040504020204" pitchFamily="49" charset="0"/>
              </a:defRPr>
            </a:lvl1pPr>
          </a:lstStyle>
          <a:p>
            <a:pPr lvl="0"/>
            <a:r>
              <a:rPr lang="en-US"/>
              <a:t>; Syntax Test file for 68k Assembly code</a:t>
            </a:r>
          </a:p>
          <a:p>
            <a:pPr lvl="0"/>
            <a:r>
              <a:rPr lang="en-US"/>
              <a:t>; Some comments about this file</a:t>
            </a:r>
          </a:p>
          <a:p>
            <a:pPr lvl="0"/>
            <a:r>
              <a:rPr lang="en-US"/>
              <a:t>.D0 00000000</a:t>
            </a:r>
          </a:p>
          <a:p>
            <a:pPr lvl="0"/>
            <a:r>
              <a:rPr lang="en-US"/>
              <a:t>MS 2100 00000002</a:t>
            </a:r>
          </a:p>
          <a:p>
            <a:pPr lvl="0"/>
            <a:r>
              <a:rPr lang="en-US"/>
              <a:t>MM 2000;DI</a:t>
            </a:r>
          </a:p>
          <a:p>
            <a:pPr lvl="0"/>
            <a:r>
              <a:rPr lang="en-US"/>
              <a:t>LEA.L $002100,A1</a:t>
            </a:r>
          </a:p>
          <a:p>
            <a:pPr lvl="0"/>
            <a:r>
              <a:rPr lang="en-US"/>
              <a:t>MOVE.L #2,-(A1)</a:t>
            </a:r>
          </a:p>
          <a:p>
            <a:pPr lvl="0"/>
            <a:r>
              <a:rPr lang="en-US"/>
              <a:t>BSR $00002050</a:t>
            </a:r>
          </a:p>
          <a:p>
            <a:pPr lvl="0"/>
            <a:r>
              <a:rPr lang="en-US"/>
              <a:t>MM 2050;DI</a:t>
            </a:r>
          </a:p>
          <a:p>
            <a:pPr lvl="0"/>
            <a:r>
              <a:rPr lang="en-US"/>
              <a:t>MOVE.L (A1)+,D1</a:t>
            </a:r>
          </a:p>
          <a:p>
            <a:pPr lvl="0"/>
            <a:r>
              <a:rPr lang="en-US"/>
              <a:t>MOVE.L (A1),D2</a:t>
            </a:r>
          </a:p>
          <a:p>
            <a:pPr lvl="0"/>
            <a:r>
              <a:rPr lang="en-US"/>
              <a:t>ADD.L D1,D2</a:t>
            </a:r>
          </a:p>
          <a:p>
            <a:pPr lvl="0"/>
            <a:r>
              <a:rPr lang="en-US"/>
              <a:t>MOVE.L D2,D0</a:t>
            </a:r>
          </a:p>
          <a:p>
            <a:pPr lvl="0"/>
            <a:r>
              <a:rPr lang="en-US"/>
              <a:t>RTS</a:t>
            </a:r>
          </a:p>
        </p:txBody>
      </p:sp>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9" name="Title Border">
            <a:extLst>
              <a:ext uri="{FF2B5EF4-FFF2-40B4-BE49-F238E27FC236}">
                <a16:creationId xmlns:a16="http://schemas.microsoft.com/office/drawing/2014/main" id="{839B152F-AE78-42AF-B8FB-09C753D41393}"/>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952271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ECE86FD8-F169-471F-88EA-8FF7FCC5008E}"/>
              </a:ext>
              <a:ext uri="{C183D7F6-B498-43B3-948B-1728B52AA6E4}">
                <adec:decorative xmlns:adec="http://schemas.microsoft.com/office/drawing/2017/decorative" val="1"/>
              </a:ext>
            </a:extLst>
          </p:cNvPr>
          <p:cNvGrpSpPr/>
          <p:nvPr/>
        </p:nvGrpSpPr>
        <p:grpSpPr>
          <a:xfrm>
            <a:off x="0" y="-1"/>
            <a:ext cx="12192000" cy="6858001"/>
            <a:chOff x="0" y="-1"/>
            <a:chExt cx="12192000" cy="6858001"/>
          </a:xfrm>
        </p:grpSpPr>
        <p:sp>
          <p:nvSpPr>
            <p:cNvPr id="89" name="BKG">
              <a:extLst>
                <a:ext uri="{FF2B5EF4-FFF2-40B4-BE49-F238E27FC236}">
                  <a16:creationId xmlns:a16="http://schemas.microsoft.com/office/drawing/2014/main" id="{027B77B7-F317-4AA6-A627-75F5AE2E7A57}"/>
                </a:ex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mazon Ember" panose="020B0603020204020204" pitchFamily="34" charset="0"/>
                <a:ea typeface="Amazon Ember" panose="020B0603020204020204" pitchFamily="34" charset="0"/>
                <a:cs typeface="Amazon Ember" panose="020B0603020204020204" pitchFamily="34" charset="0"/>
              </a:endParaRPr>
            </a:p>
          </p:txBody>
        </p:sp>
        <p:sp>
          <p:nvSpPr>
            <p:cNvPr id="97" name="CubeSide">
              <a:extLst>
                <a:ext uri="{FF2B5EF4-FFF2-40B4-BE49-F238E27FC236}">
                  <a16:creationId xmlns:a16="http://schemas.microsoft.com/office/drawing/2014/main" id="{30CD656D-5337-4244-BA3E-ABD963579911}"/>
                </a:ext>
                <a:ext uri="{C183D7F6-B498-43B3-948B-1728B52AA6E4}">
                  <adec:decorative xmlns:adec="http://schemas.microsoft.com/office/drawing/2017/decorative" val="1"/>
                </a:ext>
              </a:extLst>
            </p:cNvPr>
            <p:cNvSpPr/>
            <p:nvPr/>
          </p:nvSpPr>
          <p:spPr>
            <a:xfrm>
              <a:off x="5867400" y="0"/>
              <a:ext cx="2228850" cy="2295144"/>
            </a:xfrm>
            <a:custGeom>
              <a:avLst/>
              <a:gdLst>
                <a:gd name="connsiteX0" fmla="*/ 0 w 2228850"/>
                <a:gd name="connsiteY0" fmla="*/ 0 h 2295144"/>
                <a:gd name="connsiteX1" fmla="*/ 2228850 w 2228850"/>
                <a:gd name="connsiteY1" fmla="*/ 0 h 2295144"/>
                <a:gd name="connsiteX2" fmla="*/ 2228850 w 2228850"/>
                <a:gd name="connsiteY2" fmla="*/ 2295144 h 2295144"/>
                <a:gd name="connsiteX3" fmla="*/ 0 w 2228850"/>
                <a:gd name="connsiteY3" fmla="*/ 2295144 h 2295144"/>
                <a:gd name="connsiteX4" fmla="*/ 0 w 2228850"/>
                <a:gd name="connsiteY4" fmla="*/ 0 h 2295144"/>
                <a:gd name="connsiteX0" fmla="*/ 0 w 2228850"/>
                <a:gd name="connsiteY0" fmla="*/ 0 h 2295144"/>
                <a:gd name="connsiteX1" fmla="*/ 2228850 w 2228850"/>
                <a:gd name="connsiteY1" fmla="*/ 0 h 2295144"/>
                <a:gd name="connsiteX2" fmla="*/ 2228850 w 2228850"/>
                <a:gd name="connsiteY2" fmla="*/ 2295144 h 2295144"/>
                <a:gd name="connsiteX3" fmla="*/ 0 w 2228850"/>
                <a:gd name="connsiteY3" fmla="*/ 0 h 2295144"/>
              </a:gdLst>
              <a:ahLst/>
              <a:cxnLst>
                <a:cxn ang="0">
                  <a:pos x="connsiteX0" y="connsiteY0"/>
                </a:cxn>
                <a:cxn ang="0">
                  <a:pos x="connsiteX1" y="connsiteY1"/>
                </a:cxn>
                <a:cxn ang="0">
                  <a:pos x="connsiteX2" y="connsiteY2"/>
                </a:cxn>
                <a:cxn ang="0">
                  <a:pos x="connsiteX3" y="connsiteY3"/>
                </a:cxn>
              </a:cxnLst>
              <a:rect l="l" t="t" r="r" b="b"/>
              <a:pathLst>
                <a:path w="2228850" h="2295144">
                  <a:moveTo>
                    <a:pt x="0" y="0"/>
                  </a:moveTo>
                  <a:lnTo>
                    <a:pt x="2228850" y="0"/>
                  </a:lnTo>
                  <a:lnTo>
                    <a:pt x="2228850" y="2295144"/>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mazon Ember" panose="020B0603020204020204" pitchFamily="34" charset="0"/>
                <a:ea typeface="Amazon Ember" panose="020B0603020204020204" pitchFamily="34" charset="0"/>
                <a:cs typeface="Amazon Ember" panose="020B0603020204020204" pitchFamily="34" charset="0"/>
              </a:endParaRPr>
            </a:p>
          </p:txBody>
        </p:sp>
        <p:sp>
          <p:nvSpPr>
            <p:cNvPr id="96" name="CubeFront">
              <a:extLst>
                <a:ext uri="{FF2B5EF4-FFF2-40B4-BE49-F238E27FC236}">
                  <a16:creationId xmlns:a16="http://schemas.microsoft.com/office/drawing/2014/main" id="{66A5F4A5-2CA3-4E34-97C1-74E113BA3D7E}"/>
                </a:ext>
                <a:ext uri="{C183D7F6-B498-43B3-948B-1728B52AA6E4}">
                  <adec:decorative xmlns:adec="http://schemas.microsoft.com/office/drawing/2017/decorative" val="1"/>
                </a:ext>
              </a:extLst>
            </p:cNvPr>
            <p:cNvSpPr/>
            <p:nvPr/>
          </p:nvSpPr>
          <p:spPr>
            <a:xfrm>
              <a:off x="8096250" y="-1"/>
              <a:ext cx="4095750" cy="2295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mazon Ember" panose="020B0603020204020204" pitchFamily="34" charset="0"/>
                <a:ea typeface="Amazon Ember" panose="020B0603020204020204" pitchFamily="34" charset="0"/>
                <a:cs typeface="Amazon Ember" panose="020B0603020204020204" pitchFamily="34" charset="0"/>
              </a:endParaRPr>
            </a:p>
          </p:txBody>
        </p:sp>
        <p:pic>
          <p:nvPicPr>
            <p:cNvPr id="98" name="AWS Logo">
              <a:extLst>
                <a:ext uri="{FF2B5EF4-FFF2-40B4-BE49-F238E27FC236}">
                  <a16:creationId xmlns:a16="http://schemas.microsoft.com/office/drawing/2014/main" id="{961F7EBA-6264-4D1A-BA90-2C8A61C69B37}"/>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585216" y="338328"/>
              <a:ext cx="1097280" cy="658368"/>
            </a:xfrm>
            <a:prstGeom prst="rect">
              <a:avLst/>
            </a:prstGeom>
          </p:spPr>
        </p:pic>
        <p:sp>
          <p:nvSpPr>
            <p:cNvPr id="9" name="Copyright">
              <a:extLst>
                <a:ext uri="{FF2B5EF4-FFF2-40B4-BE49-F238E27FC236}">
                  <a16:creationId xmlns:a16="http://schemas.microsoft.com/office/drawing/2014/main" id="{962C3F25-041D-4E5B-839E-FBB5D7B91A65}"/>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bg2"/>
                  </a:solidFill>
                  <a:effectLst/>
                  <a:latin typeface="+mn-lt"/>
                  <a:ea typeface="+mn-ea"/>
                  <a:cs typeface="+mn-cs"/>
                </a:rPr>
                <a:t>© 2022, Amazon Web Services, Inc. or its affiliates. All rights reserved.</a:t>
              </a:r>
            </a:p>
          </p:txBody>
        </p:sp>
      </p:grpSp>
      <p:sp>
        <p:nvSpPr>
          <p:cNvPr id="2" name="Title">
            <a:extLst>
              <a:ext uri="{FF2B5EF4-FFF2-40B4-BE49-F238E27FC236}">
                <a16:creationId xmlns:a16="http://schemas.microsoft.com/office/drawing/2014/main" id="{69B11573-292E-4F55-A77E-C7F70767BE6A}"/>
              </a:ext>
            </a:extLst>
          </p:cNvPr>
          <p:cNvSpPr>
            <a:spLocks noGrp="1"/>
          </p:cNvSpPr>
          <p:nvPr>
            <p:ph type="title"/>
          </p:nvPr>
        </p:nvSpPr>
        <p:spPr>
          <a:xfrm>
            <a:off x="365760" y="2295144"/>
            <a:ext cx="11567160" cy="1481328"/>
          </a:xfrm>
        </p:spPr>
        <p:txBody>
          <a:bodyPr anchor="b">
            <a:normAutofit/>
          </a:bodyPr>
          <a:lstStyle>
            <a:lvl1pPr>
              <a:defRPr sz="4400">
                <a:solidFill>
                  <a:schemeClr val="bg2"/>
                </a:solidFill>
              </a:defRPr>
            </a:lvl1pPr>
          </a:lstStyle>
          <a:p>
            <a:r>
              <a:rPr lang="en-US"/>
              <a:t>Click to edit Master title style</a:t>
            </a:r>
          </a:p>
        </p:txBody>
      </p:sp>
      <p:sp>
        <p:nvSpPr>
          <p:cNvPr id="3" name="Subtitle">
            <a:extLst>
              <a:ext uri="{FF2B5EF4-FFF2-40B4-BE49-F238E27FC236}">
                <a16:creationId xmlns:a16="http://schemas.microsoft.com/office/drawing/2014/main" id="{4720F438-6999-4AEE-ABDC-CA4496A582B0}"/>
              </a:ext>
            </a:extLst>
          </p:cNvPr>
          <p:cNvSpPr>
            <a:spLocks noGrp="1"/>
          </p:cNvSpPr>
          <p:nvPr>
            <p:ph type="subTitle" idx="1" hasCustomPrompt="1"/>
          </p:nvPr>
        </p:nvSpPr>
        <p:spPr>
          <a:xfrm>
            <a:off x="365760" y="3803904"/>
            <a:ext cx="11567160" cy="2267712"/>
          </a:xfrm>
        </p:spPr>
        <p:txBody>
          <a:bodyPr>
            <a:noAutofit/>
          </a:bodyPr>
          <a:lstStyle>
            <a:lvl1pPr marL="0" indent="0">
              <a:buNone/>
              <a:defRPr sz="3200">
                <a:solidFill>
                  <a:schemeClr val="bg2"/>
                </a:solidFill>
              </a:defRPr>
            </a:lvl1pPr>
          </a:lstStyle>
          <a:p>
            <a:pPr lvl="0"/>
            <a:r>
              <a:rPr lang="en-US"/>
              <a:t>Type subtitle here</a:t>
            </a:r>
          </a:p>
        </p:txBody>
      </p:sp>
    </p:spTree>
    <p:custDataLst>
      <p:tags r:id="rId1"/>
    </p:custDataLst>
    <p:extLst>
      <p:ext uri="{BB962C8B-B14F-4D97-AF65-F5344CB8AC3E}">
        <p14:creationId xmlns:p14="http://schemas.microsoft.com/office/powerpoint/2010/main" val="16683618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1 Header, and 2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1 header, and 2 text columns</a:t>
            </a:r>
          </a:p>
        </p:txBody>
      </p:sp>
      <p:sp>
        <p:nvSpPr>
          <p:cNvPr id="3" name="Content Header">
            <a:extLst>
              <a:ext uri="{FF2B5EF4-FFF2-40B4-BE49-F238E27FC236}">
                <a16:creationId xmlns:a16="http://schemas.microsoft.com/office/drawing/2014/main" id="{CEBB69C5-28A4-4F99-A9FE-572F9D53CF4E}"/>
              </a:ext>
            </a:extLst>
          </p:cNvPr>
          <p:cNvSpPr>
            <a:spLocks noGrp="1"/>
          </p:cNvSpPr>
          <p:nvPr>
            <p:ph type="subTitle" idx="3" hasCustomPrompt="1"/>
          </p:nvPr>
        </p:nvSpPr>
        <p:spPr>
          <a:xfrm>
            <a:off x="365760" y="1051560"/>
            <a:ext cx="11569208"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8" name="Content Righ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6197321"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Tree>
    <p:custDataLst>
      <p:tags r:id="rId1"/>
    </p:custDataLst>
    <p:extLst>
      <p:ext uri="{BB962C8B-B14F-4D97-AF65-F5344CB8AC3E}">
        <p14:creationId xmlns:p14="http://schemas.microsoft.com/office/powerpoint/2010/main" val="3642917229"/>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2 Headers, and 2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2 headers, and text columns</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3" hasCustomPrompt="1"/>
          </p:nvPr>
        </p:nvSpPr>
        <p:spPr>
          <a:xfrm>
            <a:off x="365760" y="1051560"/>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4" name="Content Header Right">
            <a:extLst>
              <a:ext uri="{FF2B5EF4-FFF2-40B4-BE49-F238E27FC236}">
                <a16:creationId xmlns:a16="http://schemas.microsoft.com/office/drawing/2014/main" id="{04C41CFA-9BF9-474A-89A9-E22790A538E2}"/>
              </a:ext>
            </a:extLst>
          </p:cNvPr>
          <p:cNvSpPr>
            <a:spLocks noGrp="1"/>
          </p:cNvSpPr>
          <p:nvPr>
            <p:ph type="subTitle" idx="4" hasCustomPrompt="1"/>
          </p:nvPr>
        </p:nvSpPr>
        <p:spPr>
          <a:xfrm>
            <a:off x="6197321" y="1051560"/>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8" name="Content Righ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6197321"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Tree>
    <p:custDataLst>
      <p:tags r:id="rId1"/>
    </p:custDataLst>
    <p:extLst>
      <p:ext uri="{BB962C8B-B14F-4D97-AF65-F5344CB8AC3E}">
        <p14:creationId xmlns:p14="http://schemas.microsoft.com/office/powerpoint/2010/main" val="33189127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Header and Content Left, Full Height Picture">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4"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header, content, and full height picture</a:t>
            </a:r>
          </a:p>
        </p:txBody>
      </p:sp>
      <p:sp>
        <p:nvSpPr>
          <p:cNvPr id="3" name="Content Header">
            <a:extLst>
              <a:ext uri="{FF2B5EF4-FFF2-40B4-BE49-F238E27FC236}">
                <a16:creationId xmlns:a16="http://schemas.microsoft.com/office/drawing/2014/main" id="{CEBB69C5-28A4-4F99-A9FE-572F9D53CF4E}"/>
              </a:ext>
            </a:extLst>
          </p:cNvPr>
          <p:cNvSpPr>
            <a:spLocks noGrp="1"/>
          </p:cNvSpPr>
          <p:nvPr>
            <p:ph type="subTitle" idx="2" hasCustomPrompt="1"/>
          </p:nvPr>
        </p:nvSpPr>
        <p:spPr>
          <a:xfrm>
            <a:off x="365760" y="1051560"/>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7" name="Content">
            <a:extLst>
              <a:ext uri="{FF2B5EF4-FFF2-40B4-BE49-F238E27FC236}">
                <a16:creationId xmlns:a16="http://schemas.microsoft.com/office/drawing/2014/main" id="{EEA0232A-1E36-4B66-8855-7774205AD335}"/>
              </a:ext>
            </a:extLst>
          </p:cNvPr>
          <p:cNvSpPr>
            <a:spLocks noGrp="1"/>
          </p:cNvSpPr>
          <p:nvPr>
            <p:ph type="body" idx="1" hasCustomPrompt="1"/>
          </p:nvPr>
        </p:nvSpPr>
        <p:spPr>
          <a:xfrm>
            <a:off x="365760" y="1591056"/>
            <a:ext cx="566928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1" name="Picture">
            <a:extLst>
              <a:ext uri="{FF2B5EF4-FFF2-40B4-BE49-F238E27FC236}">
                <a16:creationId xmlns:a16="http://schemas.microsoft.com/office/drawing/2014/main" id="{E9ECC349-DC9E-43B4-9780-22F11542C500}"/>
              </a:ext>
              <a:ext uri="{C183D7F6-B498-43B3-948B-1728B52AA6E4}">
                <adec:decorative xmlns:adec="http://schemas.microsoft.com/office/drawing/2017/decorative" val="1"/>
              </a:ext>
            </a:extLst>
          </p:cNvPr>
          <p:cNvSpPr>
            <a:spLocks noGrp="1"/>
          </p:cNvSpPr>
          <p:nvPr>
            <p:ph idx="9" hasCustomPrompt="1"/>
          </p:nvPr>
        </p:nvSpPr>
        <p:spPr>
          <a:xfrm>
            <a:off x="6199632" y="1046819"/>
            <a:ext cx="5669280" cy="5387913"/>
          </a:xfrm>
        </p:spPr>
        <p:txBody>
          <a:bodyPr anchor="ctr"/>
          <a:lstStyle>
            <a:lvl1pPr marL="0" indent="0" algn="ctr">
              <a:buNone/>
              <a:defRPr sz="3200">
                <a:solidFill>
                  <a:schemeClr val="tx2"/>
                </a:solidFill>
              </a:defRPr>
            </a:lvl1pPr>
          </a:lstStyle>
          <a:p>
            <a:r>
              <a:rPr lang="en-US"/>
              <a:t>Click icon to add image</a:t>
            </a:r>
          </a:p>
        </p:txBody>
      </p:sp>
    </p:spTree>
    <p:custDataLst>
      <p:tags r:id="rId1"/>
    </p:custDataLst>
    <p:extLst>
      <p:ext uri="{BB962C8B-B14F-4D97-AF65-F5344CB8AC3E}">
        <p14:creationId xmlns:p14="http://schemas.microsoft.com/office/powerpoint/2010/main" val="85661840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2 Pictures, 2 Headers, and 2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2 pictures, 2 headers, and 2 text columns</a:t>
            </a:r>
          </a:p>
        </p:txBody>
      </p:sp>
      <p:sp>
        <p:nvSpPr>
          <p:cNvPr id="11"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noChangeAspect="1"/>
          </p:cNvSpPr>
          <p:nvPr>
            <p:ph idx="8" hasCustomPrompt="1"/>
          </p:nvPr>
        </p:nvSpPr>
        <p:spPr>
          <a:xfrm>
            <a:off x="2057400" y="1049337"/>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3" hasCustomPrompt="1"/>
          </p:nvPr>
        </p:nvSpPr>
        <p:spPr>
          <a:xfrm>
            <a:off x="365760" y="3366099"/>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3895345"/>
            <a:ext cx="5669280" cy="2550376"/>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2" name="Picture Righ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noChangeAspect="1"/>
          </p:cNvSpPr>
          <p:nvPr>
            <p:ph idx="9" hasCustomPrompt="1"/>
          </p:nvPr>
        </p:nvSpPr>
        <p:spPr>
          <a:xfrm>
            <a:off x="7891272" y="1049337"/>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4" name="Content Header Right">
            <a:extLst>
              <a:ext uri="{FF2B5EF4-FFF2-40B4-BE49-F238E27FC236}">
                <a16:creationId xmlns:a16="http://schemas.microsoft.com/office/drawing/2014/main" id="{04C41CFA-9BF9-474A-89A9-E22790A538E2}"/>
              </a:ext>
            </a:extLst>
          </p:cNvPr>
          <p:cNvSpPr>
            <a:spLocks noGrp="1"/>
          </p:cNvSpPr>
          <p:nvPr>
            <p:ph type="subTitle" idx="4" hasCustomPrompt="1"/>
          </p:nvPr>
        </p:nvSpPr>
        <p:spPr>
          <a:xfrm>
            <a:off x="6199632" y="3366099"/>
            <a:ext cx="566928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8" name="Content Righ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6199632" y="3895345"/>
            <a:ext cx="5669280" cy="2550376"/>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7012127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3 Conten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a:t>Title and 3 text columns</a:t>
            </a:r>
          </a:p>
        </p:txBody>
      </p:sp>
      <p:sp>
        <p:nvSpPr>
          <p:cNvPr id="7" name="Content Left">
            <a:extLst>
              <a:ext uri="{FF2B5EF4-FFF2-40B4-BE49-F238E27FC236}">
                <a16:creationId xmlns:a16="http://schemas.microsoft.com/office/drawing/2014/main" id="{8A73B5A2-5001-4FA4-B113-0F6124F1F6A0}"/>
              </a:ext>
            </a:extLst>
          </p:cNvPr>
          <p:cNvSpPr>
            <a:spLocks noGrp="1"/>
          </p:cNvSpPr>
          <p:nvPr>
            <p:ph type="body" idx="1" hasCustomPrompt="1"/>
          </p:nvPr>
        </p:nvSpPr>
        <p:spPr>
          <a:xfrm>
            <a:off x="365760" y="1143000"/>
            <a:ext cx="374904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8" name="Content Middle">
            <a:extLst>
              <a:ext uri="{FF2B5EF4-FFF2-40B4-BE49-F238E27FC236}">
                <a16:creationId xmlns:a16="http://schemas.microsoft.com/office/drawing/2014/main" id="{951E617C-D9F7-4098-883E-6A048DBCF862}"/>
              </a:ext>
            </a:extLst>
          </p:cNvPr>
          <p:cNvSpPr>
            <a:spLocks noGrp="1"/>
          </p:cNvSpPr>
          <p:nvPr>
            <p:ph type="body" idx="2" hasCustomPrompt="1"/>
          </p:nvPr>
        </p:nvSpPr>
        <p:spPr>
          <a:xfrm>
            <a:off x="4251960" y="1143000"/>
            <a:ext cx="374904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9" name="Content Right">
            <a:extLst>
              <a:ext uri="{FF2B5EF4-FFF2-40B4-BE49-F238E27FC236}">
                <a16:creationId xmlns:a16="http://schemas.microsoft.com/office/drawing/2014/main" id="{A8A7CEA5-195D-4DB0-B5A3-06CEEA93C108}"/>
              </a:ext>
            </a:extLst>
          </p:cNvPr>
          <p:cNvSpPr>
            <a:spLocks noGrp="1"/>
          </p:cNvSpPr>
          <p:nvPr>
            <p:ph type="body" idx="3" hasCustomPrompt="1"/>
          </p:nvPr>
        </p:nvSpPr>
        <p:spPr>
          <a:xfrm>
            <a:off x="8138160" y="1143000"/>
            <a:ext cx="3749040" cy="5291750"/>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9" name="Title Border">
            <a:extLst>
              <a:ext uri="{FF2B5EF4-FFF2-40B4-BE49-F238E27FC236}">
                <a16:creationId xmlns:a16="http://schemas.microsoft.com/office/drawing/2014/main" id="{849E56B7-246D-4386-B8C5-E253AD940C1B}"/>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89317755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3 Headers, and 3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0"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3 headers and 3 text columns</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4" hasCustomPrompt="1"/>
          </p:nvPr>
        </p:nvSpPr>
        <p:spPr>
          <a:xfrm>
            <a:off x="365760" y="1051560"/>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374904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4" name="Content Header Middle">
            <a:extLst>
              <a:ext uri="{FF2B5EF4-FFF2-40B4-BE49-F238E27FC236}">
                <a16:creationId xmlns:a16="http://schemas.microsoft.com/office/drawing/2014/main" id="{04C41CFA-9BF9-474A-89A9-E22790A538E2}"/>
              </a:ext>
            </a:extLst>
          </p:cNvPr>
          <p:cNvSpPr>
            <a:spLocks noGrp="1"/>
          </p:cNvSpPr>
          <p:nvPr>
            <p:ph type="subTitle" idx="5" hasCustomPrompt="1"/>
          </p:nvPr>
        </p:nvSpPr>
        <p:spPr>
          <a:xfrm>
            <a:off x="4253455" y="1051560"/>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8" name="Content Middle">
            <a:extLst>
              <a:ext uri="{FF2B5EF4-FFF2-40B4-BE49-F238E27FC236}">
                <a16:creationId xmlns:a16="http://schemas.microsoft.com/office/drawing/2014/main" id="{7F5B85B9-BABC-44F6-B2AE-99F02670D702}"/>
              </a:ext>
            </a:extLst>
          </p:cNvPr>
          <p:cNvSpPr>
            <a:spLocks noGrp="1"/>
          </p:cNvSpPr>
          <p:nvPr>
            <p:ph type="body" idx="2" hasCustomPrompt="1"/>
          </p:nvPr>
        </p:nvSpPr>
        <p:spPr>
          <a:xfrm>
            <a:off x="4253455" y="1591056"/>
            <a:ext cx="374904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5" name="Content Header Right">
            <a:extLst>
              <a:ext uri="{FF2B5EF4-FFF2-40B4-BE49-F238E27FC236}">
                <a16:creationId xmlns:a16="http://schemas.microsoft.com/office/drawing/2014/main" id="{B3EBECE3-35F9-4AF4-A8A7-FD546C7C32D6}"/>
              </a:ext>
            </a:extLst>
          </p:cNvPr>
          <p:cNvSpPr>
            <a:spLocks noGrp="1"/>
          </p:cNvSpPr>
          <p:nvPr>
            <p:ph type="subTitle" idx="6" hasCustomPrompt="1"/>
          </p:nvPr>
        </p:nvSpPr>
        <p:spPr>
          <a:xfrm>
            <a:off x="8141150" y="1051560"/>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9" name="Content Right">
            <a:extLst>
              <a:ext uri="{FF2B5EF4-FFF2-40B4-BE49-F238E27FC236}">
                <a16:creationId xmlns:a16="http://schemas.microsoft.com/office/drawing/2014/main" id="{92466994-EA21-45EA-9DC6-3C179254B3A8}"/>
              </a:ext>
            </a:extLst>
          </p:cNvPr>
          <p:cNvSpPr>
            <a:spLocks noGrp="1"/>
          </p:cNvSpPr>
          <p:nvPr>
            <p:ph type="body" idx="3" hasCustomPrompt="1"/>
          </p:nvPr>
        </p:nvSpPr>
        <p:spPr>
          <a:xfrm>
            <a:off x="8141150" y="1591056"/>
            <a:ext cx="3749040" cy="4843688"/>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Tree>
    <p:custDataLst>
      <p:tags r:id="rId1"/>
    </p:custDataLst>
    <p:extLst>
      <p:ext uri="{BB962C8B-B14F-4D97-AF65-F5344CB8AC3E}">
        <p14:creationId xmlns:p14="http://schemas.microsoft.com/office/powerpoint/2010/main" val="4821907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3 Pictures, 3 Headers, and 3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0"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3 picture3, 3 headers, and 3text columns</a:t>
            </a:r>
          </a:p>
        </p:txBody>
      </p:sp>
      <p:sp>
        <p:nvSpPr>
          <p:cNvPr id="11"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idx="7" hasCustomPrompt="1"/>
          </p:nvPr>
        </p:nvSpPr>
        <p:spPr>
          <a:xfrm>
            <a:off x="1097280" y="1051560"/>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4" hasCustomPrompt="1"/>
          </p:nvPr>
        </p:nvSpPr>
        <p:spPr>
          <a:xfrm>
            <a:off x="365760" y="3364992"/>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3895344"/>
            <a:ext cx="3749040" cy="2539399"/>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2" name="Picture Middle">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idx="8" hasCustomPrompt="1"/>
          </p:nvPr>
        </p:nvSpPr>
        <p:spPr>
          <a:xfrm>
            <a:off x="4983480" y="1051560"/>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4" name="Content Header Middle">
            <a:extLst>
              <a:ext uri="{FF2B5EF4-FFF2-40B4-BE49-F238E27FC236}">
                <a16:creationId xmlns:a16="http://schemas.microsoft.com/office/drawing/2014/main" id="{04C41CFA-9BF9-474A-89A9-E22790A538E2}"/>
              </a:ext>
            </a:extLst>
          </p:cNvPr>
          <p:cNvSpPr>
            <a:spLocks noGrp="1"/>
          </p:cNvSpPr>
          <p:nvPr>
            <p:ph type="subTitle" idx="5" hasCustomPrompt="1"/>
          </p:nvPr>
        </p:nvSpPr>
        <p:spPr>
          <a:xfrm>
            <a:off x="4251960" y="3364992"/>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8" name="Content Middle">
            <a:extLst>
              <a:ext uri="{FF2B5EF4-FFF2-40B4-BE49-F238E27FC236}">
                <a16:creationId xmlns:a16="http://schemas.microsoft.com/office/drawing/2014/main" id="{7F5B85B9-BABC-44F6-B2AE-99F02670D702}"/>
              </a:ext>
            </a:extLst>
          </p:cNvPr>
          <p:cNvSpPr>
            <a:spLocks noGrp="1"/>
          </p:cNvSpPr>
          <p:nvPr>
            <p:ph type="body" idx="2" hasCustomPrompt="1"/>
          </p:nvPr>
        </p:nvSpPr>
        <p:spPr>
          <a:xfrm>
            <a:off x="4251960" y="3895344"/>
            <a:ext cx="3749040" cy="2539399"/>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3" name="Picture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idx="9" hasCustomPrompt="1"/>
          </p:nvPr>
        </p:nvSpPr>
        <p:spPr>
          <a:xfrm>
            <a:off x="8869680" y="1051560"/>
            <a:ext cx="2286000" cy="2286000"/>
          </a:xfrm>
        </p:spPr>
        <p:txBody>
          <a:bodyPr anchor="t"/>
          <a:lstStyle>
            <a:lvl1pPr marL="0" indent="0" algn="ctr">
              <a:buNone/>
              <a:defRPr sz="3200">
                <a:solidFill>
                  <a:schemeClr val="tx2"/>
                </a:solidFill>
              </a:defRPr>
            </a:lvl1pPr>
          </a:lstStyle>
          <a:p>
            <a:r>
              <a:rPr lang="en-US"/>
              <a:t>Click icon to add image</a:t>
            </a:r>
          </a:p>
        </p:txBody>
      </p:sp>
      <p:sp>
        <p:nvSpPr>
          <p:cNvPr id="5" name="Content Header Right">
            <a:extLst>
              <a:ext uri="{FF2B5EF4-FFF2-40B4-BE49-F238E27FC236}">
                <a16:creationId xmlns:a16="http://schemas.microsoft.com/office/drawing/2014/main" id="{CF01F87A-DBEF-4657-8500-6A751FF3BC24}"/>
              </a:ext>
            </a:extLst>
          </p:cNvPr>
          <p:cNvSpPr>
            <a:spLocks noGrp="1"/>
          </p:cNvSpPr>
          <p:nvPr>
            <p:ph type="subTitle" idx="6" hasCustomPrompt="1"/>
          </p:nvPr>
        </p:nvSpPr>
        <p:spPr>
          <a:xfrm>
            <a:off x="8138160" y="3364992"/>
            <a:ext cx="37490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9" name="Content Right">
            <a:extLst>
              <a:ext uri="{FF2B5EF4-FFF2-40B4-BE49-F238E27FC236}">
                <a16:creationId xmlns:a16="http://schemas.microsoft.com/office/drawing/2014/main" id="{FD28CF85-103D-4AC7-BF7A-D32715F9433A}"/>
              </a:ext>
            </a:extLst>
          </p:cNvPr>
          <p:cNvSpPr>
            <a:spLocks noGrp="1"/>
          </p:cNvSpPr>
          <p:nvPr>
            <p:ph type="body" idx="3" hasCustomPrompt="1"/>
          </p:nvPr>
        </p:nvSpPr>
        <p:spPr>
          <a:xfrm>
            <a:off x="8138160" y="3895344"/>
            <a:ext cx="3749040" cy="2539399"/>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0044789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nd 4 Conten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5F8A0ED5-8D88-437F-965F-590C0BD195F1}"/>
              </a:ext>
            </a:extLst>
          </p:cNvPr>
          <p:cNvSpPr>
            <a:spLocks noGrp="1"/>
          </p:cNvSpPr>
          <p:nvPr>
            <p:ph type="title" hasCustomPrompt="1"/>
          </p:nvPr>
        </p:nvSpPr>
        <p:spPr>
          <a:xfrm>
            <a:off x="365760" y="301752"/>
            <a:ext cx="11569209" cy="731318"/>
          </a:xfrm>
        </p:spPr>
        <p:txBody>
          <a:bodyPr/>
          <a:lstStyle>
            <a:lvl1pPr>
              <a:defRPr/>
            </a:lvl1pPr>
          </a:lstStyle>
          <a:p>
            <a:r>
              <a:rPr lang="en-US"/>
              <a:t>Title and 4 content columns</a:t>
            </a:r>
          </a:p>
        </p:txBody>
      </p:sp>
      <p:sp>
        <p:nvSpPr>
          <p:cNvPr id="7" name="Content Left">
            <a:extLst>
              <a:ext uri="{FF2B5EF4-FFF2-40B4-BE49-F238E27FC236}">
                <a16:creationId xmlns:a16="http://schemas.microsoft.com/office/drawing/2014/main" id="{8A73B5A2-5001-4FA4-B113-0F6124F1F6A0}"/>
              </a:ext>
            </a:extLst>
          </p:cNvPr>
          <p:cNvSpPr>
            <a:spLocks noGrp="1"/>
          </p:cNvSpPr>
          <p:nvPr>
            <p:ph type="body" idx="1" hasCustomPrompt="1"/>
          </p:nvPr>
        </p:nvSpPr>
        <p:spPr>
          <a:xfrm>
            <a:off x="365760" y="1143000"/>
            <a:ext cx="2834640" cy="5291750"/>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8" name="Content Center Left">
            <a:extLst>
              <a:ext uri="{FF2B5EF4-FFF2-40B4-BE49-F238E27FC236}">
                <a16:creationId xmlns:a16="http://schemas.microsoft.com/office/drawing/2014/main" id="{951E617C-D9F7-4098-883E-6A048DBCF862}"/>
              </a:ext>
            </a:extLst>
          </p:cNvPr>
          <p:cNvSpPr>
            <a:spLocks noGrp="1"/>
          </p:cNvSpPr>
          <p:nvPr>
            <p:ph type="body" idx="2" hasCustomPrompt="1"/>
          </p:nvPr>
        </p:nvSpPr>
        <p:spPr>
          <a:xfrm>
            <a:off x="3265675" y="1143000"/>
            <a:ext cx="2834640" cy="5291750"/>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9" name="Content Center Right">
            <a:extLst>
              <a:ext uri="{FF2B5EF4-FFF2-40B4-BE49-F238E27FC236}">
                <a16:creationId xmlns:a16="http://schemas.microsoft.com/office/drawing/2014/main" id="{A8A7CEA5-195D-4DB0-B5A3-06CEEA93C108}"/>
              </a:ext>
            </a:extLst>
          </p:cNvPr>
          <p:cNvSpPr>
            <a:spLocks noGrp="1"/>
          </p:cNvSpPr>
          <p:nvPr>
            <p:ph type="body" idx="3" hasCustomPrompt="1"/>
          </p:nvPr>
        </p:nvSpPr>
        <p:spPr>
          <a:xfrm>
            <a:off x="6165590" y="1143000"/>
            <a:ext cx="2834640" cy="5291750"/>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0" name="Content Right">
            <a:extLst>
              <a:ext uri="{FF2B5EF4-FFF2-40B4-BE49-F238E27FC236}">
                <a16:creationId xmlns:a16="http://schemas.microsoft.com/office/drawing/2014/main" id="{BC11431A-8924-465C-98E0-6E4655C69AA7}"/>
              </a:ext>
            </a:extLst>
          </p:cNvPr>
          <p:cNvSpPr>
            <a:spLocks noGrp="1"/>
          </p:cNvSpPr>
          <p:nvPr>
            <p:ph type="body" idx="4" hasCustomPrompt="1"/>
          </p:nvPr>
        </p:nvSpPr>
        <p:spPr>
          <a:xfrm>
            <a:off x="9065505" y="1143000"/>
            <a:ext cx="2834640" cy="5291750"/>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9" name="Title Border">
            <a:extLst>
              <a:ext uri="{FF2B5EF4-FFF2-40B4-BE49-F238E27FC236}">
                <a16:creationId xmlns:a16="http://schemas.microsoft.com/office/drawing/2014/main" id="{1BFB2E0D-B82D-49CC-9802-AFB8BA6D0938}"/>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9467740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4 Headers, and 4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1"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4 headers, and 4 text columns</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5" hasCustomPrompt="1"/>
          </p:nvPr>
        </p:nvSpPr>
        <p:spPr>
          <a:xfrm>
            <a:off x="365760" y="1051560"/>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1591056"/>
            <a:ext cx="2834640" cy="4843688"/>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4" name="Content Header Center Left">
            <a:extLst>
              <a:ext uri="{FF2B5EF4-FFF2-40B4-BE49-F238E27FC236}">
                <a16:creationId xmlns:a16="http://schemas.microsoft.com/office/drawing/2014/main" id="{04C41CFA-9BF9-474A-89A9-E22790A538E2}"/>
              </a:ext>
            </a:extLst>
          </p:cNvPr>
          <p:cNvSpPr>
            <a:spLocks noGrp="1"/>
          </p:cNvSpPr>
          <p:nvPr>
            <p:ph type="subTitle" idx="6" hasCustomPrompt="1"/>
          </p:nvPr>
        </p:nvSpPr>
        <p:spPr>
          <a:xfrm>
            <a:off x="3264408" y="1051560"/>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8" name="Content Center Lef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3264408" y="1591056"/>
            <a:ext cx="2834640" cy="4843688"/>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5" name="Content Header Center Right">
            <a:extLst>
              <a:ext uri="{FF2B5EF4-FFF2-40B4-BE49-F238E27FC236}">
                <a16:creationId xmlns:a16="http://schemas.microsoft.com/office/drawing/2014/main" id="{B3EBECE3-35F9-4AF4-A8A7-FD546C7C32D6}"/>
              </a:ext>
            </a:extLst>
          </p:cNvPr>
          <p:cNvSpPr>
            <a:spLocks noGrp="1"/>
          </p:cNvSpPr>
          <p:nvPr>
            <p:ph type="subTitle" idx="7" hasCustomPrompt="1"/>
          </p:nvPr>
        </p:nvSpPr>
        <p:spPr>
          <a:xfrm>
            <a:off x="6163056" y="1051560"/>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9" name="Content Center Right">
            <a:extLst>
              <a:ext uri="{FF2B5EF4-FFF2-40B4-BE49-F238E27FC236}">
                <a16:creationId xmlns:a16="http://schemas.microsoft.com/office/drawing/2014/main" id="{92466994-EA21-45EA-9DC6-3C179254B3A8}"/>
              </a:ext>
            </a:extLst>
          </p:cNvPr>
          <p:cNvSpPr>
            <a:spLocks noGrp="1"/>
          </p:cNvSpPr>
          <p:nvPr>
            <p:ph type="body" idx="3" hasCustomPrompt="1"/>
          </p:nvPr>
        </p:nvSpPr>
        <p:spPr>
          <a:xfrm>
            <a:off x="6163056" y="1591056"/>
            <a:ext cx="2834640" cy="4843688"/>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2" name="Content Header Right">
            <a:extLst>
              <a:ext uri="{FF2B5EF4-FFF2-40B4-BE49-F238E27FC236}">
                <a16:creationId xmlns:a16="http://schemas.microsoft.com/office/drawing/2014/main" id="{ED932AC6-C3A8-487A-A17E-48D0C368204C}"/>
              </a:ext>
            </a:extLst>
          </p:cNvPr>
          <p:cNvSpPr>
            <a:spLocks noGrp="1"/>
          </p:cNvSpPr>
          <p:nvPr>
            <p:ph type="subTitle" idx="8" hasCustomPrompt="1"/>
          </p:nvPr>
        </p:nvSpPr>
        <p:spPr>
          <a:xfrm>
            <a:off x="9061704" y="1051560"/>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4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10" name="Content Right">
            <a:extLst>
              <a:ext uri="{FF2B5EF4-FFF2-40B4-BE49-F238E27FC236}">
                <a16:creationId xmlns:a16="http://schemas.microsoft.com/office/drawing/2014/main" id="{7CF59EA0-9039-4A19-8197-DA073A0DB52B}"/>
              </a:ext>
            </a:extLst>
          </p:cNvPr>
          <p:cNvSpPr>
            <a:spLocks noGrp="1"/>
          </p:cNvSpPr>
          <p:nvPr>
            <p:ph type="body" idx="4" hasCustomPrompt="1"/>
          </p:nvPr>
        </p:nvSpPr>
        <p:spPr>
          <a:xfrm>
            <a:off x="9061704" y="1591056"/>
            <a:ext cx="2834640" cy="4843688"/>
          </a:xfrm>
        </p:spPr>
        <p:txBody>
          <a:bodyPr>
            <a:noAutofit/>
          </a:bodyPr>
          <a:lstStyle>
            <a:lvl1pPr>
              <a:lnSpc>
                <a:spcPct val="100000"/>
              </a:lnSpc>
              <a:spcAft>
                <a:spcPts val="600"/>
              </a:spcAft>
              <a:defRPr sz="2400">
                <a:solidFill>
                  <a:schemeClr val="tx2"/>
                </a:solidFill>
              </a:defRPr>
            </a:lvl1pPr>
            <a:lvl2pPr marL="461963" indent="-228600">
              <a:lnSpc>
                <a:spcPct val="100000"/>
              </a:lnSpc>
              <a:spcAft>
                <a:spcPts val="600"/>
              </a:spcAft>
              <a:defRPr sz="2000">
                <a:solidFill>
                  <a:schemeClr val="tx2"/>
                </a:solidFill>
              </a:defRPr>
            </a:lvl2pPr>
            <a:lvl3pPr marL="684213" indent="-228600">
              <a:lnSpc>
                <a:spcPct val="100000"/>
              </a:lnSpc>
              <a:spcAft>
                <a:spcPts val="600"/>
              </a:spcAft>
              <a:defRPr sz="1800">
                <a:solidFill>
                  <a:schemeClr val="tx2"/>
                </a:solidFill>
              </a:defRPr>
            </a:lvl3pPr>
            <a:lvl4pPr marL="914400" indent="-228600">
              <a:lnSpc>
                <a:spcPct val="100000"/>
              </a:lnSpc>
              <a:spcAft>
                <a:spcPts val="600"/>
              </a:spcAft>
              <a:defRPr sz="1600">
                <a:solidFill>
                  <a:schemeClr val="tx2"/>
                </a:solidFill>
              </a:defRPr>
            </a:lvl4pPr>
            <a:lvl5pPr marL="1144588" indent="-228600">
              <a:lnSpc>
                <a:spcPct val="100000"/>
              </a:lnSpc>
              <a:spcAft>
                <a:spcPts val="60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Tree>
    <p:custDataLst>
      <p:tags r:id="rId1"/>
    </p:custDataLst>
    <p:extLst>
      <p:ext uri="{BB962C8B-B14F-4D97-AF65-F5344CB8AC3E}">
        <p14:creationId xmlns:p14="http://schemas.microsoft.com/office/powerpoint/2010/main" val="26169270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4 Large Pictures, 4 Headers, and 4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4 large pictures, 4 headers, and 4 text columns</a:t>
            </a:r>
          </a:p>
        </p:txBody>
      </p:sp>
      <p:sp>
        <p:nvSpPr>
          <p:cNvPr id="11"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idx="9" hasCustomPrompt="1"/>
          </p:nvPr>
        </p:nvSpPr>
        <p:spPr>
          <a:xfrm>
            <a:off x="365760" y="1051560"/>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3" name="Content Header Left">
            <a:extLst>
              <a:ext uri="{FF2B5EF4-FFF2-40B4-BE49-F238E27FC236}">
                <a16:creationId xmlns:a16="http://schemas.microsoft.com/office/drawing/2014/main" id="{CEBB69C5-28A4-4F99-A9FE-572F9D53CF4E}"/>
              </a:ext>
            </a:extLst>
          </p:cNvPr>
          <p:cNvSpPr>
            <a:spLocks noGrp="1"/>
          </p:cNvSpPr>
          <p:nvPr>
            <p:ph type="subTitle" idx="5" hasCustomPrompt="1"/>
          </p:nvPr>
        </p:nvSpPr>
        <p:spPr>
          <a:xfrm>
            <a:off x="365760" y="3904488"/>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7" name="Content Left">
            <a:extLst>
              <a:ext uri="{FF2B5EF4-FFF2-40B4-BE49-F238E27FC236}">
                <a16:creationId xmlns:a16="http://schemas.microsoft.com/office/drawing/2014/main" id="{5ACBD598-6775-4223-B2AB-B169A112E3FF}"/>
              </a:ext>
            </a:extLst>
          </p:cNvPr>
          <p:cNvSpPr>
            <a:spLocks noGrp="1"/>
          </p:cNvSpPr>
          <p:nvPr>
            <p:ph type="body" idx="1" hasCustomPrompt="1"/>
          </p:nvPr>
        </p:nvSpPr>
        <p:spPr>
          <a:xfrm>
            <a:off x="365760" y="4363105"/>
            <a:ext cx="2834640" cy="2071637"/>
          </a:xfrm>
        </p:spPr>
        <p:txBody>
          <a:bodyPr lIns="91440">
            <a:normAutofit/>
          </a:bodyPr>
          <a:lstStyle>
            <a:lvl1pPr marL="0" indent="0">
              <a:spcAft>
                <a:spcPts val="1200"/>
              </a:spcAft>
              <a:buNone/>
              <a:defRPr sz="2000">
                <a:solidFill>
                  <a:schemeClr val="tx2"/>
                </a:solidFill>
              </a:defRPr>
            </a:lvl1pPr>
          </a:lstStyle>
          <a:p>
            <a:pPr lvl="0"/>
            <a:r>
              <a:rPr lang="en-US"/>
              <a:t>Enter text</a:t>
            </a:r>
          </a:p>
        </p:txBody>
      </p:sp>
      <p:sp>
        <p:nvSpPr>
          <p:cNvPr id="12" name="Picture Center Lef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idx="10" hasCustomPrompt="1"/>
          </p:nvPr>
        </p:nvSpPr>
        <p:spPr>
          <a:xfrm>
            <a:off x="3264408" y="1051560"/>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4" name="Content Header Center Left">
            <a:extLst>
              <a:ext uri="{FF2B5EF4-FFF2-40B4-BE49-F238E27FC236}">
                <a16:creationId xmlns:a16="http://schemas.microsoft.com/office/drawing/2014/main" id="{04C41CFA-9BF9-474A-89A9-E22790A538E2}"/>
              </a:ext>
            </a:extLst>
          </p:cNvPr>
          <p:cNvSpPr>
            <a:spLocks noGrp="1"/>
          </p:cNvSpPr>
          <p:nvPr>
            <p:ph type="subTitle" idx="6" hasCustomPrompt="1"/>
          </p:nvPr>
        </p:nvSpPr>
        <p:spPr>
          <a:xfrm>
            <a:off x="3264408" y="3904488"/>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8" name="Content Center Left">
            <a:extLst>
              <a:ext uri="{FF2B5EF4-FFF2-40B4-BE49-F238E27FC236}">
                <a16:creationId xmlns:a16="http://schemas.microsoft.com/office/drawing/2014/main" id="{7F5B85B9-BABC-44F6-B2AE-99F02670D702}"/>
              </a:ext>
            </a:extLst>
          </p:cNvPr>
          <p:cNvSpPr>
            <a:spLocks noGrp="1"/>
          </p:cNvSpPr>
          <p:nvPr>
            <p:ph type="body" idx="2" hasCustomPrompt="1"/>
          </p:nvPr>
        </p:nvSpPr>
        <p:spPr>
          <a:xfrm>
            <a:off x="3264408" y="4363105"/>
            <a:ext cx="2834640" cy="2071637"/>
          </a:xfrm>
        </p:spPr>
        <p:txBody>
          <a:bodyPr lIns="91440">
            <a:normAutofit/>
          </a:bodyPr>
          <a:lstStyle>
            <a:lvl1pPr marL="0" indent="0">
              <a:spcAft>
                <a:spcPts val="1200"/>
              </a:spcAft>
              <a:buNone/>
              <a:defRPr sz="2000">
                <a:solidFill>
                  <a:schemeClr val="tx2"/>
                </a:solidFill>
              </a:defRPr>
            </a:lvl1pPr>
          </a:lstStyle>
          <a:p>
            <a:pPr lvl="0"/>
            <a:r>
              <a:rPr lang="en-US"/>
              <a:t>Enter text</a:t>
            </a:r>
          </a:p>
        </p:txBody>
      </p:sp>
      <p:sp>
        <p:nvSpPr>
          <p:cNvPr id="13" name="Picture Center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idx="11" hasCustomPrompt="1"/>
          </p:nvPr>
        </p:nvSpPr>
        <p:spPr>
          <a:xfrm>
            <a:off x="6163056" y="1051560"/>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5" name="Content Header Center Right">
            <a:extLst>
              <a:ext uri="{FF2B5EF4-FFF2-40B4-BE49-F238E27FC236}">
                <a16:creationId xmlns:a16="http://schemas.microsoft.com/office/drawing/2014/main" id="{CF01F87A-DBEF-4657-8500-6A751FF3BC24}"/>
              </a:ext>
            </a:extLst>
          </p:cNvPr>
          <p:cNvSpPr>
            <a:spLocks noGrp="1"/>
          </p:cNvSpPr>
          <p:nvPr>
            <p:ph type="subTitle" idx="7" hasCustomPrompt="1"/>
          </p:nvPr>
        </p:nvSpPr>
        <p:spPr>
          <a:xfrm>
            <a:off x="6163056" y="3904488"/>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9" name="Content Center Right">
            <a:extLst>
              <a:ext uri="{FF2B5EF4-FFF2-40B4-BE49-F238E27FC236}">
                <a16:creationId xmlns:a16="http://schemas.microsoft.com/office/drawing/2014/main" id="{FD28CF85-103D-4AC7-BF7A-D32715F9433A}"/>
              </a:ext>
            </a:extLst>
          </p:cNvPr>
          <p:cNvSpPr>
            <a:spLocks noGrp="1"/>
          </p:cNvSpPr>
          <p:nvPr>
            <p:ph type="body" idx="3" hasCustomPrompt="1"/>
          </p:nvPr>
        </p:nvSpPr>
        <p:spPr>
          <a:xfrm>
            <a:off x="6163056" y="4363105"/>
            <a:ext cx="2834640" cy="2071637"/>
          </a:xfrm>
        </p:spPr>
        <p:txBody>
          <a:bodyPr lIns="91440">
            <a:normAutofit/>
          </a:bodyPr>
          <a:lstStyle>
            <a:lvl1pPr marL="0" indent="0">
              <a:spcAft>
                <a:spcPts val="1200"/>
              </a:spcAft>
              <a:buNone/>
              <a:defRPr sz="2000">
                <a:solidFill>
                  <a:schemeClr val="tx2"/>
                </a:solidFill>
              </a:defRPr>
            </a:lvl1pPr>
          </a:lstStyle>
          <a:p>
            <a:pPr lvl="0"/>
            <a:r>
              <a:rPr lang="en-US"/>
              <a:t>Enter text</a:t>
            </a:r>
          </a:p>
        </p:txBody>
      </p:sp>
      <p:sp>
        <p:nvSpPr>
          <p:cNvPr id="14" name="Picture Right">
            <a:extLst>
              <a:ext uri="{FF2B5EF4-FFF2-40B4-BE49-F238E27FC236}">
                <a16:creationId xmlns:a16="http://schemas.microsoft.com/office/drawing/2014/main" id="{3225055C-7E4D-4C57-84DA-4F32CFEE666E}"/>
              </a:ext>
            </a:extLst>
          </p:cNvPr>
          <p:cNvSpPr>
            <a:spLocks noGrp="1"/>
          </p:cNvSpPr>
          <p:nvPr>
            <p:ph idx="12" hasCustomPrompt="1"/>
          </p:nvPr>
        </p:nvSpPr>
        <p:spPr>
          <a:xfrm>
            <a:off x="9061704" y="1051560"/>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16" name="Content Header Right">
            <a:extLst>
              <a:ext uri="{FF2B5EF4-FFF2-40B4-BE49-F238E27FC236}">
                <a16:creationId xmlns:a16="http://schemas.microsoft.com/office/drawing/2014/main" id="{B17A76EF-1D7E-4BB9-BAFA-8EAA0807E356}"/>
              </a:ext>
            </a:extLst>
          </p:cNvPr>
          <p:cNvSpPr>
            <a:spLocks noGrp="1"/>
          </p:cNvSpPr>
          <p:nvPr>
            <p:ph type="subTitle" idx="8" hasCustomPrompt="1"/>
          </p:nvPr>
        </p:nvSpPr>
        <p:spPr>
          <a:xfrm>
            <a:off x="9061704" y="3904488"/>
            <a:ext cx="2834640" cy="440329"/>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10" name="Content Right">
            <a:extLst>
              <a:ext uri="{FF2B5EF4-FFF2-40B4-BE49-F238E27FC236}">
                <a16:creationId xmlns:a16="http://schemas.microsoft.com/office/drawing/2014/main" id="{528A167E-DBEB-4BD8-B32A-B1DBF78AA248}"/>
              </a:ext>
            </a:extLst>
          </p:cNvPr>
          <p:cNvSpPr>
            <a:spLocks noGrp="1"/>
          </p:cNvSpPr>
          <p:nvPr>
            <p:ph type="body" idx="4" hasCustomPrompt="1"/>
          </p:nvPr>
        </p:nvSpPr>
        <p:spPr>
          <a:xfrm>
            <a:off x="9061704" y="4363105"/>
            <a:ext cx="2834640" cy="2071637"/>
          </a:xfrm>
        </p:spPr>
        <p:txBody>
          <a:bodyPr lIns="91440">
            <a:normAutofit/>
          </a:bodyPr>
          <a:lstStyle>
            <a:lvl1pPr marL="0" indent="0">
              <a:spcAft>
                <a:spcPts val="1200"/>
              </a:spcAft>
              <a:buNone/>
              <a:defRPr sz="2000">
                <a:solidFill>
                  <a:schemeClr val="tx2"/>
                </a:solidFill>
              </a:defRPr>
            </a:lvl1pPr>
          </a:lstStyle>
          <a:p>
            <a:pPr lvl="0"/>
            <a:r>
              <a:rPr lang="en-US"/>
              <a:t>Enter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982628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Variant">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7B3DCE0D-B1BB-4208-8FF4-6B7AC00DC28E}"/>
              </a:ext>
              <a:ext uri="{C183D7F6-B498-43B3-948B-1728B52AA6E4}">
                <adec:decorative xmlns:adec="http://schemas.microsoft.com/office/drawing/2017/decorative" val="1"/>
              </a:ext>
            </a:extLst>
          </p:cNvPr>
          <p:cNvGrpSpPr/>
          <p:nvPr/>
        </p:nvGrpSpPr>
        <p:grpSpPr>
          <a:xfrm>
            <a:off x="0" y="0"/>
            <a:ext cx="12192000" cy="6868287"/>
            <a:chOff x="0" y="0"/>
            <a:chExt cx="12192000" cy="6868287"/>
          </a:xfrm>
        </p:grpSpPr>
        <p:sp>
          <p:nvSpPr>
            <p:cNvPr id="92" name="BKG-TP">
              <a:extLst>
                <a:ext uri="{FF2B5EF4-FFF2-40B4-BE49-F238E27FC236}">
                  <a16:creationId xmlns:a16="http://schemas.microsoft.com/office/drawing/2014/main" id="{B149FB85-86EE-4435-AFFD-185416ABD0BC}"/>
                </a:ext>
                <a:ext uri="{C183D7F6-B498-43B3-948B-1728B52AA6E4}">
                  <adec:decorative xmlns:adec="http://schemas.microsoft.com/office/drawing/2017/decorative" val="1"/>
                </a:ext>
              </a:extLst>
            </p:cNvPr>
            <p:cNvSpPr/>
            <p:nvPr/>
          </p:nvSpPr>
          <p:spPr>
            <a:xfrm>
              <a:off x="0" y="0"/>
              <a:ext cx="12191998" cy="43513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CubeSide">
              <a:extLst>
                <a:ext uri="{FF2B5EF4-FFF2-40B4-BE49-F238E27FC236}">
                  <a16:creationId xmlns:a16="http://schemas.microsoft.com/office/drawing/2014/main" id="{F802EE88-1736-4DCA-8546-B833E1DC91F1}"/>
                </a:ext>
                <a:ext uri="{C183D7F6-B498-43B3-948B-1728B52AA6E4}">
                  <adec:decorative xmlns:adec="http://schemas.microsoft.com/office/drawing/2017/decorative" val="1"/>
                </a:ext>
              </a:extLst>
            </p:cNvPr>
            <p:cNvSpPr/>
            <p:nvPr/>
          </p:nvSpPr>
          <p:spPr>
            <a:xfrm>
              <a:off x="0" y="942975"/>
              <a:ext cx="2552700" cy="5915025"/>
            </a:xfrm>
            <a:custGeom>
              <a:avLst/>
              <a:gdLst>
                <a:gd name="connsiteX0" fmla="*/ 0 w 2552700"/>
                <a:gd name="connsiteY0" fmla="*/ 0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0 h 5915025"/>
                <a:gd name="connsiteX0" fmla="*/ 0 w 2552700"/>
                <a:gd name="connsiteY0" fmla="*/ 0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3110865 h 5915025"/>
                <a:gd name="connsiteX5" fmla="*/ 0 w 2552700"/>
                <a:gd name="connsiteY5" fmla="*/ 0 h 5915025"/>
                <a:gd name="connsiteX0" fmla="*/ 0 w 2552700"/>
                <a:gd name="connsiteY0" fmla="*/ 3110865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3110865 h 5915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700" h="5915025">
                  <a:moveTo>
                    <a:pt x="0" y="3110865"/>
                  </a:moveTo>
                  <a:lnTo>
                    <a:pt x="2552700" y="0"/>
                  </a:lnTo>
                  <a:lnTo>
                    <a:pt x="2552700" y="5915025"/>
                  </a:lnTo>
                  <a:lnTo>
                    <a:pt x="0" y="5915025"/>
                  </a:lnTo>
                  <a:lnTo>
                    <a:pt x="0" y="311086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CubeFront">
              <a:extLst>
                <a:ext uri="{FF2B5EF4-FFF2-40B4-BE49-F238E27FC236}">
                  <a16:creationId xmlns:a16="http://schemas.microsoft.com/office/drawing/2014/main" id="{1909D555-A83A-43A3-ACF3-38A8D3D654E1}"/>
                </a:ext>
                <a:ext uri="{C183D7F6-B498-43B3-948B-1728B52AA6E4}">
                  <adec:decorative xmlns:adec="http://schemas.microsoft.com/office/drawing/2017/decorative" val="1"/>
                </a:ext>
              </a:extLst>
            </p:cNvPr>
            <p:cNvSpPr/>
            <p:nvPr/>
          </p:nvSpPr>
          <p:spPr>
            <a:xfrm>
              <a:off x="2552700" y="942975"/>
              <a:ext cx="9639300" cy="59253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8" name="AWS Logo">
              <a:extLst>
                <a:ext uri="{FF2B5EF4-FFF2-40B4-BE49-F238E27FC236}">
                  <a16:creationId xmlns:a16="http://schemas.microsoft.com/office/drawing/2014/main" id="{F4EB4C23-6D3D-4AFD-8C20-ABBDE0E95555}"/>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585216" y="338328"/>
              <a:ext cx="1097280" cy="658368"/>
            </a:xfrm>
            <a:prstGeom prst="rect">
              <a:avLst/>
            </a:prstGeom>
          </p:spPr>
        </p:pic>
        <p:sp>
          <p:nvSpPr>
            <p:cNvPr id="10" name="Copyright">
              <a:extLst>
                <a:ext uri="{FF2B5EF4-FFF2-40B4-BE49-F238E27FC236}">
                  <a16:creationId xmlns:a16="http://schemas.microsoft.com/office/drawing/2014/main" id="{D18A8FFD-2A5D-4A49-85E4-97EFFB9C657F}"/>
                </a:ext>
              </a:extLst>
            </p:cNvPr>
            <p:cNvSpPr txBox="1"/>
            <p:nvPr/>
          </p:nvSpPr>
          <p:spPr>
            <a:xfrm>
              <a:off x="5039534" y="6568818"/>
              <a:ext cx="4659950" cy="261610"/>
            </a:xfrm>
            <a:prstGeom prst="rect">
              <a:avLst/>
            </a:prstGeom>
            <a:noFill/>
          </p:spPr>
          <p:txBody>
            <a:bodyPr wrap="square" rtlCol="0">
              <a:spAutoFit/>
            </a:bodyPr>
            <a:lstStyle/>
            <a:p>
              <a:pPr algn="ctr"/>
              <a:r>
                <a:rPr lang="en-US" sz="1100" kern="1200">
                  <a:solidFill>
                    <a:schemeClr val="bg2"/>
                  </a:solidFill>
                  <a:effectLst/>
                  <a:latin typeface="+mn-lt"/>
                  <a:ea typeface="+mn-ea"/>
                  <a:cs typeface="+mn-cs"/>
                </a:rPr>
                <a:t>© 2022, Amazon Web Services, Inc. or its affiliates. All rights reserved.</a:t>
              </a:r>
            </a:p>
          </p:txBody>
        </p:sp>
      </p:grpSp>
      <p:sp>
        <p:nvSpPr>
          <p:cNvPr id="2" name="Title">
            <a:extLst>
              <a:ext uri="{FF2B5EF4-FFF2-40B4-BE49-F238E27FC236}">
                <a16:creationId xmlns:a16="http://schemas.microsoft.com/office/drawing/2014/main" id="{E4033957-0EFE-4329-90FD-EA0B2493A7A5}"/>
              </a:ext>
            </a:extLst>
          </p:cNvPr>
          <p:cNvSpPr>
            <a:spLocks noGrp="1"/>
          </p:cNvSpPr>
          <p:nvPr>
            <p:ph type="ctrTitle" hasCustomPrompt="1"/>
          </p:nvPr>
        </p:nvSpPr>
        <p:spPr>
          <a:xfrm>
            <a:off x="2697480" y="1451250"/>
            <a:ext cx="9189490" cy="2325458"/>
          </a:xfrm>
        </p:spPr>
        <p:txBody>
          <a:bodyPr anchor="b"/>
          <a:lstStyle>
            <a:lvl1pPr algn="l">
              <a:lnSpc>
                <a:spcPct val="100000"/>
              </a:lnSpc>
              <a:defRPr sz="4800">
                <a:solidFill>
                  <a:schemeClr val="bg2"/>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a:t>Type title here</a:t>
            </a:r>
          </a:p>
        </p:txBody>
      </p:sp>
      <p:sp>
        <p:nvSpPr>
          <p:cNvPr id="3" name="Subtitle">
            <a:extLst>
              <a:ext uri="{FF2B5EF4-FFF2-40B4-BE49-F238E27FC236}">
                <a16:creationId xmlns:a16="http://schemas.microsoft.com/office/drawing/2014/main" id="{D880B134-6E98-45E8-A3FF-0D4A8170A59B}"/>
              </a:ext>
            </a:extLst>
          </p:cNvPr>
          <p:cNvSpPr>
            <a:spLocks noGrp="1"/>
          </p:cNvSpPr>
          <p:nvPr>
            <p:ph type="subTitle" idx="1" hasCustomPrompt="1"/>
          </p:nvPr>
        </p:nvSpPr>
        <p:spPr>
          <a:xfrm>
            <a:off x="2697480" y="3799920"/>
            <a:ext cx="9189490" cy="2325458"/>
          </a:xfrm>
        </p:spPr>
        <p:txBody>
          <a:bodyPr lIns="0"/>
          <a:lstStyle>
            <a:lvl1pPr marL="0" indent="0" algn="l">
              <a:lnSpc>
                <a:spcPct val="100000"/>
              </a:lnSpc>
              <a:buNone/>
              <a:defRPr sz="3200">
                <a:solidFill>
                  <a:schemeClr val="bg2"/>
                </a:solidFill>
                <a:latin typeface="Amazon Ember" panose="020B0603020204020204" pitchFamily="34" charset="0"/>
                <a:ea typeface="Amazon Ember" panose="020B0603020204020204" pitchFamily="34" charset="0"/>
                <a:cs typeface="Amazon Ember" panose="020B06030202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Type subtitle here</a:t>
            </a:r>
          </a:p>
        </p:txBody>
      </p:sp>
    </p:spTree>
    <p:custDataLst>
      <p:tags r:id="rId1"/>
    </p:custDataLst>
    <p:extLst>
      <p:ext uri="{BB962C8B-B14F-4D97-AF65-F5344CB8AC3E}">
        <p14:creationId xmlns:p14="http://schemas.microsoft.com/office/powerpoint/2010/main" val="122064134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4 Small Pictures, 4 Headers, and 4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55E25BD5-0A7A-4C0F-8C7B-5FB1E17082BE}"/>
              </a:ext>
            </a:extLst>
          </p:cNvPr>
          <p:cNvSpPr>
            <a:spLocks noGrp="1"/>
          </p:cNvSpPr>
          <p:nvPr>
            <p:ph type="title" hasCustomPrompt="1"/>
          </p:nvPr>
        </p:nvSpPr>
        <p:spPr/>
        <p:txBody>
          <a:bodyPr/>
          <a:lstStyle>
            <a:lvl1pPr>
              <a:defRPr/>
            </a:lvl1pPr>
          </a:lstStyle>
          <a:p>
            <a:r>
              <a:rPr lang="en-US"/>
              <a:t>Title, 4 small pictures, 4 headers, and 4 text fields</a:t>
            </a:r>
          </a:p>
        </p:txBody>
      </p:sp>
      <p:sp>
        <p:nvSpPr>
          <p:cNvPr id="11" name="Picture 1">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idx="9" hasCustomPrompt="1"/>
          </p:nvPr>
        </p:nvSpPr>
        <p:spPr>
          <a:xfrm>
            <a:off x="977900" y="1051560"/>
            <a:ext cx="1828800" cy="1828800"/>
          </a:xfrm>
        </p:spPr>
        <p:txBody>
          <a:bodyPr anchor="t"/>
          <a:lstStyle>
            <a:lvl1pPr marL="0" indent="0" algn="ctr">
              <a:buNone/>
              <a:defRPr sz="2800">
                <a:solidFill>
                  <a:schemeClr val="tx2"/>
                </a:solidFill>
              </a:defRPr>
            </a:lvl1pPr>
          </a:lstStyle>
          <a:p>
            <a:r>
              <a:rPr lang="en-US"/>
              <a:t>Click icon to add image</a:t>
            </a:r>
          </a:p>
        </p:txBody>
      </p:sp>
      <p:sp>
        <p:nvSpPr>
          <p:cNvPr id="3" name="Content Header 1">
            <a:extLst>
              <a:ext uri="{FF2B5EF4-FFF2-40B4-BE49-F238E27FC236}">
                <a16:creationId xmlns:a16="http://schemas.microsoft.com/office/drawing/2014/main" id="{573CFC72-9096-4F5D-9BDB-96DE57732BB8}"/>
              </a:ext>
            </a:extLst>
          </p:cNvPr>
          <p:cNvSpPr>
            <a:spLocks noGrp="1"/>
          </p:cNvSpPr>
          <p:nvPr>
            <p:ph type="subTitle" idx="5" hasCustomPrompt="1"/>
          </p:nvPr>
        </p:nvSpPr>
        <p:spPr>
          <a:xfrm>
            <a:off x="365760" y="2926080"/>
            <a:ext cx="2834640" cy="301752"/>
          </a:xfrm>
          <a:solidFill>
            <a:schemeClr val="accent1"/>
          </a:solidFill>
          <a:ln>
            <a:solidFill>
              <a:schemeClr val="accent1"/>
            </a:solidFill>
          </a:ln>
        </p:spPr>
        <p:txBody>
          <a:bodyPr vert="horz" lIns="91440" tIns="45720" rIns="91440" bIns="45720" rtlCol="0" anchor="ctr">
            <a:noAutofit/>
          </a:bodyPr>
          <a:lstStyle>
            <a:lvl1pPr marL="60325" indent="0">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7" name="Content 1">
            <a:extLst>
              <a:ext uri="{FF2B5EF4-FFF2-40B4-BE49-F238E27FC236}">
                <a16:creationId xmlns:a16="http://schemas.microsoft.com/office/drawing/2014/main" id="{1EE45CD9-67F8-4A52-86F7-18140657CB4D}"/>
              </a:ext>
            </a:extLst>
          </p:cNvPr>
          <p:cNvSpPr>
            <a:spLocks noGrp="1"/>
          </p:cNvSpPr>
          <p:nvPr>
            <p:ph type="body" idx="1" hasCustomPrompt="1"/>
          </p:nvPr>
        </p:nvSpPr>
        <p:spPr>
          <a:xfrm>
            <a:off x="365760" y="3291839"/>
            <a:ext cx="2834640" cy="3142903"/>
          </a:xfrm>
        </p:spPr>
        <p:txBody>
          <a:bodyPr lIns="91440">
            <a:normAutofit/>
          </a:bodyPr>
          <a:lstStyle>
            <a:lvl1pPr marL="0" indent="0">
              <a:spcAft>
                <a:spcPts val="1200"/>
              </a:spcAft>
              <a:buNone/>
              <a:defRPr sz="2000">
                <a:solidFill>
                  <a:schemeClr val="tx2"/>
                </a:solidFill>
              </a:defRPr>
            </a:lvl1pPr>
          </a:lstStyle>
          <a:p>
            <a:pPr lvl="0"/>
            <a:r>
              <a:rPr lang="en-US"/>
              <a:t>Enter text</a:t>
            </a:r>
          </a:p>
        </p:txBody>
      </p:sp>
      <p:sp>
        <p:nvSpPr>
          <p:cNvPr id="12" name="Picture 2">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idx="10" hasCustomPrompt="1"/>
          </p:nvPr>
        </p:nvSpPr>
        <p:spPr>
          <a:xfrm>
            <a:off x="3812540" y="1051560"/>
            <a:ext cx="1828800" cy="1828800"/>
          </a:xfrm>
        </p:spPr>
        <p:txBody>
          <a:bodyPr anchor="t"/>
          <a:lstStyle>
            <a:lvl1pPr marL="0" indent="0" algn="ctr">
              <a:buNone/>
              <a:defRPr sz="2800">
                <a:solidFill>
                  <a:schemeClr val="tx2"/>
                </a:solidFill>
              </a:defRPr>
            </a:lvl1pPr>
          </a:lstStyle>
          <a:p>
            <a:r>
              <a:rPr lang="en-US"/>
              <a:t>Click icon to add image</a:t>
            </a:r>
          </a:p>
        </p:txBody>
      </p:sp>
      <p:sp>
        <p:nvSpPr>
          <p:cNvPr id="4" name="Content Header 2">
            <a:extLst>
              <a:ext uri="{FF2B5EF4-FFF2-40B4-BE49-F238E27FC236}">
                <a16:creationId xmlns:a16="http://schemas.microsoft.com/office/drawing/2014/main" id="{3777F387-CD61-4FDE-AE0D-E17DE70D3B19}"/>
              </a:ext>
            </a:extLst>
          </p:cNvPr>
          <p:cNvSpPr>
            <a:spLocks noGrp="1"/>
          </p:cNvSpPr>
          <p:nvPr>
            <p:ph type="subTitle" idx="6" hasCustomPrompt="1"/>
          </p:nvPr>
        </p:nvSpPr>
        <p:spPr>
          <a:xfrm>
            <a:off x="3264408" y="2926080"/>
            <a:ext cx="2834640" cy="301752"/>
          </a:xfrm>
          <a:solidFill>
            <a:schemeClr val="accent1"/>
          </a:solidFill>
          <a:ln>
            <a:solidFill>
              <a:schemeClr val="accent1"/>
            </a:solidFill>
          </a:ln>
        </p:spPr>
        <p:txBody>
          <a:bodyPr vert="horz" lIns="91440" tIns="45720" rIns="91440" bIns="45720" rtlCol="0" anchor="ctr">
            <a:noAutofit/>
          </a:bodyPr>
          <a:lstStyle>
            <a:lvl1pPr marL="60325" indent="0">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8" name="Content 2">
            <a:extLst>
              <a:ext uri="{FF2B5EF4-FFF2-40B4-BE49-F238E27FC236}">
                <a16:creationId xmlns:a16="http://schemas.microsoft.com/office/drawing/2014/main" id="{CD517463-352F-4D83-A9E1-0F789F96266D}"/>
              </a:ext>
            </a:extLst>
          </p:cNvPr>
          <p:cNvSpPr>
            <a:spLocks noGrp="1"/>
          </p:cNvSpPr>
          <p:nvPr>
            <p:ph type="body" idx="2" hasCustomPrompt="1"/>
          </p:nvPr>
        </p:nvSpPr>
        <p:spPr>
          <a:xfrm>
            <a:off x="3264408" y="3291839"/>
            <a:ext cx="2834640" cy="3142903"/>
          </a:xfrm>
        </p:spPr>
        <p:txBody>
          <a:bodyPr lIns="91440">
            <a:normAutofit/>
          </a:bodyPr>
          <a:lstStyle>
            <a:lvl1pPr marL="0" indent="0">
              <a:spcAft>
                <a:spcPts val="1200"/>
              </a:spcAft>
              <a:buNone/>
              <a:defRPr sz="2000">
                <a:solidFill>
                  <a:schemeClr val="tx2"/>
                </a:solidFill>
              </a:defRPr>
            </a:lvl1pPr>
          </a:lstStyle>
          <a:p>
            <a:pPr lvl="0"/>
            <a:r>
              <a:rPr lang="en-US"/>
              <a:t>Enter text</a:t>
            </a:r>
          </a:p>
        </p:txBody>
      </p:sp>
      <p:sp>
        <p:nvSpPr>
          <p:cNvPr id="13" name="Picture 3">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idx="11" hasCustomPrompt="1"/>
          </p:nvPr>
        </p:nvSpPr>
        <p:spPr>
          <a:xfrm>
            <a:off x="6647180" y="1051560"/>
            <a:ext cx="1828800" cy="1828800"/>
          </a:xfrm>
        </p:spPr>
        <p:txBody>
          <a:bodyPr anchor="t"/>
          <a:lstStyle>
            <a:lvl1pPr marL="0" indent="0" algn="ctr">
              <a:buNone/>
              <a:defRPr sz="2800">
                <a:solidFill>
                  <a:schemeClr val="tx2"/>
                </a:solidFill>
              </a:defRPr>
            </a:lvl1pPr>
          </a:lstStyle>
          <a:p>
            <a:r>
              <a:rPr lang="en-US"/>
              <a:t>Click icon to add image</a:t>
            </a:r>
          </a:p>
        </p:txBody>
      </p:sp>
      <p:sp>
        <p:nvSpPr>
          <p:cNvPr id="5" name="Content Header 3">
            <a:extLst>
              <a:ext uri="{FF2B5EF4-FFF2-40B4-BE49-F238E27FC236}">
                <a16:creationId xmlns:a16="http://schemas.microsoft.com/office/drawing/2014/main" id="{CF3CD244-8B44-44A6-A623-84365E91EAE7}"/>
              </a:ext>
            </a:extLst>
          </p:cNvPr>
          <p:cNvSpPr>
            <a:spLocks noGrp="1"/>
          </p:cNvSpPr>
          <p:nvPr>
            <p:ph type="subTitle" idx="7" hasCustomPrompt="1"/>
          </p:nvPr>
        </p:nvSpPr>
        <p:spPr>
          <a:xfrm>
            <a:off x="6163056" y="2926080"/>
            <a:ext cx="2834640" cy="301752"/>
          </a:xfrm>
          <a:solidFill>
            <a:schemeClr val="accent1"/>
          </a:solidFill>
          <a:ln>
            <a:solidFill>
              <a:schemeClr val="accent1"/>
            </a:solidFill>
          </a:ln>
        </p:spPr>
        <p:txBody>
          <a:bodyPr vert="horz" lIns="91440" tIns="45720" rIns="91440" bIns="45720" rtlCol="0" anchor="ctr">
            <a:noAutofit/>
          </a:bodyPr>
          <a:lstStyle>
            <a:lvl1pPr marL="60325" indent="0">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9" name="Content 3">
            <a:extLst>
              <a:ext uri="{FF2B5EF4-FFF2-40B4-BE49-F238E27FC236}">
                <a16:creationId xmlns:a16="http://schemas.microsoft.com/office/drawing/2014/main" id="{CB7E0003-F180-4528-9992-B9342F92AF42}"/>
              </a:ext>
            </a:extLst>
          </p:cNvPr>
          <p:cNvSpPr>
            <a:spLocks noGrp="1"/>
          </p:cNvSpPr>
          <p:nvPr>
            <p:ph type="body" idx="3" hasCustomPrompt="1"/>
          </p:nvPr>
        </p:nvSpPr>
        <p:spPr>
          <a:xfrm>
            <a:off x="6163056" y="3291839"/>
            <a:ext cx="2834640" cy="3142903"/>
          </a:xfrm>
        </p:spPr>
        <p:txBody>
          <a:bodyPr lIns="91440">
            <a:normAutofit/>
          </a:bodyPr>
          <a:lstStyle>
            <a:lvl1pPr marL="0" indent="0">
              <a:spcAft>
                <a:spcPts val="1200"/>
              </a:spcAft>
              <a:buNone/>
              <a:defRPr sz="2000">
                <a:solidFill>
                  <a:schemeClr val="tx2"/>
                </a:solidFill>
              </a:defRPr>
            </a:lvl1pPr>
          </a:lstStyle>
          <a:p>
            <a:pPr lvl="0"/>
            <a:r>
              <a:rPr lang="en-US"/>
              <a:t>Enter text</a:t>
            </a:r>
          </a:p>
        </p:txBody>
      </p:sp>
      <p:sp>
        <p:nvSpPr>
          <p:cNvPr id="14" name="Picture 4">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idx="12" hasCustomPrompt="1"/>
          </p:nvPr>
        </p:nvSpPr>
        <p:spPr>
          <a:xfrm>
            <a:off x="9481820" y="1051560"/>
            <a:ext cx="1828800" cy="1828800"/>
          </a:xfrm>
        </p:spPr>
        <p:txBody>
          <a:bodyPr anchor="t"/>
          <a:lstStyle>
            <a:lvl1pPr marL="0" indent="0" algn="ctr">
              <a:buNone/>
              <a:defRPr sz="2800">
                <a:solidFill>
                  <a:schemeClr val="tx2"/>
                </a:solidFill>
              </a:defRPr>
            </a:lvl1pPr>
          </a:lstStyle>
          <a:p>
            <a:r>
              <a:rPr lang="en-US"/>
              <a:t>Click icon to add image</a:t>
            </a:r>
          </a:p>
        </p:txBody>
      </p:sp>
      <p:sp>
        <p:nvSpPr>
          <p:cNvPr id="16" name="Content Header 4">
            <a:extLst>
              <a:ext uri="{FF2B5EF4-FFF2-40B4-BE49-F238E27FC236}">
                <a16:creationId xmlns:a16="http://schemas.microsoft.com/office/drawing/2014/main" id="{08FBD2BF-3C8E-4153-80EE-99905AF06DB0}"/>
              </a:ext>
            </a:extLst>
          </p:cNvPr>
          <p:cNvSpPr>
            <a:spLocks noGrp="1"/>
          </p:cNvSpPr>
          <p:nvPr>
            <p:ph type="subTitle" idx="8" hasCustomPrompt="1"/>
          </p:nvPr>
        </p:nvSpPr>
        <p:spPr>
          <a:xfrm>
            <a:off x="9061704" y="2926080"/>
            <a:ext cx="2834640" cy="301752"/>
          </a:xfrm>
          <a:solidFill>
            <a:schemeClr val="accent1"/>
          </a:solidFill>
          <a:ln>
            <a:solidFill>
              <a:schemeClr val="accent1"/>
            </a:solidFill>
          </a:ln>
        </p:spPr>
        <p:txBody>
          <a:bodyPr vert="horz" lIns="91440" tIns="45720" rIns="91440" bIns="45720" rtlCol="0" anchor="ctr">
            <a:noAutofit/>
          </a:bodyPr>
          <a:lstStyle>
            <a:lvl1pPr marL="60325" indent="0">
              <a:buNone/>
              <a:defRPr lang="en-US" sz="20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10" name="Content 4">
            <a:extLst>
              <a:ext uri="{FF2B5EF4-FFF2-40B4-BE49-F238E27FC236}">
                <a16:creationId xmlns:a16="http://schemas.microsoft.com/office/drawing/2014/main" id="{9F6FFAA7-B9C7-461E-8BB9-81670232C41F}"/>
              </a:ext>
            </a:extLst>
          </p:cNvPr>
          <p:cNvSpPr>
            <a:spLocks noGrp="1"/>
          </p:cNvSpPr>
          <p:nvPr>
            <p:ph type="body" idx="4" hasCustomPrompt="1"/>
          </p:nvPr>
        </p:nvSpPr>
        <p:spPr>
          <a:xfrm>
            <a:off x="9061704" y="3291839"/>
            <a:ext cx="2834640" cy="3142903"/>
          </a:xfrm>
        </p:spPr>
        <p:txBody>
          <a:bodyPr lIns="91440">
            <a:normAutofit/>
          </a:bodyPr>
          <a:lstStyle>
            <a:lvl1pPr marL="0" indent="0">
              <a:spcAft>
                <a:spcPts val="1200"/>
              </a:spcAft>
              <a:buNone/>
              <a:defRPr sz="2000">
                <a:solidFill>
                  <a:schemeClr val="tx2"/>
                </a:solidFill>
              </a:defRPr>
            </a:lvl1pPr>
          </a:lstStyle>
          <a:p>
            <a:pPr lvl="0"/>
            <a:r>
              <a:rPr lang="en-US"/>
              <a:t>Enter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854287532"/>
      </p:ext>
    </p:extLst>
  </p:cSld>
  <p:clrMapOvr>
    <a:masterClrMapping/>
  </p:clrMapOvr>
  <p:extLst>
    <p:ext uri="{DCECCB84-F9BA-43D5-87BE-67443E8EF086}">
      <p15:sldGuideLst xmlns:p15="http://schemas.microsoft.com/office/powerpoint/2012/main">
        <p15:guide id="2" orient="horz" pos="10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4 Large Pictures,and 4 Header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75DBD6AA-5E11-44A8-900B-2519518B0622}"/>
              </a:ext>
            </a:extLst>
          </p:cNvPr>
          <p:cNvSpPr>
            <a:spLocks noGrp="1"/>
          </p:cNvSpPr>
          <p:nvPr>
            <p:ph type="title" hasCustomPrompt="1"/>
          </p:nvPr>
        </p:nvSpPr>
        <p:spPr>
          <a:xfrm>
            <a:off x="365760" y="301752"/>
            <a:ext cx="11569209" cy="731318"/>
          </a:xfrm>
        </p:spPr>
        <p:txBody>
          <a:bodyPr/>
          <a:lstStyle>
            <a:lvl1pPr>
              <a:lnSpc>
                <a:spcPct val="100000"/>
              </a:lnSpc>
              <a:defRPr/>
            </a:lvl1pPr>
          </a:lstStyle>
          <a:p>
            <a:r>
              <a:rPr lang="en-US"/>
              <a:t>Title, 4 large pictures, and 4 headers</a:t>
            </a:r>
          </a:p>
        </p:txBody>
      </p:sp>
      <p:sp>
        <p:nvSpPr>
          <p:cNvPr id="11"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idx="9" hasCustomPrompt="1"/>
          </p:nvPr>
        </p:nvSpPr>
        <p:spPr>
          <a:xfrm>
            <a:off x="365760" y="1987733"/>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3" name="Header Left">
            <a:extLst>
              <a:ext uri="{FF2B5EF4-FFF2-40B4-BE49-F238E27FC236}">
                <a16:creationId xmlns:a16="http://schemas.microsoft.com/office/drawing/2014/main" id="{CEBB69C5-28A4-4F99-A9FE-572F9D53CF4E}"/>
              </a:ext>
            </a:extLst>
          </p:cNvPr>
          <p:cNvSpPr>
            <a:spLocks noGrp="1"/>
          </p:cNvSpPr>
          <p:nvPr>
            <p:ph type="subTitle" idx="5" hasCustomPrompt="1"/>
          </p:nvPr>
        </p:nvSpPr>
        <p:spPr>
          <a:xfrm>
            <a:off x="365760" y="4840660"/>
            <a:ext cx="2834640" cy="731520"/>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12" name="Picture Center Lef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idx="10" hasCustomPrompt="1"/>
          </p:nvPr>
        </p:nvSpPr>
        <p:spPr>
          <a:xfrm>
            <a:off x="3264408" y="1987733"/>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4" name="Header Center Left">
            <a:extLst>
              <a:ext uri="{FF2B5EF4-FFF2-40B4-BE49-F238E27FC236}">
                <a16:creationId xmlns:a16="http://schemas.microsoft.com/office/drawing/2014/main" id="{04C41CFA-9BF9-474A-89A9-E22790A538E2}"/>
              </a:ext>
            </a:extLst>
          </p:cNvPr>
          <p:cNvSpPr>
            <a:spLocks noGrp="1"/>
          </p:cNvSpPr>
          <p:nvPr>
            <p:ph type="subTitle" idx="6" hasCustomPrompt="1"/>
          </p:nvPr>
        </p:nvSpPr>
        <p:spPr>
          <a:xfrm>
            <a:off x="3264408" y="4840660"/>
            <a:ext cx="2834640" cy="731520"/>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13" name="Picture Center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idx="11" hasCustomPrompt="1"/>
          </p:nvPr>
        </p:nvSpPr>
        <p:spPr>
          <a:xfrm>
            <a:off x="6163056" y="1987733"/>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5" name="Header Center Right">
            <a:extLst>
              <a:ext uri="{FF2B5EF4-FFF2-40B4-BE49-F238E27FC236}">
                <a16:creationId xmlns:a16="http://schemas.microsoft.com/office/drawing/2014/main" id="{CF01F87A-DBEF-4657-8500-6A751FF3BC24}"/>
              </a:ext>
            </a:extLst>
          </p:cNvPr>
          <p:cNvSpPr>
            <a:spLocks noGrp="1"/>
          </p:cNvSpPr>
          <p:nvPr>
            <p:ph type="subTitle" idx="7" hasCustomPrompt="1"/>
          </p:nvPr>
        </p:nvSpPr>
        <p:spPr>
          <a:xfrm>
            <a:off x="6163056" y="4840660"/>
            <a:ext cx="2834640" cy="731520"/>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14" name="Picture Right">
            <a:extLst>
              <a:ext uri="{FF2B5EF4-FFF2-40B4-BE49-F238E27FC236}">
                <a16:creationId xmlns:a16="http://schemas.microsoft.com/office/drawing/2014/main" id="{3225055C-7E4D-4C57-84DA-4F32CFEE666E}"/>
              </a:ext>
            </a:extLst>
          </p:cNvPr>
          <p:cNvSpPr>
            <a:spLocks noGrp="1"/>
          </p:cNvSpPr>
          <p:nvPr>
            <p:ph idx="12" hasCustomPrompt="1"/>
          </p:nvPr>
        </p:nvSpPr>
        <p:spPr>
          <a:xfrm>
            <a:off x="9061704" y="1987733"/>
            <a:ext cx="2834640" cy="2834640"/>
          </a:xfrm>
        </p:spPr>
        <p:txBody>
          <a:bodyPr anchor="t"/>
          <a:lstStyle>
            <a:lvl1pPr marL="0" indent="0" algn="ctr">
              <a:buNone/>
              <a:defRPr sz="3200">
                <a:solidFill>
                  <a:schemeClr val="tx2"/>
                </a:solidFill>
              </a:defRPr>
            </a:lvl1pPr>
          </a:lstStyle>
          <a:p>
            <a:r>
              <a:rPr lang="en-US"/>
              <a:t>Click icon to add image</a:t>
            </a:r>
          </a:p>
        </p:txBody>
      </p:sp>
      <p:sp>
        <p:nvSpPr>
          <p:cNvPr id="16" name="Header Right">
            <a:extLst>
              <a:ext uri="{FF2B5EF4-FFF2-40B4-BE49-F238E27FC236}">
                <a16:creationId xmlns:a16="http://schemas.microsoft.com/office/drawing/2014/main" id="{B17A76EF-1D7E-4BB9-BAFA-8EAA0807E356}"/>
              </a:ext>
            </a:extLst>
          </p:cNvPr>
          <p:cNvSpPr>
            <a:spLocks noGrp="1"/>
          </p:cNvSpPr>
          <p:nvPr>
            <p:ph type="subTitle" idx="8" hasCustomPrompt="1"/>
          </p:nvPr>
        </p:nvSpPr>
        <p:spPr>
          <a:xfrm>
            <a:off x="9061704" y="4840660"/>
            <a:ext cx="2834640" cy="731520"/>
          </a:xfrm>
          <a:solidFill>
            <a:schemeClr val="accent1"/>
          </a:solidFill>
          <a:ln>
            <a:solidFill>
              <a:schemeClr val="accent1"/>
            </a:solidFill>
          </a:ln>
        </p:spPr>
        <p:txBody>
          <a:bodyPr lIns="91440" anchor="ctr">
            <a:noAutofit/>
          </a:bodyPr>
          <a:lstStyle>
            <a:lvl1pPr marL="60325" indent="0">
              <a:lnSpc>
                <a:spcPct val="100000"/>
              </a:lnSpc>
              <a:spcBef>
                <a:spcPts val="0"/>
              </a:spcBef>
              <a:spcAft>
                <a:spcPts val="0"/>
              </a:spcAft>
              <a:buNone/>
              <a:defRPr sz="2000" b="0">
                <a:solidFill>
                  <a:schemeClr val="bg1"/>
                </a:solidFill>
                <a:latin typeface="+mn-lt"/>
                <a:ea typeface="Amazon Ember Heavy" panose="020B0803020204020204" pitchFamily="34" charset="0"/>
                <a:cs typeface="Amazon Ember Heavy" panose="020B08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001638149"/>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1_Title, text box, 6 Pictures, and 6 Text Boxe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55E25BD5-0A7A-4C0F-8C7B-5FB1E17082BE}"/>
              </a:ext>
            </a:extLst>
          </p:cNvPr>
          <p:cNvSpPr>
            <a:spLocks noGrp="1"/>
          </p:cNvSpPr>
          <p:nvPr>
            <p:ph type="title" hasCustomPrompt="1"/>
          </p:nvPr>
        </p:nvSpPr>
        <p:spPr/>
        <p:txBody>
          <a:bodyPr/>
          <a:lstStyle>
            <a:lvl1pPr>
              <a:defRPr/>
            </a:lvl1pPr>
          </a:lstStyle>
          <a:p>
            <a:r>
              <a:rPr lang="en-US"/>
              <a:t>1 text box, 6 Images, and 6 text boxes</a:t>
            </a:r>
          </a:p>
        </p:txBody>
      </p:sp>
      <p:sp>
        <p:nvSpPr>
          <p:cNvPr id="11" name="Picture 1">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idx="17" hasCustomPrompt="1"/>
          </p:nvPr>
        </p:nvSpPr>
        <p:spPr>
          <a:xfrm>
            <a:off x="1560576" y="1334737"/>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7" name="Content 1">
            <a:extLst>
              <a:ext uri="{FF2B5EF4-FFF2-40B4-BE49-F238E27FC236}">
                <a16:creationId xmlns:a16="http://schemas.microsoft.com/office/drawing/2014/main" id="{1EE45CD9-67F8-4A52-86F7-18140657CB4D}"/>
              </a:ext>
            </a:extLst>
          </p:cNvPr>
          <p:cNvSpPr>
            <a:spLocks noGrp="1"/>
          </p:cNvSpPr>
          <p:nvPr>
            <p:ph type="body" idx="1" hasCustomPrompt="1"/>
          </p:nvPr>
        </p:nvSpPr>
        <p:spPr>
          <a:xfrm>
            <a:off x="783336" y="3180210"/>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a:t>Enter text</a:t>
            </a:r>
          </a:p>
        </p:txBody>
      </p:sp>
      <p:sp>
        <p:nvSpPr>
          <p:cNvPr id="12" name="Picture 2">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idx="18" hasCustomPrompt="1"/>
          </p:nvPr>
        </p:nvSpPr>
        <p:spPr>
          <a:xfrm>
            <a:off x="5306568" y="1334737"/>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8" name="Content 2">
            <a:extLst>
              <a:ext uri="{FF2B5EF4-FFF2-40B4-BE49-F238E27FC236}">
                <a16:creationId xmlns:a16="http://schemas.microsoft.com/office/drawing/2014/main" id="{CD517463-352F-4D83-A9E1-0F789F96266D}"/>
              </a:ext>
            </a:extLst>
          </p:cNvPr>
          <p:cNvSpPr>
            <a:spLocks noGrp="1"/>
          </p:cNvSpPr>
          <p:nvPr>
            <p:ph type="body" idx="2" hasCustomPrompt="1"/>
          </p:nvPr>
        </p:nvSpPr>
        <p:spPr>
          <a:xfrm>
            <a:off x="4529328" y="3180210"/>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a:t>Enter text</a:t>
            </a:r>
          </a:p>
        </p:txBody>
      </p:sp>
      <p:sp>
        <p:nvSpPr>
          <p:cNvPr id="13" name="Picture 3">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idx="19" hasCustomPrompt="1"/>
          </p:nvPr>
        </p:nvSpPr>
        <p:spPr>
          <a:xfrm>
            <a:off x="9064752" y="1334737"/>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9" name="Content 3">
            <a:extLst>
              <a:ext uri="{FF2B5EF4-FFF2-40B4-BE49-F238E27FC236}">
                <a16:creationId xmlns:a16="http://schemas.microsoft.com/office/drawing/2014/main" id="{CB7E0003-F180-4528-9992-B9342F92AF42}"/>
              </a:ext>
            </a:extLst>
          </p:cNvPr>
          <p:cNvSpPr>
            <a:spLocks noGrp="1"/>
          </p:cNvSpPr>
          <p:nvPr>
            <p:ph type="body" idx="3" hasCustomPrompt="1"/>
          </p:nvPr>
        </p:nvSpPr>
        <p:spPr>
          <a:xfrm>
            <a:off x="8287512" y="3180210"/>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a:t>Enter text</a:t>
            </a:r>
          </a:p>
        </p:txBody>
      </p:sp>
      <p:sp>
        <p:nvSpPr>
          <p:cNvPr id="14" name="Picture 4">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idx="20" hasCustomPrompt="1"/>
          </p:nvPr>
        </p:nvSpPr>
        <p:spPr>
          <a:xfrm>
            <a:off x="1560576" y="3989693"/>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10" name="Content 4">
            <a:extLst>
              <a:ext uri="{FF2B5EF4-FFF2-40B4-BE49-F238E27FC236}">
                <a16:creationId xmlns:a16="http://schemas.microsoft.com/office/drawing/2014/main" id="{9F6FFAA7-B9C7-461E-8BB9-81670232C41F}"/>
              </a:ext>
            </a:extLst>
          </p:cNvPr>
          <p:cNvSpPr>
            <a:spLocks noGrp="1"/>
          </p:cNvSpPr>
          <p:nvPr>
            <p:ph type="body" idx="4" hasCustomPrompt="1"/>
          </p:nvPr>
        </p:nvSpPr>
        <p:spPr>
          <a:xfrm>
            <a:off x="783336" y="5828332"/>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a:t>Enter text</a:t>
            </a:r>
          </a:p>
        </p:txBody>
      </p:sp>
      <p:sp>
        <p:nvSpPr>
          <p:cNvPr id="30" name="Picture 5">
            <a:extLst>
              <a:ext uri="{FF2B5EF4-FFF2-40B4-BE49-F238E27FC236}">
                <a16:creationId xmlns:a16="http://schemas.microsoft.com/office/drawing/2014/main" id="{6A136B8D-0BEF-4C03-8B3C-BF95C65548B3}"/>
              </a:ext>
              <a:ext uri="{C183D7F6-B498-43B3-948B-1728B52AA6E4}">
                <adec:decorative xmlns:adec="http://schemas.microsoft.com/office/drawing/2017/decorative" val="1"/>
              </a:ext>
            </a:extLst>
          </p:cNvPr>
          <p:cNvSpPr>
            <a:spLocks noGrp="1"/>
          </p:cNvSpPr>
          <p:nvPr>
            <p:ph idx="21" hasCustomPrompt="1"/>
          </p:nvPr>
        </p:nvSpPr>
        <p:spPr>
          <a:xfrm>
            <a:off x="5306568" y="3989693"/>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32" name="Content 5">
            <a:extLst>
              <a:ext uri="{FF2B5EF4-FFF2-40B4-BE49-F238E27FC236}">
                <a16:creationId xmlns:a16="http://schemas.microsoft.com/office/drawing/2014/main" id="{4D93D3AB-1EE8-404D-9F8C-ED6967836914}"/>
              </a:ext>
            </a:extLst>
          </p:cNvPr>
          <p:cNvSpPr>
            <a:spLocks noGrp="1"/>
          </p:cNvSpPr>
          <p:nvPr>
            <p:ph type="body" idx="5" hasCustomPrompt="1"/>
          </p:nvPr>
        </p:nvSpPr>
        <p:spPr>
          <a:xfrm>
            <a:off x="4529328" y="5828332"/>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a:t>Enter text</a:t>
            </a:r>
          </a:p>
        </p:txBody>
      </p:sp>
      <p:sp>
        <p:nvSpPr>
          <p:cNvPr id="33" name="Picture 6">
            <a:extLst>
              <a:ext uri="{FF2B5EF4-FFF2-40B4-BE49-F238E27FC236}">
                <a16:creationId xmlns:a16="http://schemas.microsoft.com/office/drawing/2014/main" id="{AF549A83-F8CE-463B-9ED5-5A303AC8AC23}"/>
              </a:ext>
              <a:ext uri="{C183D7F6-B498-43B3-948B-1728B52AA6E4}">
                <adec:decorative xmlns:adec="http://schemas.microsoft.com/office/drawing/2017/decorative" val="1"/>
              </a:ext>
            </a:extLst>
          </p:cNvPr>
          <p:cNvSpPr>
            <a:spLocks noGrp="1"/>
          </p:cNvSpPr>
          <p:nvPr>
            <p:ph idx="22" hasCustomPrompt="1"/>
          </p:nvPr>
        </p:nvSpPr>
        <p:spPr>
          <a:xfrm>
            <a:off x="9064752" y="3989693"/>
            <a:ext cx="1828800" cy="1828800"/>
          </a:xfrm>
        </p:spPr>
        <p:txBody>
          <a:bodyPr anchor="t">
            <a:normAutofit/>
          </a:bodyPr>
          <a:lstStyle>
            <a:lvl1pPr marL="0" indent="0" algn="ctr">
              <a:buNone/>
              <a:defRPr sz="2400">
                <a:solidFill>
                  <a:schemeClr val="tx2"/>
                </a:solidFill>
              </a:defRPr>
            </a:lvl1pPr>
          </a:lstStyle>
          <a:p>
            <a:r>
              <a:rPr lang="en-US"/>
              <a:t>Click icon to add image</a:t>
            </a:r>
          </a:p>
        </p:txBody>
      </p:sp>
      <p:sp>
        <p:nvSpPr>
          <p:cNvPr id="35" name="Content 6">
            <a:extLst>
              <a:ext uri="{FF2B5EF4-FFF2-40B4-BE49-F238E27FC236}">
                <a16:creationId xmlns:a16="http://schemas.microsoft.com/office/drawing/2014/main" id="{E00DC7A1-D213-4110-B8F7-671693ED3BA2}"/>
              </a:ext>
            </a:extLst>
          </p:cNvPr>
          <p:cNvSpPr>
            <a:spLocks noGrp="1"/>
          </p:cNvSpPr>
          <p:nvPr>
            <p:ph type="body" idx="6" hasCustomPrompt="1"/>
          </p:nvPr>
        </p:nvSpPr>
        <p:spPr>
          <a:xfrm>
            <a:off x="8287512" y="5828332"/>
            <a:ext cx="3200400" cy="570859"/>
          </a:xfrm>
        </p:spPr>
        <p:txBody>
          <a:bodyPr lIns="45720" anchor="ctr">
            <a:normAutofit/>
          </a:bodyPr>
          <a:lstStyle>
            <a:lvl1pPr marL="0" indent="0" algn="ctr">
              <a:spcAft>
                <a:spcPts val="1200"/>
              </a:spcAft>
              <a:buNone/>
              <a:defRPr sz="2000">
                <a:solidFill>
                  <a:schemeClr val="tx2"/>
                </a:solidFill>
              </a:defRPr>
            </a:lvl1pPr>
          </a:lstStyle>
          <a:p>
            <a:pPr lvl="0"/>
            <a:r>
              <a:rPr lang="en-US"/>
              <a:t>Enter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3618213"/>
      </p:ext>
    </p:extLst>
  </p:cSld>
  <p:clrMapOvr>
    <a:masterClrMapping/>
  </p:clrMapOvr>
  <p:hf hdr="0" ftr="0" dt="0"/>
  <p:extLst>
    <p:ext uri="{DCECCB84-F9BA-43D5-87BE-67443E8EF086}">
      <p15:sldGuideLst xmlns:p15="http://schemas.microsoft.com/office/powerpoint/2012/main">
        <p15:guide id="2" orient="horz" pos="10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itle, 8 Small Pictures, 8 Headers, and 8 Text Columns">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1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55E25BD5-0A7A-4C0F-8C7B-5FB1E17082BE}"/>
              </a:ext>
            </a:extLst>
          </p:cNvPr>
          <p:cNvSpPr>
            <a:spLocks noGrp="1"/>
          </p:cNvSpPr>
          <p:nvPr>
            <p:ph type="title" hasCustomPrompt="1"/>
          </p:nvPr>
        </p:nvSpPr>
        <p:spPr/>
        <p:txBody>
          <a:bodyPr/>
          <a:lstStyle>
            <a:lvl1pPr>
              <a:defRPr/>
            </a:lvl1pPr>
          </a:lstStyle>
          <a:p>
            <a:r>
              <a:rPr lang="en-US"/>
              <a:t>Title, 8 pictures, 8 headers, and 8 text fields</a:t>
            </a:r>
          </a:p>
        </p:txBody>
      </p:sp>
      <p:sp>
        <p:nvSpPr>
          <p:cNvPr id="11" name="Picture 1">
            <a:extLst>
              <a:ext uri="{FF2B5EF4-FFF2-40B4-BE49-F238E27FC236}">
                <a16:creationId xmlns:a16="http://schemas.microsoft.com/office/drawing/2014/main" id="{BA2767B8-F34C-4600-8F4B-21C0CDFE578E}"/>
              </a:ext>
              <a:ext uri="{C183D7F6-B498-43B3-948B-1728B52AA6E4}">
                <adec:decorative xmlns:adec="http://schemas.microsoft.com/office/drawing/2017/decorative" val="1"/>
              </a:ext>
            </a:extLst>
          </p:cNvPr>
          <p:cNvSpPr>
            <a:spLocks noGrp="1"/>
          </p:cNvSpPr>
          <p:nvPr>
            <p:ph idx="17" hasCustomPrompt="1"/>
          </p:nvPr>
        </p:nvSpPr>
        <p:spPr>
          <a:xfrm>
            <a:off x="365760" y="1051560"/>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3" name="Content Header 1">
            <a:extLst>
              <a:ext uri="{FF2B5EF4-FFF2-40B4-BE49-F238E27FC236}">
                <a16:creationId xmlns:a16="http://schemas.microsoft.com/office/drawing/2014/main" id="{573CFC72-9096-4F5D-9BDB-96DE57732BB8}"/>
              </a:ext>
            </a:extLst>
          </p:cNvPr>
          <p:cNvSpPr>
            <a:spLocks noGrp="1"/>
          </p:cNvSpPr>
          <p:nvPr>
            <p:ph type="subTitle" idx="9" hasCustomPrompt="1"/>
          </p:nvPr>
        </p:nvSpPr>
        <p:spPr>
          <a:xfrm>
            <a:off x="365760" y="2755160"/>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7" name="Content 1">
            <a:extLst>
              <a:ext uri="{FF2B5EF4-FFF2-40B4-BE49-F238E27FC236}">
                <a16:creationId xmlns:a16="http://schemas.microsoft.com/office/drawing/2014/main" id="{1EE45CD9-67F8-4A52-86F7-18140657CB4D}"/>
              </a:ext>
            </a:extLst>
          </p:cNvPr>
          <p:cNvSpPr>
            <a:spLocks noGrp="1"/>
          </p:cNvSpPr>
          <p:nvPr>
            <p:ph type="body" idx="1" hasCustomPrompt="1"/>
          </p:nvPr>
        </p:nvSpPr>
        <p:spPr>
          <a:xfrm>
            <a:off x="365760" y="3120920"/>
            <a:ext cx="2834640" cy="570859"/>
          </a:xfrm>
        </p:spPr>
        <p:txBody>
          <a:bodyPr lIns="45720">
            <a:normAutofit/>
          </a:bodyPr>
          <a:lstStyle>
            <a:lvl1pPr marL="0" indent="0" algn="ctr">
              <a:spcAft>
                <a:spcPts val="1200"/>
              </a:spcAft>
              <a:buNone/>
              <a:defRPr sz="1600">
                <a:solidFill>
                  <a:schemeClr val="tx2"/>
                </a:solidFill>
              </a:defRPr>
            </a:lvl1pPr>
          </a:lstStyle>
          <a:p>
            <a:pPr lvl="0"/>
            <a:r>
              <a:rPr lang="en-US"/>
              <a:t>Enter text</a:t>
            </a:r>
          </a:p>
        </p:txBody>
      </p:sp>
      <p:sp>
        <p:nvSpPr>
          <p:cNvPr id="12" name="Picture 2">
            <a:extLst>
              <a:ext uri="{FF2B5EF4-FFF2-40B4-BE49-F238E27FC236}">
                <a16:creationId xmlns:a16="http://schemas.microsoft.com/office/drawing/2014/main" id="{0CE211BC-1E62-4A42-A199-9B1FBAD2CE23}"/>
              </a:ext>
              <a:ext uri="{C183D7F6-B498-43B3-948B-1728B52AA6E4}">
                <adec:decorative xmlns:adec="http://schemas.microsoft.com/office/drawing/2017/decorative" val="1"/>
              </a:ext>
            </a:extLst>
          </p:cNvPr>
          <p:cNvSpPr>
            <a:spLocks noGrp="1"/>
          </p:cNvSpPr>
          <p:nvPr>
            <p:ph idx="18" hasCustomPrompt="1"/>
          </p:nvPr>
        </p:nvSpPr>
        <p:spPr>
          <a:xfrm>
            <a:off x="3264408" y="1051560"/>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4" name="Content Header 2">
            <a:extLst>
              <a:ext uri="{FF2B5EF4-FFF2-40B4-BE49-F238E27FC236}">
                <a16:creationId xmlns:a16="http://schemas.microsoft.com/office/drawing/2014/main" id="{3777F387-CD61-4FDE-AE0D-E17DE70D3B19}"/>
              </a:ext>
            </a:extLst>
          </p:cNvPr>
          <p:cNvSpPr>
            <a:spLocks noGrp="1"/>
          </p:cNvSpPr>
          <p:nvPr>
            <p:ph type="subTitle" idx="10" hasCustomPrompt="1"/>
          </p:nvPr>
        </p:nvSpPr>
        <p:spPr>
          <a:xfrm>
            <a:off x="3264408" y="2755160"/>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8" name="Content 2">
            <a:extLst>
              <a:ext uri="{FF2B5EF4-FFF2-40B4-BE49-F238E27FC236}">
                <a16:creationId xmlns:a16="http://schemas.microsoft.com/office/drawing/2014/main" id="{CD517463-352F-4D83-A9E1-0F789F96266D}"/>
              </a:ext>
            </a:extLst>
          </p:cNvPr>
          <p:cNvSpPr>
            <a:spLocks noGrp="1"/>
          </p:cNvSpPr>
          <p:nvPr>
            <p:ph type="body" idx="2" hasCustomPrompt="1"/>
          </p:nvPr>
        </p:nvSpPr>
        <p:spPr>
          <a:xfrm>
            <a:off x="3264408" y="3120920"/>
            <a:ext cx="2834640" cy="570859"/>
          </a:xfrm>
        </p:spPr>
        <p:txBody>
          <a:bodyPr lIns="45720">
            <a:normAutofit/>
          </a:bodyPr>
          <a:lstStyle>
            <a:lvl1pPr marL="0" indent="0" algn="ctr">
              <a:spcAft>
                <a:spcPts val="1200"/>
              </a:spcAft>
              <a:buNone/>
              <a:defRPr sz="1600">
                <a:solidFill>
                  <a:schemeClr val="tx2"/>
                </a:solidFill>
              </a:defRPr>
            </a:lvl1pPr>
          </a:lstStyle>
          <a:p>
            <a:pPr lvl="0"/>
            <a:r>
              <a:rPr lang="en-US"/>
              <a:t>Enter text</a:t>
            </a:r>
          </a:p>
        </p:txBody>
      </p:sp>
      <p:sp>
        <p:nvSpPr>
          <p:cNvPr id="13" name="Picture 3">
            <a:extLst>
              <a:ext uri="{FF2B5EF4-FFF2-40B4-BE49-F238E27FC236}">
                <a16:creationId xmlns:a16="http://schemas.microsoft.com/office/drawing/2014/main" id="{815CD5D2-790A-41FA-B807-B7B212763D05}"/>
              </a:ext>
              <a:ext uri="{C183D7F6-B498-43B3-948B-1728B52AA6E4}">
                <adec:decorative xmlns:adec="http://schemas.microsoft.com/office/drawing/2017/decorative" val="1"/>
              </a:ext>
            </a:extLst>
          </p:cNvPr>
          <p:cNvSpPr>
            <a:spLocks noGrp="1"/>
          </p:cNvSpPr>
          <p:nvPr>
            <p:ph idx="19" hasCustomPrompt="1"/>
          </p:nvPr>
        </p:nvSpPr>
        <p:spPr>
          <a:xfrm>
            <a:off x="6163056" y="1051560"/>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5" name="Content Header 3">
            <a:extLst>
              <a:ext uri="{FF2B5EF4-FFF2-40B4-BE49-F238E27FC236}">
                <a16:creationId xmlns:a16="http://schemas.microsoft.com/office/drawing/2014/main" id="{CF3CD244-8B44-44A6-A623-84365E91EAE7}"/>
              </a:ext>
            </a:extLst>
          </p:cNvPr>
          <p:cNvSpPr>
            <a:spLocks noGrp="1"/>
          </p:cNvSpPr>
          <p:nvPr>
            <p:ph type="subTitle" idx="11" hasCustomPrompt="1"/>
          </p:nvPr>
        </p:nvSpPr>
        <p:spPr>
          <a:xfrm>
            <a:off x="6163056" y="2755160"/>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9" name="Content 3">
            <a:extLst>
              <a:ext uri="{FF2B5EF4-FFF2-40B4-BE49-F238E27FC236}">
                <a16:creationId xmlns:a16="http://schemas.microsoft.com/office/drawing/2014/main" id="{CB7E0003-F180-4528-9992-B9342F92AF42}"/>
              </a:ext>
            </a:extLst>
          </p:cNvPr>
          <p:cNvSpPr>
            <a:spLocks noGrp="1"/>
          </p:cNvSpPr>
          <p:nvPr>
            <p:ph type="body" idx="3" hasCustomPrompt="1"/>
          </p:nvPr>
        </p:nvSpPr>
        <p:spPr>
          <a:xfrm>
            <a:off x="6163056" y="3120920"/>
            <a:ext cx="2834640" cy="570859"/>
          </a:xfrm>
        </p:spPr>
        <p:txBody>
          <a:bodyPr lIns="45720">
            <a:normAutofit/>
          </a:bodyPr>
          <a:lstStyle>
            <a:lvl1pPr marL="0" indent="0" algn="ctr">
              <a:spcAft>
                <a:spcPts val="1200"/>
              </a:spcAft>
              <a:buNone/>
              <a:defRPr sz="1600">
                <a:solidFill>
                  <a:schemeClr val="tx2"/>
                </a:solidFill>
              </a:defRPr>
            </a:lvl1pPr>
          </a:lstStyle>
          <a:p>
            <a:pPr lvl="0"/>
            <a:r>
              <a:rPr lang="en-US"/>
              <a:t>Enter text</a:t>
            </a:r>
          </a:p>
        </p:txBody>
      </p:sp>
      <p:sp>
        <p:nvSpPr>
          <p:cNvPr id="14" name="Picture 4">
            <a:extLst>
              <a:ext uri="{FF2B5EF4-FFF2-40B4-BE49-F238E27FC236}">
                <a16:creationId xmlns:a16="http://schemas.microsoft.com/office/drawing/2014/main" id="{1D19D589-0526-4B91-878C-8F5B57AFE6B1}"/>
              </a:ext>
              <a:ext uri="{C183D7F6-B498-43B3-948B-1728B52AA6E4}">
                <adec:decorative xmlns:adec="http://schemas.microsoft.com/office/drawing/2017/decorative" val="1"/>
              </a:ext>
            </a:extLst>
          </p:cNvPr>
          <p:cNvSpPr>
            <a:spLocks noGrp="1"/>
          </p:cNvSpPr>
          <p:nvPr>
            <p:ph idx="20" hasCustomPrompt="1"/>
          </p:nvPr>
        </p:nvSpPr>
        <p:spPr>
          <a:xfrm>
            <a:off x="9061704" y="1051560"/>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16" name="Content Header 4">
            <a:extLst>
              <a:ext uri="{FF2B5EF4-FFF2-40B4-BE49-F238E27FC236}">
                <a16:creationId xmlns:a16="http://schemas.microsoft.com/office/drawing/2014/main" id="{08FBD2BF-3C8E-4153-80EE-99905AF06DB0}"/>
              </a:ext>
            </a:extLst>
          </p:cNvPr>
          <p:cNvSpPr>
            <a:spLocks noGrp="1"/>
          </p:cNvSpPr>
          <p:nvPr>
            <p:ph type="subTitle" idx="12" hasCustomPrompt="1"/>
          </p:nvPr>
        </p:nvSpPr>
        <p:spPr>
          <a:xfrm>
            <a:off x="9061704" y="2755160"/>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10" name="Content 4">
            <a:extLst>
              <a:ext uri="{FF2B5EF4-FFF2-40B4-BE49-F238E27FC236}">
                <a16:creationId xmlns:a16="http://schemas.microsoft.com/office/drawing/2014/main" id="{9F6FFAA7-B9C7-461E-8BB9-81670232C41F}"/>
              </a:ext>
            </a:extLst>
          </p:cNvPr>
          <p:cNvSpPr>
            <a:spLocks noGrp="1"/>
          </p:cNvSpPr>
          <p:nvPr>
            <p:ph type="body" idx="4" hasCustomPrompt="1"/>
          </p:nvPr>
        </p:nvSpPr>
        <p:spPr>
          <a:xfrm>
            <a:off x="9061704" y="3120920"/>
            <a:ext cx="2834640" cy="570859"/>
          </a:xfrm>
        </p:spPr>
        <p:txBody>
          <a:bodyPr lIns="45720">
            <a:normAutofit/>
          </a:bodyPr>
          <a:lstStyle>
            <a:lvl1pPr marL="0" indent="0" algn="ctr">
              <a:spcAft>
                <a:spcPts val="1200"/>
              </a:spcAft>
              <a:buNone/>
              <a:defRPr sz="1600">
                <a:solidFill>
                  <a:schemeClr val="tx2"/>
                </a:solidFill>
              </a:defRPr>
            </a:lvl1pPr>
          </a:lstStyle>
          <a:p>
            <a:pPr lvl="0"/>
            <a:r>
              <a:rPr lang="en-US"/>
              <a:t>Enter text</a:t>
            </a:r>
          </a:p>
        </p:txBody>
      </p:sp>
      <p:sp>
        <p:nvSpPr>
          <p:cNvPr id="30" name="Picture 5">
            <a:extLst>
              <a:ext uri="{FF2B5EF4-FFF2-40B4-BE49-F238E27FC236}">
                <a16:creationId xmlns:a16="http://schemas.microsoft.com/office/drawing/2014/main" id="{6A136B8D-0BEF-4C03-8B3C-BF95C65548B3}"/>
              </a:ext>
              <a:ext uri="{C183D7F6-B498-43B3-948B-1728B52AA6E4}">
                <adec:decorative xmlns:adec="http://schemas.microsoft.com/office/drawing/2017/decorative" val="1"/>
              </a:ext>
            </a:extLst>
          </p:cNvPr>
          <p:cNvSpPr>
            <a:spLocks noGrp="1"/>
          </p:cNvSpPr>
          <p:nvPr>
            <p:ph idx="21" hasCustomPrompt="1"/>
          </p:nvPr>
        </p:nvSpPr>
        <p:spPr>
          <a:xfrm>
            <a:off x="365760" y="3814574"/>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31" name="Content Header 5">
            <a:extLst>
              <a:ext uri="{FF2B5EF4-FFF2-40B4-BE49-F238E27FC236}">
                <a16:creationId xmlns:a16="http://schemas.microsoft.com/office/drawing/2014/main" id="{E8024806-5459-4580-AA84-DFE98F18A5A3}"/>
              </a:ext>
            </a:extLst>
          </p:cNvPr>
          <p:cNvSpPr>
            <a:spLocks noGrp="1"/>
          </p:cNvSpPr>
          <p:nvPr>
            <p:ph type="subTitle" idx="13" hasCustomPrompt="1"/>
          </p:nvPr>
        </p:nvSpPr>
        <p:spPr>
          <a:xfrm>
            <a:off x="365760" y="5518174"/>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32" name="Content 5">
            <a:extLst>
              <a:ext uri="{FF2B5EF4-FFF2-40B4-BE49-F238E27FC236}">
                <a16:creationId xmlns:a16="http://schemas.microsoft.com/office/drawing/2014/main" id="{4D93D3AB-1EE8-404D-9F8C-ED6967836914}"/>
              </a:ext>
            </a:extLst>
          </p:cNvPr>
          <p:cNvSpPr>
            <a:spLocks noGrp="1"/>
          </p:cNvSpPr>
          <p:nvPr>
            <p:ph type="body" idx="5" hasCustomPrompt="1"/>
          </p:nvPr>
        </p:nvSpPr>
        <p:spPr>
          <a:xfrm>
            <a:off x="365760" y="5864908"/>
            <a:ext cx="2834640" cy="570859"/>
          </a:xfrm>
        </p:spPr>
        <p:txBody>
          <a:bodyPr lIns="45720">
            <a:normAutofit/>
          </a:bodyPr>
          <a:lstStyle>
            <a:lvl1pPr marL="0" indent="0" algn="ctr">
              <a:spcAft>
                <a:spcPts val="1200"/>
              </a:spcAft>
              <a:buNone/>
              <a:defRPr sz="1600">
                <a:solidFill>
                  <a:schemeClr val="tx2"/>
                </a:solidFill>
              </a:defRPr>
            </a:lvl1pPr>
          </a:lstStyle>
          <a:p>
            <a:pPr lvl="0"/>
            <a:r>
              <a:rPr lang="en-US"/>
              <a:t>Enter text</a:t>
            </a:r>
          </a:p>
        </p:txBody>
      </p:sp>
      <p:sp>
        <p:nvSpPr>
          <p:cNvPr id="33" name="Picture 6">
            <a:extLst>
              <a:ext uri="{FF2B5EF4-FFF2-40B4-BE49-F238E27FC236}">
                <a16:creationId xmlns:a16="http://schemas.microsoft.com/office/drawing/2014/main" id="{AF549A83-F8CE-463B-9ED5-5A303AC8AC23}"/>
              </a:ext>
              <a:ext uri="{C183D7F6-B498-43B3-948B-1728B52AA6E4}">
                <adec:decorative xmlns:adec="http://schemas.microsoft.com/office/drawing/2017/decorative" val="1"/>
              </a:ext>
            </a:extLst>
          </p:cNvPr>
          <p:cNvSpPr>
            <a:spLocks noGrp="1"/>
          </p:cNvSpPr>
          <p:nvPr>
            <p:ph idx="22" hasCustomPrompt="1"/>
          </p:nvPr>
        </p:nvSpPr>
        <p:spPr>
          <a:xfrm>
            <a:off x="3264408" y="3814574"/>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34" name="Content Header 6">
            <a:extLst>
              <a:ext uri="{FF2B5EF4-FFF2-40B4-BE49-F238E27FC236}">
                <a16:creationId xmlns:a16="http://schemas.microsoft.com/office/drawing/2014/main" id="{484800A7-DA7A-48C2-BD82-C01F6FD9DB3E}"/>
              </a:ext>
            </a:extLst>
          </p:cNvPr>
          <p:cNvSpPr>
            <a:spLocks noGrp="1"/>
          </p:cNvSpPr>
          <p:nvPr>
            <p:ph type="subTitle" idx="14" hasCustomPrompt="1"/>
          </p:nvPr>
        </p:nvSpPr>
        <p:spPr>
          <a:xfrm>
            <a:off x="3264408" y="5518174"/>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35" name="Content 6">
            <a:extLst>
              <a:ext uri="{FF2B5EF4-FFF2-40B4-BE49-F238E27FC236}">
                <a16:creationId xmlns:a16="http://schemas.microsoft.com/office/drawing/2014/main" id="{E00DC7A1-D213-4110-B8F7-671693ED3BA2}"/>
              </a:ext>
            </a:extLst>
          </p:cNvPr>
          <p:cNvSpPr>
            <a:spLocks noGrp="1"/>
          </p:cNvSpPr>
          <p:nvPr>
            <p:ph type="body" idx="6" hasCustomPrompt="1"/>
          </p:nvPr>
        </p:nvSpPr>
        <p:spPr>
          <a:xfrm>
            <a:off x="3264408" y="5864908"/>
            <a:ext cx="2834640" cy="570859"/>
          </a:xfrm>
        </p:spPr>
        <p:txBody>
          <a:bodyPr lIns="45720">
            <a:normAutofit/>
          </a:bodyPr>
          <a:lstStyle>
            <a:lvl1pPr marL="0" indent="0" algn="ctr">
              <a:spcAft>
                <a:spcPts val="1200"/>
              </a:spcAft>
              <a:buNone/>
              <a:defRPr sz="1600">
                <a:solidFill>
                  <a:schemeClr val="tx2"/>
                </a:solidFill>
              </a:defRPr>
            </a:lvl1pPr>
          </a:lstStyle>
          <a:p>
            <a:pPr lvl="0"/>
            <a:r>
              <a:rPr lang="en-US"/>
              <a:t>Enter text</a:t>
            </a:r>
          </a:p>
        </p:txBody>
      </p:sp>
      <p:sp>
        <p:nvSpPr>
          <p:cNvPr id="36" name="Picture 7">
            <a:extLst>
              <a:ext uri="{FF2B5EF4-FFF2-40B4-BE49-F238E27FC236}">
                <a16:creationId xmlns:a16="http://schemas.microsoft.com/office/drawing/2014/main" id="{0FD6813E-DBAA-47AF-94A9-F300864878FA}"/>
              </a:ext>
              <a:ext uri="{C183D7F6-B498-43B3-948B-1728B52AA6E4}">
                <adec:decorative xmlns:adec="http://schemas.microsoft.com/office/drawing/2017/decorative" val="1"/>
              </a:ext>
            </a:extLst>
          </p:cNvPr>
          <p:cNvSpPr>
            <a:spLocks noGrp="1"/>
          </p:cNvSpPr>
          <p:nvPr>
            <p:ph idx="23" hasCustomPrompt="1"/>
          </p:nvPr>
        </p:nvSpPr>
        <p:spPr>
          <a:xfrm>
            <a:off x="6163056" y="3814574"/>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37" name="Content Header 7">
            <a:extLst>
              <a:ext uri="{FF2B5EF4-FFF2-40B4-BE49-F238E27FC236}">
                <a16:creationId xmlns:a16="http://schemas.microsoft.com/office/drawing/2014/main" id="{706046A5-A656-4648-BD39-64FA5E94B613}"/>
              </a:ext>
            </a:extLst>
          </p:cNvPr>
          <p:cNvSpPr>
            <a:spLocks noGrp="1"/>
          </p:cNvSpPr>
          <p:nvPr>
            <p:ph type="subTitle" idx="15" hasCustomPrompt="1"/>
          </p:nvPr>
        </p:nvSpPr>
        <p:spPr>
          <a:xfrm>
            <a:off x="6163056" y="5518174"/>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38" name="Content 7">
            <a:extLst>
              <a:ext uri="{FF2B5EF4-FFF2-40B4-BE49-F238E27FC236}">
                <a16:creationId xmlns:a16="http://schemas.microsoft.com/office/drawing/2014/main" id="{9B368858-C97D-421E-8EFA-7300741447EE}"/>
              </a:ext>
            </a:extLst>
          </p:cNvPr>
          <p:cNvSpPr>
            <a:spLocks noGrp="1"/>
          </p:cNvSpPr>
          <p:nvPr>
            <p:ph type="body" idx="7" hasCustomPrompt="1"/>
          </p:nvPr>
        </p:nvSpPr>
        <p:spPr>
          <a:xfrm>
            <a:off x="6163056" y="5864908"/>
            <a:ext cx="2834640" cy="570859"/>
          </a:xfrm>
        </p:spPr>
        <p:txBody>
          <a:bodyPr lIns="45720">
            <a:normAutofit/>
          </a:bodyPr>
          <a:lstStyle>
            <a:lvl1pPr marL="0" indent="0" algn="ctr">
              <a:spcAft>
                <a:spcPts val="1200"/>
              </a:spcAft>
              <a:buNone/>
              <a:defRPr sz="1600">
                <a:solidFill>
                  <a:schemeClr val="tx2"/>
                </a:solidFill>
              </a:defRPr>
            </a:lvl1pPr>
          </a:lstStyle>
          <a:p>
            <a:pPr lvl="0"/>
            <a:r>
              <a:rPr lang="en-US"/>
              <a:t>Enter text</a:t>
            </a:r>
          </a:p>
        </p:txBody>
      </p:sp>
      <p:sp>
        <p:nvSpPr>
          <p:cNvPr id="39" name="Picture 8">
            <a:extLst>
              <a:ext uri="{FF2B5EF4-FFF2-40B4-BE49-F238E27FC236}">
                <a16:creationId xmlns:a16="http://schemas.microsoft.com/office/drawing/2014/main" id="{9A78C933-BE2D-4980-BE96-E14880669883}"/>
              </a:ext>
              <a:ext uri="{C183D7F6-B498-43B3-948B-1728B52AA6E4}">
                <adec:decorative xmlns:adec="http://schemas.microsoft.com/office/drawing/2017/decorative" val="1"/>
              </a:ext>
            </a:extLst>
          </p:cNvPr>
          <p:cNvSpPr>
            <a:spLocks noGrp="1"/>
          </p:cNvSpPr>
          <p:nvPr>
            <p:ph idx="24" hasCustomPrompt="1"/>
          </p:nvPr>
        </p:nvSpPr>
        <p:spPr>
          <a:xfrm>
            <a:off x="9061704" y="3814574"/>
            <a:ext cx="2834640" cy="1648911"/>
          </a:xfrm>
        </p:spPr>
        <p:txBody>
          <a:bodyPr anchor="t"/>
          <a:lstStyle>
            <a:lvl1pPr marL="0" indent="0" algn="ctr">
              <a:buNone/>
              <a:defRPr sz="3200">
                <a:solidFill>
                  <a:schemeClr val="tx2"/>
                </a:solidFill>
              </a:defRPr>
            </a:lvl1pPr>
          </a:lstStyle>
          <a:p>
            <a:r>
              <a:rPr lang="en-US"/>
              <a:t>Click icon to add image</a:t>
            </a:r>
          </a:p>
        </p:txBody>
      </p:sp>
      <p:sp>
        <p:nvSpPr>
          <p:cNvPr id="40" name="Content Header 8">
            <a:extLst>
              <a:ext uri="{FF2B5EF4-FFF2-40B4-BE49-F238E27FC236}">
                <a16:creationId xmlns:a16="http://schemas.microsoft.com/office/drawing/2014/main" id="{DE6244C7-6311-4CE0-AB72-2F6B429380EE}"/>
              </a:ext>
            </a:extLst>
          </p:cNvPr>
          <p:cNvSpPr>
            <a:spLocks noGrp="1"/>
          </p:cNvSpPr>
          <p:nvPr>
            <p:ph type="subTitle" idx="16" hasCustomPrompt="1"/>
          </p:nvPr>
        </p:nvSpPr>
        <p:spPr>
          <a:xfrm>
            <a:off x="9061704" y="5518174"/>
            <a:ext cx="2834640" cy="301752"/>
          </a:xfrm>
          <a:solidFill>
            <a:schemeClr val="accent1"/>
          </a:solidFill>
          <a:ln>
            <a:solidFill>
              <a:schemeClr val="accent1"/>
            </a:solidFill>
          </a:ln>
        </p:spPr>
        <p:txBody>
          <a:bodyPr vert="horz" lIns="91440" tIns="45720" rIns="91440" bIns="45720" rtlCol="0" anchor="ctr">
            <a:noAutofit/>
          </a:bodyPr>
          <a:lstStyle>
            <a:lvl1pPr marL="60325" indent="0" algn="ctr">
              <a:buNone/>
              <a:defRPr lang="en-US" sz="1600" b="0" dirty="0">
                <a:solidFill>
                  <a:schemeClr val="bg1"/>
                </a:solidFill>
                <a:latin typeface="+mn-lt"/>
                <a:ea typeface="Amazon Ember Heavy" panose="020B0803020204020204" pitchFamily="34" charset="0"/>
                <a:cs typeface="Amazon Ember Heavy" panose="020B0803020204020204" pitchFamily="34" charset="0"/>
              </a:defRPr>
            </a:lvl1pPr>
          </a:lstStyle>
          <a:p>
            <a:pPr marL="403225" lvl="0" indent="-342900">
              <a:spcBef>
                <a:spcPts val="0"/>
              </a:spcBef>
              <a:spcAft>
                <a:spcPts val="0"/>
              </a:spcAft>
            </a:pPr>
            <a:r>
              <a:rPr lang="en-US"/>
              <a:t>Enter subtitle</a:t>
            </a:r>
          </a:p>
        </p:txBody>
      </p:sp>
      <p:sp>
        <p:nvSpPr>
          <p:cNvPr id="41" name="Content 8">
            <a:extLst>
              <a:ext uri="{FF2B5EF4-FFF2-40B4-BE49-F238E27FC236}">
                <a16:creationId xmlns:a16="http://schemas.microsoft.com/office/drawing/2014/main" id="{FD06B556-F6DC-4CCE-8B02-F0089954096F}"/>
              </a:ext>
            </a:extLst>
          </p:cNvPr>
          <p:cNvSpPr>
            <a:spLocks noGrp="1"/>
          </p:cNvSpPr>
          <p:nvPr>
            <p:ph type="body" idx="8" hasCustomPrompt="1"/>
          </p:nvPr>
        </p:nvSpPr>
        <p:spPr>
          <a:xfrm>
            <a:off x="9061704" y="5864908"/>
            <a:ext cx="2834640" cy="570859"/>
          </a:xfrm>
        </p:spPr>
        <p:txBody>
          <a:bodyPr lIns="45720">
            <a:normAutofit/>
          </a:bodyPr>
          <a:lstStyle>
            <a:lvl1pPr marL="0" indent="0" algn="ctr">
              <a:spcAft>
                <a:spcPts val="1200"/>
              </a:spcAft>
              <a:buNone/>
              <a:defRPr sz="1600">
                <a:solidFill>
                  <a:schemeClr val="tx2"/>
                </a:solidFill>
              </a:defRPr>
            </a:lvl1pPr>
          </a:lstStyle>
          <a:p>
            <a:pPr lvl="0"/>
            <a:r>
              <a:rPr lang="en-US"/>
              <a:t>Enter text</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131300843"/>
      </p:ext>
    </p:extLst>
  </p:cSld>
  <p:clrMapOvr>
    <a:masterClrMapping/>
  </p:clrMapOvr>
  <p:extLst>
    <p:ext uri="{DCECCB84-F9BA-43D5-87BE-67443E8EF086}">
      <p15:sldGuideLst xmlns:p15="http://schemas.microsoft.com/office/powerpoint/2012/main">
        <p15:guide id="2" orient="horz" pos="108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Title and Gallary">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a:xfrm>
            <a:off x="365760" y="301752"/>
            <a:ext cx="11569209" cy="731318"/>
          </a:xfrm>
        </p:spPr>
        <p:txBody>
          <a:bodyPr/>
          <a:lstStyle>
            <a:lvl1pPr>
              <a:defRPr/>
            </a:lvl1pPr>
          </a:lstStyle>
          <a:p>
            <a:r>
              <a:rPr lang="en-US"/>
              <a:t>Title and 8 pictures</a:t>
            </a:r>
          </a:p>
        </p:txBody>
      </p:sp>
      <p:sp>
        <p:nvSpPr>
          <p:cNvPr id="11" name="Picture 1">
            <a:extLst>
              <a:ext uri="{FF2B5EF4-FFF2-40B4-BE49-F238E27FC236}">
                <a16:creationId xmlns:a16="http://schemas.microsoft.com/office/drawing/2014/main" id="{01E0569B-0304-4CF2-95FE-74EEAC9AEC38}"/>
              </a:ext>
            </a:extLst>
          </p:cNvPr>
          <p:cNvSpPr>
            <a:spLocks noGrp="1"/>
          </p:cNvSpPr>
          <p:nvPr>
            <p:ph idx="1" hasCustomPrompt="1"/>
          </p:nvPr>
        </p:nvSpPr>
        <p:spPr>
          <a:xfrm>
            <a:off x="451220" y="1042996"/>
            <a:ext cx="2651760" cy="2651760"/>
          </a:xfrm>
        </p:spPr>
        <p:txBody>
          <a:bodyPr anchor="t"/>
          <a:lstStyle>
            <a:lvl1pPr marL="0" indent="0" algn="ctr">
              <a:buNone/>
              <a:defRPr sz="3200">
                <a:solidFill>
                  <a:schemeClr val="tx2"/>
                </a:solidFill>
              </a:defRPr>
            </a:lvl1pPr>
          </a:lstStyle>
          <a:p>
            <a:r>
              <a:rPr lang="en-US"/>
              <a:t>Click icon to add image</a:t>
            </a:r>
          </a:p>
        </p:txBody>
      </p:sp>
      <p:sp>
        <p:nvSpPr>
          <p:cNvPr id="12" name="Picture 2">
            <a:extLst>
              <a:ext uri="{FF2B5EF4-FFF2-40B4-BE49-F238E27FC236}">
                <a16:creationId xmlns:a16="http://schemas.microsoft.com/office/drawing/2014/main" id="{4E39BCC2-7E6B-49A6-88A7-4389D0876599}"/>
              </a:ext>
            </a:extLst>
          </p:cNvPr>
          <p:cNvSpPr>
            <a:spLocks noGrp="1"/>
          </p:cNvSpPr>
          <p:nvPr>
            <p:ph idx="2" hasCustomPrompt="1"/>
          </p:nvPr>
        </p:nvSpPr>
        <p:spPr>
          <a:xfrm>
            <a:off x="3348813" y="1042996"/>
            <a:ext cx="2651760" cy="2651760"/>
          </a:xfrm>
        </p:spPr>
        <p:txBody>
          <a:bodyPr anchor="t"/>
          <a:lstStyle>
            <a:lvl1pPr marL="0" indent="0" algn="ctr">
              <a:buNone/>
              <a:defRPr sz="3200">
                <a:solidFill>
                  <a:schemeClr val="tx2"/>
                </a:solidFill>
              </a:defRPr>
            </a:lvl1pPr>
          </a:lstStyle>
          <a:p>
            <a:r>
              <a:rPr lang="en-US"/>
              <a:t>Click icon to add image</a:t>
            </a:r>
          </a:p>
        </p:txBody>
      </p:sp>
      <p:sp>
        <p:nvSpPr>
          <p:cNvPr id="13" name="Picture 3">
            <a:extLst>
              <a:ext uri="{FF2B5EF4-FFF2-40B4-BE49-F238E27FC236}">
                <a16:creationId xmlns:a16="http://schemas.microsoft.com/office/drawing/2014/main" id="{292A7B23-5883-4A03-AA9E-D7887267A0B5}"/>
              </a:ext>
            </a:extLst>
          </p:cNvPr>
          <p:cNvSpPr>
            <a:spLocks noGrp="1"/>
          </p:cNvSpPr>
          <p:nvPr>
            <p:ph idx="3" hasCustomPrompt="1"/>
          </p:nvPr>
        </p:nvSpPr>
        <p:spPr>
          <a:xfrm>
            <a:off x="6246406" y="1042996"/>
            <a:ext cx="2651760" cy="2651760"/>
          </a:xfrm>
        </p:spPr>
        <p:txBody>
          <a:bodyPr anchor="t"/>
          <a:lstStyle>
            <a:lvl1pPr marL="0" indent="0" algn="ctr">
              <a:buNone/>
              <a:defRPr sz="3200">
                <a:solidFill>
                  <a:schemeClr val="tx2"/>
                </a:solidFill>
              </a:defRPr>
            </a:lvl1pPr>
          </a:lstStyle>
          <a:p>
            <a:r>
              <a:rPr lang="en-US"/>
              <a:t>Click icon to add image</a:t>
            </a:r>
          </a:p>
        </p:txBody>
      </p:sp>
      <p:sp>
        <p:nvSpPr>
          <p:cNvPr id="14" name="Picture 4">
            <a:extLst>
              <a:ext uri="{FF2B5EF4-FFF2-40B4-BE49-F238E27FC236}">
                <a16:creationId xmlns:a16="http://schemas.microsoft.com/office/drawing/2014/main" id="{871FBC72-3D16-49CE-BD02-AD416196D37A}"/>
              </a:ext>
            </a:extLst>
          </p:cNvPr>
          <p:cNvSpPr>
            <a:spLocks noGrp="1"/>
          </p:cNvSpPr>
          <p:nvPr>
            <p:ph idx="4" hasCustomPrompt="1"/>
          </p:nvPr>
        </p:nvSpPr>
        <p:spPr>
          <a:xfrm>
            <a:off x="9144000" y="1042996"/>
            <a:ext cx="2651760" cy="2651760"/>
          </a:xfrm>
        </p:spPr>
        <p:txBody>
          <a:bodyPr anchor="t"/>
          <a:lstStyle>
            <a:lvl1pPr marL="0" indent="0" algn="ctr">
              <a:buNone/>
              <a:defRPr sz="3200">
                <a:solidFill>
                  <a:schemeClr val="tx2"/>
                </a:solidFill>
              </a:defRPr>
            </a:lvl1pPr>
          </a:lstStyle>
          <a:p>
            <a:r>
              <a:rPr lang="en-US"/>
              <a:t>Click icon to add image</a:t>
            </a:r>
          </a:p>
        </p:txBody>
      </p:sp>
      <p:sp>
        <p:nvSpPr>
          <p:cNvPr id="15" name="Picture 5">
            <a:extLst>
              <a:ext uri="{FF2B5EF4-FFF2-40B4-BE49-F238E27FC236}">
                <a16:creationId xmlns:a16="http://schemas.microsoft.com/office/drawing/2014/main" id="{CCC335E7-FA18-44DB-ACBC-F2DABE9FB384}"/>
              </a:ext>
            </a:extLst>
          </p:cNvPr>
          <p:cNvSpPr>
            <a:spLocks noGrp="1"/>
          </p:cNvSpPr>
          <p:nvPr>
            <p:ph idx="5" hasCustomPrompt="1"/>
          </p:nvPr>
        </p:nvSpPr>
        <p:spPr>
          <a:xfrm>
            <a:off x="451220" y="3754005"/>
            <a:ext cx="2651760" cy="2680735"/>
          </a:xfrm>
        </p:spPr>
        <p:txBody>
          <a:bodyPr anchor="t"/>
          <a:lstStyle>
            <a:lvl1pPr marL="0" indent="0" algn="ctr">
              <a:buNone/>
              <a:defRPr sz="3200">
                <a:solidFill>
                  <a:schemeClr val="tx2"/>
                </a:solidFill>
              </a:defRPr>
            </a:lvl1pPr>
          </a:lstStyle>
          <a:p>
            <a:r>
              <a:rPr lang="en-US"/>
              <a:t>Click icon to add image</a:t>
            </a:r>
          </a:p>
        </p:txBody>
      </p:sp>
      <p:sp>
        <p:nvSpPr>
          <p:cNvPr id="16" name="Picture 6">
            <a:extLst>
              <a:ext uri="{FF2B5EF4-FFF2-40B4-BE49-F238E27FC236}">
                <a16:creationId xmlns:a16="http://schemas.microsoft.com/office/drawing/2014/main" id="{BB740650-61A2-4FDC-8700-54D96F01FF5A}"/>
              </a:ext>
            </a:extLst>
          </p:cNvPr>
          <p:cNvSpPr>
            <a:spLocks noGrp="1"/>
          </p:cNvSpPr>
          <p:nvPr>
            <p:ph idx="6" hasCustomPrompt="1"/>
          </p:nvPr>
        </p:nvSpPr>
        <p:spPr>
          <a:xfrm>
            <a:off x="3348813" y="3754005"/>
            <a:ext cx="2651760" cy="2680735"/>
          </a:xfrm>
        </p:spPr>
        <p:txBody>
          <a:bodyPr anchor="t"/>
          <a:lstStyle>
            <a:lvl1pPr marL="0" indent="0" algn="ctr">
              <a:buNone/>
              <a:defRPr sz="3200">
                <a:solidFill>
                  <a:schemeClr val="tx2"/>
                </a:solidFill>
              </a:defRPr>
            </a:lvl1pPr>
          </a:lstStyle>
          <a:p>
            <a:r>
              <a:rPr lang="en-US"/>
              <a:t>Click icon to add image</a:t>
            </a:r>
          </a:p>
        </p:txBody>
      </p:sp>
      <p:sp>
        <p:nvSpPr>
          <p:cNvPr id="17" name="Picture 7">
            <a:extLst>
              <a:ext uri="{FF2B5EF4-FFF2-40B4-BE49-F238E27FC236}">
                <a16:creationId xmlns:a16="http://schemas.microsoft.com/office/drawing/2014/main" id="{CA951A10-B648-4F4E-87FD-97FD8FEB4106}"/>
              </a:ext>
            </a:extLst>
          </p:cNvPr>
          <p:cNvSpPr>
            <a:spLocks noGrp="1"/>
          </p:cNvSpPr>
          <p:nvPr>
            <p:ph idx="7" hasCustomPrompt="1"/>
          </p:nvPr>
        </p:nvSpPr>
        <p:spPr>
          <a:xfrm>
            <a:off x="6246406" y="3754005"/>
            <a:ext cx="2651760" cy="2680735"/>
          </a:xfrm>
        </p:spPr>
        <p:txBody>
          <a:bodyPr anchor="t"/>
          <a:lstStyle>
            <a:lvl1pPr marL="0" indent="0" algn="ctr">
              <a:buNone/>
              <a:defRPr sz="3200">
                <a:solidFill>
                  <a:schemeClr val="tx2"/>
                </a:solidFill>
              </a:defRPr>
            </a:lvl1pPr>
          </a:lstStyle>
          <a:p>
            <a:r>
              <a:rPr lang="en-US"/>
              <a:t>Click icon to add image</a:t>
            </a:r>
          </a:p>
        </p:txBody>
      </p:sp>
      <p:sp>
        <p:nvSpPr>
          <p:cNvPr id="18" name="Picture 8">
            <a:extLst>
              <a:ext uri="{FF2B5EF4-FFF2-40B4-BE49-F238E27FC236}">
                <a16:creationId xmlns:a16="http://schemas.microsoft.com/office/drawing/2014/main" id="{1F4C4007-9EA0-4D1F-938D-A38B105119E9}"/>
              </a:ext>
            </a:extLst>
          </p:cNvPr>
          <p:cNvSpPr>
            <a:spLocks noGrp="1"/>
          </p:cNvSpPr>
          <p:nvPr>
            <p:ph idx="8" hasCustomPrompt="1"/>
          </p:nvPr>
        </p:nvSpPr>
        <p:spPr>
          <a:xfrm>
            <a:off x="9144000" y="3754005"/>
            <a:ext cx="2651760" cy="2680735"/>
          </a:xfrm>
        </p:spPr>
        <p:txBody>
          <a:bodyPr anchor="t"/>
          <a:lstStyle>
            <a:lvl1pPr marL="0" indent="0" algn="ctr">
              <a:buNone/>
              <a:defRPr sz="3200">
                <a:solidFill>
                  <a:schemeClr val="tx2"/>
                </a:solidFill>
              </a:defRPr>
            </a:lvl1pPr>
          </a:lstStyle>
          <a:p>
            <a:r>
              <a:rPr lang="en-US"/>
              <a:t>Click icon to add image</a:t>
            </a:r>
          </a:p>
        </p:txBody>
      </p:sp>
      <p:sp>
        <p:nvSpPr>
          <p:cNvPr id="19" name="Title Border">
            <a:extLst>
              <a:ext uri="{FF2B5EF4-FFF2-40B4-BE49-F238E27FC236}">
                <a16:creationId xmlns:a16="http://schemas.microsoft.com/office/drawing/2014/main" id="{5E3E830F-DE1F-4A8F-992F-1D4BF5866636}"/>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98617308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Only">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p:txBody>
          <a:bodyPr/>
          <a:lstStyle>
            <a:lvl1pPr>
              <a:defRPr/>
            </a:lvl1pPr>
          </a:lstStyle>
          <a:p>
            <a:r>
              <a:rPr lang="en-US"/>
              <a:t>Title only layout</a:t>
            </a:r>
          </a:p>
        </p:txBody>
      </p:sp>
      <p:sp>
        <p:nvSpPr>
          <p:cNvPr id="19" name="Title Border">
            <a:extLst>
              <a:ext uri="{FF2B5EF4-FFF2-40B4-BE49-F238E27FC236}">
                <a16:creationId xmlns:a16="http://schemas.microsoft.com/office/drawing/2014/main" id="{5C923B7C-0930-466B-9A4C-4F269F22E021}"/>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69723155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Only Blank">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p:txBody>
          <a:bodyPr/>
          <a:lstStyle>
            <a:lvl1pPr>
              <a:defRPr/>
            </a:lvl1pPr>
          </a:lstStyle>
          <a:p>
            <a:r>
              <a:rPr lang="en-US"/>
              <a:t>Title only blank layout</a:t>
            </a:r>
          </a:p>
        </p:txBody>
      </p:sp>
    </p:spTree>
    <p:custDataLst>
      <p:tags r:id="rId1"/>
    </p:custDataLst>
    <p:extLst>
      <p:ext uri="{BB962C8B-B14F-4D97-AF65-F5344CB8AC3E}">
        <p14:creationId xmlns:p14="http://schemas.microsoft.com/office/powerpoint/2010/main" val="306360640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mall Title and Architecture">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t>‹#›</a:t>
            </a:fld>
            <a:endParaRPr lang="en-US"/>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a:xfrm>
            <a:off x="365760" y="299526"/>
            <a:ext cx="11569209" cy="289591"/>
          </a:xfrm>
        </p:spPr>
        <p:txBody>
          <a:bodyPr>
            <a:normAutofit/>
          </a:bodyPr>
          <a:lstStyle>
            <a:lvl1pPr>
              <a:defRPr sz="1600"/>
            </a:lvl1pPr>
          </a:lstStyle>
          <a:p>
            <a:r>
              <a:rPr lang="en-US"/>
              <a:t>Architecture layout</a:t>
            </a:r>
          </a:p>
        </p:txBody>
      </p:sp>
    </p:spTree>
    <p:custDataLst>
      <p:tags r:id="rId1"/>
    </p:custDataLst>
    <p:extLst>
      <p:ext uri="{BB962C8B-B14F-4D97-AF65-F5344CB8AC3E}">
        <p14:creationId xmlns:p14="http://schemas.microsoft.com/office/powerpoint/2010/main" val="117071739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nd Full Bleed Image">
    <p:bg>
      <p:bgPr>
        <a:solidFill>
          <a:schemeClr val="bg1"/>
        </a:solidFill>
        <a:effectLst/>
      </p:bgPr>
    </p:bg>
    <p:spTree>
      <p:nvGrpSpPr>
        <p:cNvPr id="1" name=""/>
        <p:cNvGrpSpPr/>
        <p:nvPr/>
      </p:nvGrpSpPr>
      <p:grpSpPr>
        <a:xfrm>
          <a:off x="0" y="0"/>
          <a:ext cx="0" cy="0"/>
          <a:chOff x="0" y="0"/>
          <a:chExt cx="0" cy="0"/>
        </a:xfrm>
      </p:grpSpPr>
      <p:sp>
        <p:nvSpPr>
          <p:cNvPr id="6" name="Copyright">
            <a:extLst>
              <a:ext uri="{FF2B5EF4-FFF2-40B4-BE49-F238E27FC236}">
                <a16:creationId xmlns:a16="http://schemas.microsoft.com/office/drawing/2014/main" id="{B2860AF7-2188-43EF-8A31-A9170F25AF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a:xfrm>
            <a:off x="0" y="154244"/>
            <a:ext cx="12192000" cy="289591"/>
          </a:xfrm>
        </p:spPr>
        <p:txBody>
          <a:bodyPr>
            <a:normAutofit/>
          </a:bodyPr>
          <a:lstStyle>
            <a:lvl1pPr marL="228600">
              <a:defRPr sz="1600"/>
            </a:lvl1pPr>
          </a:lstStyle>
          <a:p>
            <a:r>
              <a:rPr lang="en-US"/>
              <a:t>Full Image layout</a:t>
            </a:r>
          </a:p>
        </p:txBody>
      </p:sp>
      <p:sp>
        <p:nvSpPr>
          <p:cNvPr id="11" name="Picture">
            <a:extLst>
              <a:ext uri="{FF2B5EF4-FFF2-40B4-BE49-F238E27FC236}">
                <a16:creationId xmlns:a16="http://schemas.microsoft.com/office/drawing/2014/main" id="{3725AF1B-6140-4505-81CD-922F8227415C}"/>
              </a:ext>
            </a:extLst>
          </p:cNvPr>
          <p:cNvSpPr>
            <a:spLocks noGrp="1"/>
          </p:cNvSpPr>
          <p:nvPr>
            <p:ph sz="quarter" idx="11" hasCustomPrompt="1"/>
          </p:nvPr>
        </p:nvSpPr>
        <p:spPr>
          <a:xfrm>
            <a:off x="0" y="444499"/>
            <a:ext cx="12192000" cy="5979265"/>
          </a:xfrm>
        </p:spPr>
        <p:txBody>
          <a:bodyPr anchor="ctr">
            <a:normAutofit/>
          </a:bodyPr>
          <a:lstStyle>
            <a:lvl1pPr marL="0" indent="0" algn="ctr">
              <a:buNone/>
              <a:defRPr sz="3600"/>
            </a:lvl1pPr>
          </a:lstStyle>
          <a:p>
            <a:r>
              <a:rPr lang="en-US"/>
              <a:t>Click icon to add image</a:t>
            </a:r>
          </a:p>
        </p:txBody>
      </p:sp>
    </p:spTree>
    <p:custDataLst>
      <p:tags r:id="rId1"/>
    </p:custDataLst>
    <p:extLst>
      <p:ext uri="{BB962C8B-B14F-4D97-AF65-F5344CB8AC3E}">
        <p14:creationId xmlns:p14="http://schemas.microsoft.com/office/powerpoint/2010/main" val="1263127036"/>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KC-Vertical-Question">
    <p:bg>
      <p:bgPr>
        <a:solidFill>
          <a:schemeClr val="bg1"/>
        </a:solidFill>
        <a:effectLst/>
      </p:bgPr>
    </p:bg>
    <p:spTree>
      <p:nvGrpSpPr>
        <p:cNvPr id="1" name=""/>
        <p:cNvGrpSpPr/>
        <p:nvPr/>
      </p:nvGrpSpPr>
      <p:grpSpPr>
        <a:xfrm>
          <a:off x="0" y="0"/>
          <a:ext cx="0" cy="0"/>
          <a:chOff x="0" y="0"/>
          <a:chExt cx="0" cy="0"/>
        </a:xfrm>
      </p:grpSpPr>
      <p:grpSp>
        <p:nvGrpSpPr>
          <p:cNvPr id="24" name="Background Images">
            <a:extLst>
              <a:ext uri="{FF2B5EF4-FFF2-40B4-BE49-F238E27FC236}">
                <a16:creationId xmlns:a16="http://schemas.microsoft.com/office/drawing/2014/main" id="{EE3862B2-782C-42D5-9515-66EBE7A19C9A}"/>
              </a:ext>
            </a:extLst>
          </p:cNvPr>
          <p:cNvGrpSpPr/>
          <p:nvPr/>
        </p:nvGrpSpPr>
        <p:grpSpPr>
          <a:xfrm>
            <a:off x="0" y="1"/>
            <a:ext cx="12192000" cy="6858000"/>
            <a:chOff x="0" y="1"/>
            <a:chExt cx="12192000" cy="6858000"/>
          </a:xfrm>
        </p:grpSpPr>
        <p:sp>
          <p:nvSpPr>
            <p:cNvPr id="25" name="BKG-TP">
              <a:extLst>
                <a:ext uri="{FF2B5EF4-FFF2-40B4-BE49-F238E27FC236}">
                  <a16:creationId xmlns:a16="http://schemas.microsoft.com/office/drawing/2014/main" id="{C6078C7F-2E33-426C-96FF-E7084DD86E7E}"/>
                </a:ext>
                <a:ext uri="{C183D7F6-B498-43B3-948B-1728B52AA6E4}">
                  <adec:decorative xmlns:adec="http://schemas.microsoft.com/office/drawing/2017/decorative" val="1"/>
                </a:ext>
              </a:extLst>
            </p:cNvPr>
            <p:cNvSpPr/>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KG-RT">
              <a:extLst>
                <a:ext uri="{FF2B5EF4-FFF2-40B4-BE49-F238E27FC236}">
                  <a16:creationId xmlns:a16="http://schemas.microsoft.com/office/drawing/2014/main" id="{5D3C4E6B-760F-4EC0-919D-D0EEACF9ACA9}"/>
                </a:ext>
                <a:ext uri="{C183D7F6-B498-43B3-948B-1728B52AA6E4}">
                  <adec:decorative xmlns:adec="http://schemas.microsoft.com/office/drawing/2017/decorative" val="1"/>
                </a:ext>
              </a:extLst>
            </p:cNvPr>
            <p:cNvSpPr/>
            <p:nvPr/>
          </p:nvSpPr>
          <p:spPr>
            <a:xfrm>
              <a:off x="4584699" y="1005354"/>
              <a:ext cx="7607301" cy="54293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28" name="AWS Logo">
              <a:extLst>
                <a:ext uri="{FF2B5EF4-FFF2-40B4-BE49-F238E27FC236}">
                  <a16:creationId xmlns:a16="http://schemas.microsoft.com/office/drawing/2014/main" id="{90E6AE4C-E744-4586-850E-BEDD7EE7AB80}"/>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3599" y="6461879"/>
              <a:ext cx="366979" cy="219456"/>
            </a:xfrm>
            <a:prstGeom prst="rect">
              <a:avLst/>
            </a:prstGeom>
          </p:spPr>
        </p:pic>
        <p:sp>
          <p:nvSpPr>
            <p:cNvPr id="29" name="Copyright">
              <a:extLst>
                <a:ext uri="{FF2B5EF4-FFF2-40B4-BE49-F238E27FC236}">
                  <a16:creationId xmlns:a16="http://schemas.microsoft.com/office/drawing/2014/main" id="{274AB020-3E40-43C9-A671-5C17FEE2F385}"/>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bg2"/>
                  </a:solidFill>
                  <a:effectLst/>
                  <a:latin typeface="+mn-lt"/>
                  <a:ea typeface="+mn-ea"/>
                  <a:cs typeface="+mn-cs"/>
                </a:rPr>
                <a:t>© 2022, Amazon Web Services, Inc. or its affiliates. All rights reserved.</a:t>
              </a:r>
            </a:p>
          </p:txBody>
        </p:sp>
      </p:grpSp>
      <p:sp>
        <p:nvSpPr>
          <p:cNvPr id="6"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bg2"/>
                </a:solidFill>
                <a:latin typeface="+mn-lt"/>
              </a:defRPr>
            </a:lvl1pPr>
          </a:lstStyle>
          <a:p>
            <a:fld id="{930176A1-BCF0-4712-97A6-6B495F55390B}" type="slidenum">
              <a:rPr lang="en-US" smtClean="0"/>
              <a:pPr/>
              <a:t>‹#›</a:t>
            </a:fld>
            <a:endParaRPr lang="en-US"/>
          </a:p>
        </p:txBody>
      </p:sp>
      <p:sp>
        <p:nvSpPr>
          <p:cNvPr id="2" name="Question Number">
            <a:extLst>
              <a:ext uri="{FF2B5EF4-FFF2-40B4-BE49-F238E27FC236}">
                <a16:creationId xmlns:a16="http://schemas.microsoft.com/office/drawing/2014/main" id="{C2824936-64E1-4A65-A88E-FF9DDF72FA2F}"/>
              </a:ext>
            </a:extLst>
          </p:cNvPr>
          <p:cNvSpPr>
            <a:spLocks noGrp="1"/>
          </p:cNvSpPr>
          <p:nvPr>
            <p:ph type="title" hasCustomPrompt="1"/>
          </p:nvPr>
        </p:nvSpPr>
        <p:spPr>
          <a:xfrm>
            <a:off x="179240" y="179881"/>
            <a:ext cx="4324394" cy="825473"/>
          </a:xfrm>
        </p:spPr>
        <p:txBody>
          <a:bodyPr/>
          <a:lstStyle>
            <a:lvl1pPr>
              <a:defRPr>
                <a:solidFill>
                  <a:schemeClr val="bg2"/>
                </a:solidFill>
              </a:defRPr>
            </a:lvl1pPr>
          </a:lstStyle>
          <a:p>
            <a:r>
              <a:rPr lang="en-US"/>
              <a:t>Question and Responses</a:t>
            </a:r>
          </a:p>
        </p:txBody>
      </p:sp>
      <p:sp>
        <p:nvSpPr>
          <p:cNvPr id="7" name="Question">
            <a:extLst>
              <a:ext uri="{FF2B5EF4-FFF2-40B4-BE49-F238E27FC236}">
                <a16:creationId xmlns:a16="http://schemas.microsoft.com/office/drawing/2014/main" id="{44F57E91-15F3-4802-8B9A-31B722148228}"/>
              </a:ext>
            </a:extLst>
          </p:cNvPr>
          <p:cNvSpPr>
            <a:spLocks noGrp="1"/>
          </p:cNvSpPr>
          <p:nvPr>
            <p:ph type="body" idx="1" hasCustomPrompt="1"/>
          </p:nvPr>
        </p:nvSpPr>
        <p:spPr>
          <a:xfrm>
            <a:off x="179239" y="1005357"/>
            <a:ext cx="4401650" cy="5429387"/>
          </a:xfrm>
          <a:solidFill>
            <a:schemeClr val="accent1"/>
          </a:solidFill>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400">
                <a:solidFill>
                  <a:schemeClr val="bg2"/>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Enter question –</a:t>
            </a:r>
            <a:br>
              <a:rPr lang="en-US"/>
            </a:br>
            <a:r>
              <a:rPr lang="en-US"/>
              <a:t>4 responses can only have 1 correct response</a:t>
            </a:r>
            <a:br>
              <a:rPr lang="en-US"/>
            </a:br>
            <a:r>
              <a:rPr lang="en-US"/>
              <a:t>5 responses must have 2 correct responses</a:t>
            </a:r>
            <a:br>
              <a:rPr lang="en-US"/>
            </a:br>
            <a:r>
              <a:rPr lang="en-US"/>
              <a:t>6 responses must have 3 correct responses.</a:t>
            </a:r>
          </a:p>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You can make this field wider if needed. The background color moves with this field. Simply adjust the placement of the response fields to the right to accommodate the wider question field.</a:t>
            </a:r>
          </a:p>
        </p:txBody>
      </p:sp>
      <p:sp>
        <p:nvSpPr>
          <p:cNvPr id="3" name="Choice Header">
            <a:extLst>
              <a:ext uri="{FF2B5EF4-FFF2-40B4-BE49-F238E27FC236}">
                <a16:creationId xmlns:a16="http://schemas.microsoft.com/office/drawing/2014/main" id="{94A86AAC-E12E-4379-82C3-110918D47BB2}"/>
              </a:ext>
            </a:extLst>
          </p:cNvPr>
          <p:cNvSpPr>
            <a:spLocks noGrp="1"/>
          </p:cNvSpPr>
          <p:nvPr>
            <p:ph type="subTitle" idx="13" hasCustomPrompt="1"/>
          </p:nvPr>
        </p:nvSpPr>
        <p:spPr>
          <a:xfrm>
            <a:off x="4581525" y="1008063"/>
            <a:ext cx="847725" cy="323850"/>
          </a:xfrm>
        </p:spPr>
        <p:txBody>
          <a:bodyPr lIns="0" rIns="0">
            <a:noAutofit/>
          </a:bodyPr>
          <a:lstStyle>
            <a:lvl1pPr marL="0" indent="0" algn="ctr">
              <a:buNone/>
              <a:defRPr sz="1800">
                <a:solidFill>
                  <a:schemeClr val="tx2"/>
                </a:solidFill>
              </a:defRPr>
            </a:lvl1pPr>
          </a:lstStyle>
          <a:p>
            <a:pPr lvl="0"/>
            <a:r>
              <a:rPr lang="en-US"/>
              <a:t>Choice</a:t>
            </a:r>
          </a:p>
        </p:txBody>
      </p:sp>
      <p:sp>
        <p:nvSpPr>
          <p:cNvPr id="4" name="Response Header">
            <a:extLst>
              <a:ext uri="{FF2B5EF4-FFF2-40B4-BE49-F238E27FC236}">
                <a16:creationId xmlns:a16="http://schemas.microsoft.com/office/drawing/2014/main" id="{49A546CD-B784-4C60-8DF1-04299A8BD8DC}"/>
              </a:ext>
            </a:extLst>
          </p:cNvPr>
          <p:cNvSpPr>
            <a:spLocks noGrp="1"/>
          </p:cNvSpPr>
          <p:nvPr>
            <p:ph type="subTitle" idx="14" hasCustomPrompt="1"/>
          </p:nvPr>
        </p:nvSpPr>
        <p:spPr>
          <a:xfrm>
            <a:off x="5429250" y="1008063"/>
            <a:ext cx="2457450" cy="323850"/>
          </a:xfrm>
        </p:spPr>
        <p:txBody>
          <a:bodyPr lIns="91440" rIns="0">
            <a:noAutofit/>
          </a:bodyPr>
          <a:lstStyle>
            <a:lvl1pPr marL="0" indent="0" algn="l">
              <a:buNone/>
              <a:defRPr sz="1800">
                <a:solidFill>
                  <a:schemeClr val="tx2"/>
                </a:solidFill>
              </a:defRPr>
            </a:lvl1pPr>
          </a:lstStyle>
          <a:p>
            <a:pPr lvl="0"/>
            <a:r>
              <a:rPr lang="en-US"/>
              <a:t>Response</a:t>
            </a:r>
          </a:p>
        </p:txBody>
      </p:sp>
      <p:sp>
        <p:nvSpPr>
          <p:cNvPr id="9" name="First Resp #">
            <a:extLst>
              <a:ext uri="{FF2B5EF4-FFF2-40B4-BE49-F238E27FC236}">
                <a16:creationId xmlns:a16="http://schemas.microsoft.com/office/drawing/2014/main" id="{DF65B8F8-C411-4217-9956-036774AA94F8}"/>
              </a:ext>
            </a:extLst>
          </p:cNvPr>
          <p:cNvSpPr>
            <a:spLocks noGrp="1"/>
          </p:cNvSpPr>
          <p:nvPr>
            <p:ph type="body" idx="2" hasCustomPrompt="1"/>
          </p:nvPr>
        </p:nvSpPr>
        <p:spPr>
          <a:xfrm>
            <a:off x="4584699" y="1344286"/>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8" name="First Resp Text">
            <a:extLst>
              <a:ext uri="{FF2B5EF4-FFF2-40B4-BE49-F238E27FC236}">
                <a16:creationId xmlns:a16="http://schemas.microsoft.com/office/drawing/2014/main" id="{FFCADE15-0CD9-4F7B-9FFC-6A2C71B4D226}"/>
              </a:ext>
            </a:extLst>
          </p:cNvPr>
          <p:cNvSpPr>
            <a:spLocks noGrp="1"/>
          </p:cNvSpPr>
          <p:nvPr>
            <p:ph type="body" idx="3" hasCustomPrompt="1"/>
          </p:nvPr>
        </p:nvSpPr>
        <p:spPr>
          <a:xfrm>
            <a:off x="5429250" y="1344286"/>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32" name="Second Resp #">
            <a:extLst>
              <a:ext uri="{FF2B5EF4-FFF2-40B4-BE49-F238E27FC236}">
                <a16:creationId xmlns:a16="http://schemas.microsoft.com/office/drawing/2014/main" id="{B27347F1-D178-4BA7-947D-9C3316CA7F55}"/>
              </a:ext>
            </a:extLst>
          </p:cNvPr>
          <p:cNvSpPr>
            <a:spLocks noGrp="1"/>
          </p:cNvSpPr>
          <p:nvPr>
            <p:ph type="body" idx="4" hasCustomPrompt="1"/>
          </p:nvPr>
        </p:nvSpPr>
        <p:spPr>
          <a:xfrm>
            <a:off x="4584699" y="2189689"/>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10" name="Second Resp Text">
            <a:extLst>
              <a:ext uri="{FF2B5EF4-FFF2-40B4-BE49-F238E27FC236}">
                <a16:creationId xmlns:a16="http://schemas.microsoft.com/office/drawing/2014/main" id="{9762E385-4F68-4D4A-BE57-EDA108A285B5}"/>
              </a:ext>
            </a:extLst>
          </p:cNvPr>
          <p:cNvSpPr>
            <a:spLocks noGrp="1"/>
          </p:cNvSpPr>
          <p:nvPr>
            <p:ph type="body" idx="5" hasCustomPrompt="1"/>
          </p:nvPr>
        </p:nvSpPr>
        <p:spPr>
          <a:xfrm>
            <a:off x="5429250" y="2189689"/>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38" name="Third Resp #">
            <a:extLst>
              <a:ext uri="{FF2B5EF4-FFF2-40B4-BE49-F238E27FC236}">
                <a16:creationId xmlns:a16="http://schemas.microsoft.com/office/drawing/2014/main" id="{2ACAFB9D-8E9C-4408-85E1-A3501374C2E9}"/>
              </a:ext>
            </a:extLst>
          </p:cNvPr>
          <p:cNvSpPr>
            <a:spLocks noGrp="1"/>
          </p:cNvSpPr>
          <p:nvPr>
            <p:ph type="body" idx="6" hasCustomPrompt="1"/>
          </p:nvPr>
        </p:nvSpPr>
        <p:spPr>
          <a:xfrm>
            <a:off x="4584699" y="3035092"/>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35" name="Third Resp Text">
            <a:extLst>
              <a:ext uri="{FF2B5EF4-FFF2-40B4-BE49-F238E27FC236}">
                <a16:creationId xmlns:a16="http://schemas.microsoft.com/office/drawing/2014/main" id="{22884D39-7004-49D5-8E88-C45BE1C9BFCB}"/>
              </a:ext>
            </a:extLst>
          </p:cNvPr>
          <p:cNvSpPr>
            <a:spLocks noGrp="1"/>
          </p:cNvSpPr>
          <p:nvPr>
            <p:ph type="body" idx="7" hasCustomPrompt="1"/>
          </p:nvPr>
        </p:nvSpPr>
        <p:spPr>
          <a:xfrm>
            <a:off x="5429250" y="3035092"/>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42" name="Fourth Resp #">
            <a:extLst>
              <a:ext uri="{FF2B5EF4-FFF2-40B4-BE49-F238E27FC236}">
                <a16:creationId xmlns:a16="http://schemas.microsoft.com/office/drawing/2014/main" id="{310C83DA-41AE-4CBA-AA96-EB5CB2226FCF}"/>
              </a:ext>
            </a:extLst>
          </p:cNvPr>
          <p:cNvSpPr>
            <a:spLocks noGrp="1"/>
          </p:cNvSpPr>
          <p:nvPr>
            <p:ph type="body" idx="8" hasCustomPrompt="1"/>
          </p:nvPr>
        </p:nvSpPr>
        <p:spPr>
          <a:xfrm>
            <a:off x="4584699" y="3880495"/>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41" name="Fourth Resp Text">
            <a:extLst>
              <a:ext uri="{FF2B5EF4-FFF2-40B4-BE49-F238E27FC236}">
                <a16:creationId xmlns:a16="http://schemas.microsoft.com/office/drawing/2014/main" id="{AEE05FA0-DD58-4D0B-A7E0-EAC7B789E7A7}"/>
              </a:ext>
            </a:extLst>
          </p:cNvPr>
          <p:cNvSpPr>
            <a:spLocks noGrp="1"/>
          </p:cNvSpPr>
          <p:nvPr>
            <p:ph type="body" idx="9" hasCustomPrompt="1"/>
          </p:nvPr>
        </p:nvSpPr>
        <p:spPr>
          <a:xfrm>
            <a:off x="5429250" y="3880495"/>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44" name="Fifth Resp #">
            <a:extLst>
              <a:ext uri="{FF2B5EF4-FFF2-40B4-BE49-F238E27FC236}">
                <a16:creationId xmlns:a16="http://schemas.microsoft.com/office/drawing/2014/main" id="{B6D2D170-961D-4140-B087-C6CFDF7BBD75}"/>
              </a:ext>
            </a:extLst>
          </p:cNvPr>
          <p:cNvSpPr>
            <a:spLocks noGrp="1"/>
          </p:cNvSpPr>
          <p:nvPr>
            <p:ph type="body" idx="10" hasCustomPrompt="1"/>
          </p:nvPr>
        </p:nvSpPr>
        <p:spPr>
          <a:xfrm>
            <a:off x="4584699" y="4725898"/>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43" name="Fifth Resp Text">
            <a:extLst>
              <a:ext uri="{FF2B5EF4-FFF2-40B4-BE49-F238E27FC236}">
                <a16:creationId xmlns:a16="http://schemas.microsoft.com/office/drawing/2014/main" id="{B428E384-92E9-495A-9CAE-E33E3164F939}"/>
              </a:ext>
            </a:extLst>
          </p:cNvPr>
          <p:cNvSpPr>
            <a:spLocks noGrp="1"/>
          </p:cNvSpPr>
          <p:nvPr>
            <p:ph type="body" idx="11" hasCustomPrompt="1"/>
          </p:nvPr>
        </p:nvSpPr>
        <p:spPr>
          <a:xfrm>
            <a:off x="5429250" y="4725898"/>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46" name="Sixth Resp #">
            <a:extLst>
              <a:ext uri="{FF2B5EF4-FFF2-40B4-BE49-F238E27FC236}">
                <a16:creationId xmlns:a16="http://schemas.microsoft.com/office/drawing/2014/main" id="{DC41B7B5-B438-4885-90AE-758ABF2CA9F9}"/>
              </a:ext>
            </a:extLst>
          </p:cNvPr>
          <p:cNvSpPr>
            <a:spLocks noGrp="1"/>
          </p:cNvSpPr>
          <p:nvPr>
            <p:ph type="body" idx="12" hasCustomPrompt="1"/>
          </p:nvPr>
        </p:nvSpPr>
        <p:spPr>
          <a:xfrm>
            <a:off x="4584699" y="5571303"/>
            <a:ext cx="822960" cy="804672"/>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45" name="Sixth Resp Text">
            <a:extLst>
              <a:ext uri="{FF2B5EF4-FFF2-40B4-BE49-F238E27FC236}">
                <a16:creationId xmlns:a16="http://schemas.microsoft.com/office/drawing/2014/main" id="{09F72B28-4CF6-4FD1-BA4A-5A98215324E2}"/>
              </a:ext>
            </a:extLst>
          </p:cNvPr>
          <p:cNvSpPr>
            <a:spLocks noGrp="1"/>
          </p:cNvSpPr>
          <p:nvPr>
            <p:ph type="body" idx="13" hasCustomPrompt="1"/>
          </p:nvPr>
        </p:nvSpPr>
        <p:spPr>
          <a:xfrm>
            <a:off x="5429250" y="5571303"/>
            <a:ext cx="6724689" cy="804672"/>
          </a:xfrm>
          <a:solidFill>
            <a:schemeClr val="bg1"/>
          </a:solidFill>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Tree>
    <p:custDataLst>
      <p:tags r:id="rId1"/>
    </p:custDataLst>
    <p:extLst>
      <p:ext uri="{BB962C8B-B14F-4D97-AF65-F5344CB8AC3E}">
        <p14:creationId xmlns:p14="http://schemas.microsoft.com/office/powerpoint/2010/main" val="3626064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365760" y="366471"/>
            <a:ext cx="8768256" cy="2293938"/>
          </a:xfrm>
        </p:spPr>
        <p:txBody>
          <a:bodyPr anchor="b"/>
          <a:lstStyle>
            <a:lvl1pPr>
              <a:defRPr sz="4400">
                <a:solidFill>
                  <a:schemeClr val="tx2"/>
                </a:solidFill>
              </a:defRPr>
            </a:lvl1pPr>
          </a:lstStyle>
          <a:p>
            <a:r>
              <a:rPr lang="en-US"/>
              <a:t>Enter title text</a:t>
            </a:r>
          </a:p>
        </p:txBody>
      </p:sp>
      <p:sp>
        <p:nvSpPr>
          <p:cNvPr id="3" name="Subtitle">
            <a:extLst>
              <a:ext uri="{FF2B5EF4-FFF2-40B4-BE49-F238E27FC236}">
                <a16:creationId xmlns:a16="http://schemas.microsoft.com/office/drawing/2014/main" id="{25336E2B-DB74-4789-BBF8-753828F72458}"/>
              </a:ext>
            </a:extLst>
          </p:cNvPr>
          <p:cNvSpPr>
            <a:spLocks noGrp="1"/>
          </p:cNvSpPr>
          <p:nvPr>
            <p:ph type="subTitle" idx="1" hasCustomPrompt="1"/>
          </p:nvPr>
        </p:nvSpPr>
        <p:spPr>
          <a:xfrm>
            <a:off x="365760" y="2688190"/>
            <a:ext cx="8768256" cy="2098121"/>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Enter subtitle</a:t>
            </a:r>
          </a:p>
        </p:txBody>
      </p:sp>
      <p:grpSp>
        <p:nvGrpSpPr>
          <p:cNvPr id="12" name="Background">
            <a:extLst>
              <a:ext uri="{FF2B5EF4-FFF2-40B4-BE49-F238E27FC236}">
                <a16:creationId xmlns:a16="http://schemas.microsoft.com/office/drawing/2014/main" id="{08931424-66E6-477A-95D2-2C5E26F414C7}"/>
              </a:ext>
            </a:extLst>
          </p:cNvPr>
          <p:cNvGrpSpPr/>
          <p:nvPr/>
        </p:nvGrpSpPr>
        <p:grpSpPr>
          <a:xfrm>
            <a:off x="656659" y="-1"/>
            <a:ext cx="11535342" cy="6858001"/>
            <a:chOff x="656659" y="-1"/>
            <a:chExt cx="11535342" cy="6858001"/>
          </a:xfrm>
        </p:grpSpPr>
        <p:sp>
          <p:nvSpPr>
            <p:cNvPr id="14" name="CubeFront">
              <a:extLst>
                <a:ext uri="{FF2B5EF4-FFF2-40B4-BE49-F238E27FC236}">
                  <a16:creationId xmlns:a16="http://schemas.microsoft.com/office/drawing/2014/main" id="{1BDF6026-D674-4E63-8B3A-CBDFE9E787C1}"/>
                </a:ext>
                <a:ext uri="{C183D7F6-B498-43B3-948B-1728B52AA6E4}">
                  <adec:decorative xmlns:adec="http://schemas.microsoft.com/office/drawing/2017/decorative" val="1"/>
                </a:ext>
              </a:extLst>
            </p:cNvPr>
            <p:cNvSpPr/>
            <p:nvPr/>
          </p:nvSpPr>
          <p:spPr>
            <a:xfrm>
              <a:off x="672321" y="5917721"/>
              <a:ext cx="4282108" cy="9402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Top">
              <a:extLst>
                <a:ext uri="{FF2B5EF4-FFF2-40B4-BE49-F238E27FC236}">
                  <a16:creationId xmlns:a16="http://schemas.microsoft.com/office/drawing/2014/main" id="{06BB4668-D264-4030-8700-4F9782A61534}"/>
                </a:ext>
                <a:ext uri="{C183D7F6-B498-43B3-948B-1728B52AA6E4}">
                  <adec:decorative xmlns:adec="http://schemas.microsoft.com/office/drawing/2017/decorative" val="1"/>
                </a:ext>
              </a:extLst>
            </p:cNvPr>
            <p:cNvSpPr/>
            <p:nvPr/>
          </p:nvSpPr>
          <p:spPr>
            <a:xfrm>
              <a:off x="656659" y="4071144"/>
              <a:ext cx="11535342" cy="2786856"/>
            </a:xfrm>
            <a:custGeom>
              <a:avLst/>
              <a:gdLst>
                <a:gd name="connsiteX0" fmla="*/ 0 w 2363056"/>
                <a:gd name="connsiteY0" fmla="*/ 0 h 1655762"/>
                <a:gd name="connsiteX1" fmla="*/ 2363056 w 2363056"/>
                <a:gd name="connsiteY1" fmla="*/ 0 h 1655762"/>
                <a:gd name="connsiteX2" fmla="*/ 2363056 w 2363056"/>
                <a:gd name="connsiteY2" fmla="*/ 1655762 h 1655762"/>
                <a:gd name="connsiteX3" fmla="*/ 0 w 2363056"/>
                <a:gd name="connsiteY3" fmla="*/ 1655762 h 1655762"/>
                <a:gd name="connsiteX4" fmla="*/ 0 w 2363056"/>
                <a:gd name="connsiteY4" fmla="*/ 0 h 1655762"/>
                <a:gd name="connsiteX0" fmla="*/ 0 w 8716231"/>
                <a:gd name="connsiteY0" fmla="*/ 123825 h 1779587"/>
                <a:gd name="connsiteX1" fmla="*/ 8716231 w 8716231"/>
                <a:gd name="connsiteY1" fmla="*/ 0 h 1779587"/>
                <a:gd name="connsiteX2" fmla="*/ 2363056 w 8716231"/>
                <a:gd name="connsiteY2" fmla="*/ 1779587 h 1779587"/>
                <a:gd name="connsiteX3" fmla="*/ 0 w 8716231"/>
                <a:gd name="connsiteY3" fmla="*/ 1779587 h 1779587"/>
                <a:gd name="connsiteX4" fmla="*/ 0 w 8716231"/>
                <a:gd name="connsiteY4" fmla="*/ 123825 h 1779587"/>
                <a:gd name="connsiteX0" fmla="*/ 8558212 w 8716231"/>
                <a:gd name="connsiteY0" fmla="*/ 0 h 2774949"/>
                <a:gd name="connsiteX1" fmla="*/ 8716231 w 8716231"/>
                <a:gd name="connsiteY1" fmla="*/ 995362 h 2774949"/>
                <a:gd name="connsiteX2" fmla="*/ 2363056 w 8716231"/>
                <a:gd name="connsiteY2" fmla="*/ 2774949 h 2774949"/>
                <a:gd name="connsiteX3" fmla="*/ 0 w 8716231"/>
                <a:gd name="connsiteY3" fmla="*/ 2774949 h 2774949"/>
                <a:gd name="connsiteX4" fmla="*/ 8558212 w 8716231"/>
                <a:gd name="connsiteY4" fmla="*/ 0 h 2774949"/>
                <a:gd name="connsiteX0" fmla="*/ 8543924 w 8701943"/>
                <a:gd name="connsiteY0" fmla="*/ 0 h 2774949"/>
                <a:gd name="connsiteX1" fmla="*/ 8701943 w 8701943"/>
                <a:gd name="connsiteY1" fmla="*/ 995362 h 2774949"/>
                <a:gd name="connsiteX2" fmla="*/ 2348768 w 8701943"/>
                <a:gd name="connsiteY2" fmla="*/ 2774949 h 2774949"/>
                <a:gd name="connsiteX3" fmla="*/ 0 w 8701943"/>
                <a:gd name="connsiteY3" fmla="*/ 1846261 h 2774949"/>
                <a:gd name="connsiteX4" fmla="*/ 8543924 w 8701943"/>
                <a:gd name="connsiteY4" fmla="*/ 0 h 2774949"/>
                <a:gd name="connsiteX0" fmla="*/ 8543924 w 8701943"/>
                <a:gd name="connsiteY0" fmla="*/ 0 h 2779712"/>
                <a:gd name="connsiteX1" fmla="*/ 8701943 w 8701943"/>
                <a:gd name="connsiteY1" fmla="*/ 995362 h 2779712"/>
                <a:gd name="connsiteX2" fmla="*/ 4187093 w 8701943"/>
                <a:gd name="connsiteY2" fmla="*/ 2779712 h 2779712"/>
                <a:gd name="connsiteX3" fmla="*/ 0 w 8701943"/>
                <a:gd name="connsiteY3" fmla="*/ 1846261 h 2779712"/>
                <a:gd name="connsiteX4" fmla="*/ 8543924 w 8701943"/>
                <a:gd name="connsiteY4" fmla="*/ 0 h 2779712"/>
                <a:gd name="connsiteX0" fmla="*/ 8543924 w 8701943"/>
                <a:gd name="connsiteY0" fmla="*/ 0 h 2779712"/>
                <a:gd name="connsiteX1" fmla="*/ 8701943 w 8701943"/>
                <a:gd name="connsiteY1" fmla="*/ 995362 h 2779712"/>
                <a:gd name="connsiteX2" fmla="*/ 5470934 w 8701943"/>
                <a:gd name="connsiteY2" fmla="*/ 2265362 h 2779712"/>
                <a:gd name="connsiteX3" fmla="*/ 4187093 w 8701943"/>
                <a:gd name="connsiteY3" fmla="*/ 2779712 h 2779712"/>
                <a:gd name="connsiteX4" fmla="*/ 0 w 8701943"/>
                <a:gd name="connsiteY4" fmla="*/ 1846261 h 2779712"/>
                <a:gd name="connsiteX5" fmla="*/ 8543924 w 8701943"/>
                <a:gd name="connsiteY5" fmla="*/ 0 h 2779712"/>
                <a:gd name="connsiteX0" fmla="*/ 8543924 w 11614559"/>
                <a:gd name="connsiteY0" fmla="*/ 0 h 2779712"/>
                <a:gd name="connsiteX1" fmla="*/ 8701943 w 11614559"/>
                <a:gd name="connsiteY1" fmla="*/ 995362 h 2779712"/>
                <a:gd name="connsiteX2" fmla="*/ 11614559 w 11614559"/>
                <a:gd name="connsiteY2" fmla="*/ 2779712 h 2779712"/>
                <a:gd name="connsiteX3" fmla="*/ 4187093 w 11614559"/>
                <a:gd name="connsiteY3" fmla="*/ 2779712 h 2779712"/>
                <a:gd name="connsiteX4" fmla="*/ 0 w 11614559"/>
                <a:gd name="connsiteY4" fmla="*/ 1846261 h 2779712"/>
                <a:gd name="connsiteX5" fmla="*/ 8543924 w 11614559"/>
                <a:gd name="connsiteY5" fmla="*/ 0 h 2779712"/>
                <a:gd name="connsiteX0" fmla="*/ 8543924 w 11614559"/>
                <a:gd name="connsiteY0" fmla="*/ 0 h 2779712"/>
                <a:gd name="connsiteX1" fmla="*/ 11607068 w 11614559"/>
                <a:gd name="connsiteY1" fmla="*/ 685800 h 2779712"/>
                <a:gd name="connsiteX2" fmla="*/ 11614559 w 11614559"/>
                <a:gd name="connsiteY2" fmla="*/ 2779712 h 2779712"/>
                <a:gd name="connsiteX3" fmla="*/ 4187093 w 11614559"/>
                <a:gd name="connsiteY3" fmla="*/ 2779712 h 2779712"/>
                <a:gd name="connsiteX4" fmla="*/ 0 w 11614559"/>
                <a:gd name="connsiteY4" fmla="*/ 1846261 h 2779712"/>
                <a:gd name="connsiteX5" fmla="*/ 8543924 w 11614559"/>
                <a:gd name="connsiteY5" fmla="*/ 0 h 2779712"/>
                <a:gd name="connsiteX0" fmla="*/ 8553449 w 11614559"/>
                <a:gd name="connsiteY0" fmla="*/ 0 h 2784474"/>
                <a:gd name="connsiteX1" fmla="*/ 11607068 w 11614559"/>
                <a:gd name="connsiteY1" fmla="*/ 690562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4559"/>
                <a:gd name="connsiteY0" fmla="*/ 0 h 2784474"/>
                <a:gd name="connsiteX1" fmla="*/ 11611831 w 11614559"/>
                <a:gd name="connsiteY1" fmla="*/ 721518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4559"/>
                <a:gd name="connsiteY0" fmla="*/ 0 h 2784474"/>
                <a:gd name="connsiteX1" fmla="*/ 11614212 w 11614559"/>
                <a:gd name="connsiteY1" fmla="*/ 719137 h 2784474"/>
                <a:gd name="connsiteX2" fmla="*/ 11614559 w 11614559"/>
                <a:gd name="connsiteY2" fmla="*/ 2784474 h 2784474"/>
                <a:gd name="connsiteX3" fmla="*/ 4187093 w 11614559"/>
                <a:gd name="connsiteY3" fmla="*/ 2784474 h 2784474"/>
                <a:gd name="connsiteX4" fmla="*/ 0 w 11614559"/>
                <a:gd name="connsiteY4" fmla="*/ 1851023 h 2784474"/>
                <a:gd name="connsiteX5" fmla="*/ 8553449 w 11614559"/>
                <a:gd name="connsiteY5" fmla="*/ 0 h 2784474"/>
                <a:gd name="connsiteX0" fmla="*/ 8553449 w 11616733"/>
                <a:gd name="connsiteY0" fmla="*/ 0 h 2784474"/>
                <a:gd name="connsiteX1" fmla="*/ 11616594 w 11616733"/>
                <a:gd name="connsiteY1" fmla="*/ 716755 h 2784474"/>
                <a:gd name="connsiteX2" fmla="*/ 11614559 w 11616733"/>
                <a:gd name="connsiteY2" fmla="*/ 2784474 h 2784474"/>
                <a:gd name="connsiteX3" fmla="*/ 4187093 w 11616733"/>
                <a:gd name="connsiteY3" fmla="*/ 2784474 h 2784474"/>
                <a:gd name="connsiteX4" fmla="*/ 0 w 11616733"/>
                <a:gd name="connsiteY4" fmla="*/ 1851023 h 2784474"/>
                <a:gd name="connsiteX5" fmla="*/ 8553449 w 11616733"/>
                <a:gd name="connsiteY5" fmla="*/ 0 h 2784474"/>
                <a:gd name="connsiteX0" fmla="*/ 8562974 w 11616733"/>
                <a:gd name="connsiteY0" fmla="*/ 0 h 2786856"/>
                <a:gd name="connsiteX1" fmla="*/ 11616594 w 11616733"/>
                <a:gd name="connsiteY1" fmla="*/ 719137 h 2786856"/>
                <a:gd name="connsiteX2" fmla="*/ 11614559 w 11616733"/>
                <a:gd name="connsiteY2" fmla="*/ 2786856 h 2786856"/>
                <a:gd name="connsiteX3" fmla="*/ 4187093 w 11616733"/>
                <a:gd name="connsiteY3" fmla="*/ 2786856 h 2786856"/>
                <a:gd name="connsiteX4" fmla="*/ 0 w 11616733"/>
                <a:gd name="connsiteY4" fmla="*/ 1853405 h 2786856"/>
                <a:gd name="connsiteX5" fmla="*/ 8562974 w 11616733"/>
                <a:gd name="connsiteY5" fmla="*/ 0 h 2786856"/>
                <a:gd name="connsiteX0" fmla="*/ 8562974 w 11614559"/>
                <a:gd name="connsiteY0" fmla="*/ 0 h 2786856"/>
                <a:gd name="connsiteX1" fmla="*/ 11614213 w 11614559"/>
                <a:gd name="connsiteY1" fmla="*/ 688180 h 2786856"/>
                <a:gd name="connsiteX2" fmla="*/ 11614559 w 11614559"/>
                <a:gd name="connsiteY2" fmla="*/ 2786856 h 2786856"/>
                <a:gd name="connsiteX3" fmla="*/ 4187093 w 11614559"/>
                <a:gd name="connsiteY3" fmla="*/ 2786856 h 2786856"/>
                <a:gd name="connsiteX4" fmla="*/ 0 w 11614559"/>
                <a:gd name="connsiteY4" fmla="*/ 1853405 h 2786856"/>
                <a:gd name="connsiteX5" fmla="*/ 8562974 w 11614559"/>
                <a:gd name="connsiteY5" fmla="*/ 0 h 2786856"/>
                <a:gd name="connsiteX0" fmla="*/ 8567736 w 11619321"/>
                <a:gd name="connsiteY0" fmla="*/ 0 h 2786856"/>
                <a:gd name="connsiteX1" fmla="*/ 11618975 w 11619321"/>
                <a:gd name="connsiteY1" fmla="*/ 688180 h 2786856"/>
                <a:gd name="connsiteX2" fmla="*/ 11619321 w 11619321"/>
                <a:gd name="connsiteY2" fmla="*/ 2786856 h 2786856"/>
                <a:gd name="connsiteX3" fmla="*/ 4191855 w 11619321"/>
                <a:gd name="connsiteY3" fmla="*/ 2786856 h 2786856"/>
                <a:gd name="connsiteX4" fmla="*/ 0 w 11619321"/>
                <a:gd name="connsiteY4" fmla="*/ 1853405 h 2786856"/>
                <a:gd name="connsiteX5" fmla="*/ 8567736 w 11619321"/>
                <a:gd name="connsiteY5" fmla="*/ 0 h 278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9321" h="2786856">
                  <a:moveTo>
                    <a:pt x="8567736" y="0"/>
                  </a:moveTo>
                  <a:lnTo>
                    <a:pt x="11618975" y="688180"/>
                  </a:lnTo>
                  <a:cubicBezTo>
                    <a:pt x="11619884" y="1375832"/>
                    <a:pt x="11618412" y="2099204"/>
                    <a:pt x="11619321" y="2786856"/>
                  </a:cubicBezTo>
                  <a:lnTo>
                    <a:pt x="4191855" y="2786856"/>
                  </a:lnTo>
                  <a:lnTo>
                    <a:pt x="0" y="1853405"/>
                  </a:lnTo>
                  <a:lnTo>
                    <a:pt x="856773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BKG-RT">
              <a:extLst>
                <a:ext uri="{FF2B5EF4-FFF2-40B4-BE49-F238E27FC236}">
                  <a16:creationId xmlns:a16="http://schemas.microsoft.com/office/drawing/2014/main" id="{8E17F594-599B-4FD9-8BCB-8E1C019CCB44}"/>
                </a:ext>
                <a:ext uri="{C183D7F6-B498-43B3-948B-1728B52AA6E4}">
                  <adec:decorative xmlns:adec="http://schemas.microsoft.com/office/drawing/2017/decorative" val="1"/>
                </a:ext>
              </a:extLst>
            </p:cNvPr>
            <p:cNvSpPr/>
            <p:nvPr/>
          </p:nvSpPr>
          <p:spPr>
            <a:xfrm>
              <a:off x="9175265" y="-1"/>
              <a:ext cx="3016735" cy="4786313"/>
            </a:xfrm>
            <a:custGeom>
              <a:avLst/>
              <a:gdLst>
                <a:gd name="connsiteX0" fmla="*/ 0 w 3057526"/>
                <a:gd name="connsiteY0" fmla="*/ 0 h 3930651"/>
                <a:gd name="connsiteX1" fmla="*/ 3057526 w 3057526"/>
                <a:gd name="connsiteY1" fmla="*/ 0 h 3930651"/>
                <a:gd name="connsiteX2" fmla="*/ 3057526 w 3057526"/>
                <a:gd name="connsiteY2" fmla="*/ 3930651 h 3930651"/>
                <a:gd name="connsiteX3" fmla="*/ 0 w 3057526"/>
                <a:gd name="connsiteY3" fmla="*/ 3930651 h 3930651"/>
                <a:gd name="connsiteX4" fmla="*/ 0 w 3057526"/>
                <a:gd name="connsiteY4" fmla="*/ 0 h 3930651"/>
                <a:gd name="connsiteX0" fmla="*/ 0 w 3062289"/>
                <a:gd name="connsiteY0" fmla="*/ 0 h 4621213"/>
                <a:gd name="connsiteX1" fmla="*/ 3057526 w 3062289"/>
                <a:gd name="connsiteY1" fmla="*/ 0 h 4621213"/>
                <a:gd name="connsiteX2" fmla="*/ 3062289 w 3062289"/>
                <a:gd name="connsiteY2" fmla="*/ 4621213 h 4621213"/>
                <a:gd name="connsiteX3" fmla="*/ 0 w 3062289"/>
                <a:gd name="connsiteY3" fmla="*/ 3930651 h 4621213"/>
                <a:gd name="connsiteX4" fmla="*/ 0 w 3062289"/>
                <a:gd name="connsiteY4" fmla="*/ 0 h 4621213"/>
                <a:gd name="connsiteX0" fmla="*/ 0 w 3057984"/>
                <a:gd name="connsiteY0" fmla="*/ 0 h 4621213"/>
                <a:gd name="connsiteX1" fmla="*/ 3057526 w 3057984"/>
                <a:gd name="connsiteY1" fmla="*/ 0 h 4621213"/>
                <a:gd name="connsiteX2" fmla="*/ 3057526 w 3057984"/>
                <a:gd name="connsiteY2" fmla="*/ 4621213 h 4621213"/>
                <a:gd name="connsiteX3" fmla="*/ 0 w 3057984"/>
                <a:gd name="connsiteY3" fmla="*/ 3930651 h 4621213"/>
                <a:gd name="connsiteX4" fmla="*/ 0 w 3057984"/>
                <a:gd name="connsiteY4" fmla="*/ 0 h 4621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984" h="4621213">
                  <a:moveTo>
                    <a:pt x="0" y="0"/>
                  </a:moveTo>
                  <a:lnTo>
                    <a:pt x="3057526" y="0"/>
                  </a:lnTo>
                  <a:cubicBezTo>
                    <a:pt x="3059114" y="1540404"/>
                    <a:pt x="3055938" y="3080809"/>
                    <a:pt x="3057526" y="4621213"/>
                  </a:cubicBezTo>
                  <a:lnTo>
                    <a:pt x="0" y="393065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17" name="Icons">
              <a:extLst>
                <a:ext uri="{FF2B5EF4-FFF2-40B4-BE49-F238E27FC236}">
                  <a16:creationId xmlns:a16="http://schemas.microsoft.com/office/drawing/2014/main" id="{3826BD34-BA31-4D91-BFD2-6BBD94A51D24}"/>
                </a:ext>
                <a:ext uri="{C183D7F6-B498-43B3-948B-1728B52AA6E4}">
                  <adec:decorative xmlns:adec="http://schemas.microsoft.com/office/drawing/2017/decorative" val="1"/>
                </a:ext>
              </a:extLst>
            </p:cNvPr>
            <p:cNvPicPr>
              <a:picLocks noChangeAspect="1"/>
            </p:cNvPicPr>
            <p:nvPr/>
          </p:nvPicPr>
          <p:blipFill>
            <a:blip r:embed="rId3">
              <a:duotone>
                <a:schemeClr val="accent2">
                  <a:shade val="45000"/>
                  <a:satMod val="135000"/>
                </a:schemeClr>
                <a:prstClr val="white"/>
              </a:duotone>
              <a:extLst>
                <a:ext uri="{BEBA8EAE-BF5A-486C-A8C5-ECC9F3942E4B}">
                  <a14:imgProps xmlns:a14="http://schemas.microsoft.com/office/drawing/2010/main">
                    <a14:imgLayer r:embed="rId4">
                      <a14:imgEffect>
                        <a14:colorTemperature colorTemp="2400"/>
                      </a14:imgEffect>
                      <a14:imgEffect>
                        <a14:saturation sat="50000"/>
                      </a14:imgEffect>
                    </a14:imgLayer>
                  </a14:imgProps>
                </a:ext>
                <a:ext uri="{28A0092B-C50C-407E-A947-70E740481C1C}">
                  <a14:useLocalDpi xmlns:a14="http://schemas.microsoft.com/office/drawing/2010/main" val="0"/>
                </a:ext>
              </a:extLst>
            </a:blip>
            <a:stretch>
              <a:fillRect/>
            </a:stretch>
          </p:blipFill>
          <p:spPr>
            <a:xfrm>
              <a:off x="1017429" y="4011878"/>
              <a:ext cx="11174571" cy="2846121"/>
            </a:xfrm>
            <a:prstGeom prst="rect">
              <a:avLst/>
            </a:prstGeom>
          </p:spPr>
        </p:pic>
        <p:sp>
          <p:nvSpPr>
            <p:cNvPr id="18" name="CopyBackground">
              <a:extLst>
                <a:ext uri="{FF2B5EF4-FFF2-40B4-BE49-F238E27FC236}">
                  <a16:creationId xmlns:a16="http://schemas.microsoft.com/office/drawing/2014/main" id="{3994923B-6EFE-4BB7-A3B5-632436E91DB9}"/>
                </a:ext>
              </a:extLst>
            </p:cNvPr>
            <p:cNvSpPr/>
            <p:nvPr/>
          </p:nvSpPr>
          <p:spPr>
            <a:xfrm>
              <a:off x="7622849" y="6646849"/>
              <a:ext cx="4425354"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pyright">
              <a:extLst>
                <a:ext uri="{FF2B5EF4-FFF2-40B4-BE49-F238E27FC236}">
                  <a16:creationId xmlns:a16="http://schemas.microsoft.com/office/drawing/2014/main" id="{D87DDC37-6AB4-424A-BA07-3B0AF81A1053}"/>
                </a:ext>
              </a:extLst>
            </p:cNvPr>
            <p:cNvSpPr txBox="1"/>
            <p:nvPr/>
          </p:nvSpPr>
          <p:spPr>
            <a:xfrm>
              <a:off x="7538162" y="657989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grpSp>
    </p:spTree>
    <p:custDataLst>
      <p:tags r:id="rId1"/>
    </p:custDataLst>
    <p:extLst>
      <p:ext uri="{BB962C8B-B14F-4D97-AF65-F5344CB8AC3E}">
        <p14:creationId xmlns:p14="http://schemas.microsoft.com/office/powerpoint/2010/main" val="316798760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KC-Vertical-Answer">
    <p:bg>
      <p:bgPr>
        <a:solidFill>
          <a:schemeClr val="bg1"/>
        </a:solidFill>
        <a:effectLst/>
      </p:bgPr>
    </p:bg>
    <p:spTree>
      <p:nvGrpSpPr>
        <p:cNvPr id="1" name=""/>
        <p:cNvGrpSpPr/>
        <p:nvPr/>
      </p:nvGrpSpPr>
      <p:grpSpPr>
        <a:xfrm>
          <a:off x="0" y="0"/>
          <a:ext cx="0" cy="0"/>
          <a:chOff x="0" y="0"/>
          <a:chExt cx="0" cy="0"/>
        </a:xfrm>
      </p:grpSpPr>
      <p:grpSp>
        <p:nvGrpSpPr>
          <p:cNvPr id="12" name="Background Images">
            <a:extLst>
              <a:ext uri="{FF2B5EF4-FFF2-40B4-BE49-F238E27FC236}">
                <a16:creationId xmlns:a16="http://schemas.microsoft.com/office/drawing/2014/main" id="{9D893736-31CD-4275-8671-3253868EBB81}"/>
              </a:ext>
            </a:extLst>
          </p:cNvPr>
          <p:cNvGrpSpPr/>
          <p:nvPr/>
        </p:nvGrpSpPr>
        <p:grpSpPr>
          <a:xfrm>
            <a:off x="0" y="1"/>
            <a:ext cx="12192000" cy="6858000"/>
            <a:chOff x="0" y="1"/>
            <a:chExt cx="12192000" cy="6858000"/>
          </a:xfrm>
        </p:grpSpPr>
        <p:sp>
          <p:nvSpPr>
            <p:cNvPr id="13" name="BKG-TP">
              <a:extLst>
                <a:ext uri="{FF2B5EF4-FFF2-40B4-BE49-F238E27FC236}">
                  <a16:creationId xmlns:a16="http://schemas.microsoft.com/office/drawing/2014/main" id="{BF122BEF-CA51-4B5F-A9D2-5B4722001489}"/>
                </a:ext>
                <a:ext uri="{C183D7F6-B498-43B3-948B-1728B52AA6E4}">
                  <adec:decorative xmlns:adec="http://schemas.microsoft.com/office/drawing/2017/decorative" val="1"/>
                </a:ext>
              </a:extLst>
            </p:cNvPr>
            <p:cNvSpPr/>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KG-RT">
              <a:extLst>
                <a:ext uri="{FF2B5EF4-FFF2-40B4-BE49-F238E27FC236}">
                  <a16:creationId xmlns:a16="http://schemas.microsoft.com/office/drawing/2014/main" id="{80E3899F-10AE-440C-9957-5E3536890A76}"/>
                </a:ext>
                <a:ext uri="{C183D7F6-B498-43B3-948B-1728B52AA6E4}">
                  <adec:decorative xmlns:adec="http://schemas.microsoft.com/office/drawing/2017/decorative" val="1"/>
                </a:ext>
              </a:extLst>
            </p:cNvPr>
            <p:cNvSpPr/>
            <p:nvPr/>
          </p:nvSpPr>
          <p:spPr>
            <a:xfrm>
              <a:off x="4584699" y="1005354"/>
              <a:ext cx="7607301" cy="54293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16" name="AWS Logo">
              <a:extLst>
                <a:ext uri="{FF2B5EF4-FFF2-40B4-BE49-F238E27FC236}">
                  <a16:creationId xmlns:a16="http://schemas.microsoft.com/office/drawing/2014/main" id="{AFED23B7-B88C-4046-B460-7E08C859BC75}"/>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3599" y="6461879"/>
              <a:ext cx="366979" cy="219456"/>
            </a:xfrm>
            <a:prstGeom prst="rect">
              <a:avLst/>
            </a:prstGeom>
          </p:spPr>
        </p:pic>
        <p:sp>
          <p:nvSpPr>
            <p:cNvPr id="17" name="Copyright">
              <a:extLst>
                <a:ext uri="{FF2B5EF4-FFF2-40B4-BE49-F238E27FC236}">
                  <a16:creationId xmlns:a16="http://schemas.microsoft.com/office/drawing/2014/main" id="{6102431F-55CF-4F10-BCE6-9666CEA4F8C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bg2"/>
                  </a:solidFill>
                  <a:effectLst/>
                  <a:latin typeface="+mn-lt"/>
                  <a:ea typeface="+mn-ea"/>
                  <a:cs typeface="+mn-cs"/>
                </a:rPr>
                <a:t>© 2022, Amazon Web Services, Inc. or its affiliates. All rights reserved.</a:t>
              </a:r>
            </a:p>
          </p:txBody>
        </p:sp>
      </p:grpSp>
      <p:sp>
        <p:nvSpPr>
          <p:cNvPr id="4"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bg2"/>
                </a:solidFill>
                <a:latin typeface="+mn-lt"/>
              </a:defRPr>
            </a:lvl1pPr>
          </a:lstStyle>
          <a:p>
            <a:fld id="{930176A1-BCF0-4712-97A6-6B495F55390B}" type="slidenum">
              <a:rPr lang="en-US" smtClean="0"/>
              <a:pPr/>
              <a:t>‹#›</a:t>
            </a:fld>
            <a:endParaRPr lang="en-US"/>
          </a:p>
        </p:txBody>
      </p:sp>
      <p:sp>
        <p:nvSpPr>
          <p:cNvPr id="2" name="Question Number">
            <a:extLst>
              <a:ext uri="{FF2B5EF4-FFF2-40B4-BE49-F238E27FC236}">
                <a16:creationId xmlns:a16="http://schemas.microsoft.com/office/drawing/2014/main" id="{C2824936-64E1-4A65-A88E-FF9DDF72FA2F}"/>
              </a:ext>
            </a:extLst>
          </p:cNvPr>
          <p:cNvSpPr>
            <a:spLocks noGrp="1"/>
          </p:cNvSpPr>
          <p:nvPr>
            <p:ph type="title" hasCustomPrompt="1"/>
          </p:nvPr>
        </p:nvSpPr>
        <p:spPr>
          <a:xfrm>
            <a:off x="179240" y="179881"/>
            <a:ext cx="4324394" cy="825473"/>
          </a:xfrm>
        </p:spPr>
        <p:txBody>
          <a:bodyPr/>
          <a:lstStyle>
            <a:lvl1pPr>
              <a:defRPr>
                <a:solidFill>
                  <a:schemeClr val="bg1"/>
                </a:solidFill>
              </a:defRPr>
            </a:lvl1pPr>
          </a:lstStyle>
          <a:p>
            <a:r>
              <a:rPr lang="en-US"/>
              <a:t>Answer and explanation</a:t>
            </a:r>
          </a:p>
        </p:txBody>
      </p:sp>
      <p:sp>
        <p:nvSpPr>
          <p:cNvPr id="7" name="Question">
            <a:extLst>
              <a:ext uri="{FF2B5EF4-FFF2-40B4-BE49-F238E27FC236}">
                <a16:creationId xmlns:a16="http://schemas.microsoft.com/office/drawing/2014/main" id="{44F57E91-15F3-4802-8B9A-31B722148228}"/>
              </a:ext>
            </a:extLst>
          </p:cNvPr>
          <p:cNvSpPr>
            <a:spLocks noGrp="1"/>
          </p:cNvSpPr>
          <p:nvPr>
            <p:ph type="body" idx="1" hasCustomPrompt="1"/>
          </p:nvPr>
        </p:nvSpPr>
        <p:spPr>
          <a:xfrm>
            <a:off x="179239" y="1005356"/>
            <a:ext cx="4401650" cy="5429386"/>
          </a:xfrm>
        </p:spPr>
        <p:txBody>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Enter question again –</a:t>
            </a:r>
            <a:br>
              <a:rPr lang="en-US"/>
            </a:br>
            <a:r>
              <a:rPr lang="en-US"/>
              <a:t>Here you can explain why the responses are correct or incorrect.</a:t>
            </a:r>
          </a:p>
        </p:txBody>
      </p:sp>
      <p:sp>
        <p:nvSpPr>
          <p:cNvPr id="3" name="AnswerHeader">
            <a:extLst>
              <a:ext uri="{FF2B5EF4-FFF2-40B4-BE49-F238E27FC236}">
                <a16:creationId xmlns:a16="http://schemas.microsoft.com/office/drawing/2014/main" id="{7C8472BF-3681-4E98-B87B-5FA7A5C19359}"/>
              </a:ext>
            </a:extLst>
          </p:cNvPr>
          <p:cNvSpPr>
            <a:spLocks noGrp="1"/>
          </p:cNvSpPr>
          <p:nvPr>
            <p:ph type="subTitle" idx="4" hasCustomPrompt="1"/>
          </p:nvPr>
        </p:nvSpPr>
        <p:spPr>
          <a:xfrm>
            <a:off x="4580888" y="1020685"/>
            <a:ext cx="7611111" cy="400050"/>
          </a:xfrm>
          <a:solidFill>
            <a:schemeClr val="accent2"/>
          </a:solidFill>
        </p:spPr>
        <p:txBody>
          <a:bodyPr lIns="91440">
            <a:noAutofit/>
          </a:bodyPr>
          <a:lstStyle>
            <a:lvl1pPr marL="0" indent="0">
              <a:buNone/>
              <a:defRPr sz="2000"/>
            </a:lvl1pPr>
          </a:lstStyle>
          <a:p>
            <a:pPr lvl="0"/>
            <a:r>
              <a:rPr lang="en-US"/>
              <a:t>Enter “The correct response is x”</a:t>
            </a:r>
          </a:p>
        </p:txBody>
      </p:sp>
      <p:sp>
        <p:nvSpPr>
          <p:cNvPr id="8" name="Answer Text">
            <a:extLst>
              <a:ext uri="{FF2B5EF4-FFF2-40B4-BE49-F238E27FC236}">
                <a16:creationId xmlns:a16="http://schemas.microsoft.com/office/drawing/2014/main" id="{FFCADE15-0CD9-4F7B-9FFC-6A2C71B4D226}"/>
              </a:ext>
            </a:extLst>
          </p:cNvPr>
          <p:cNvSpPr>
            <a:spLocks noGrp="1"/>
          </p:cNvSpPr>
          <p:nvPr>
            <p:ph type="body" idx="2" hasCustomPrompt="1"/>
          </p:nvPr>
        </p:nvSpPr>
        <p:spPr>
          <a:xfrm>
            <a:off x="4886326" y="1420597"/>
            <a:ext cx="7267614" cy="4955378"/>
          </a:xfrm>
          <a:solidFill>
            <a:schemeClr val="bg1"/>
          </a:solidFill>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Enter a description of the correct and incorrect responses.</a:t>
            </a:r>
          </a:p>
        </p:txBody>
      </p:sp>
    </p:spTree>
    <p:custDataLst>
      <p:tags r:id="rId1"/>
    </p:custDataLst>
    <p:extLst>
      <p:ext uri="{BB962C8B-B14F-4D97-AF65-F5344CB8AC3E}">
        <p14:creationId xmlns:p14="http://schemas.microsoft.com/office/powerpoint/2010/main" val="4728949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QA-Horizontal">
    <p:bg>
      <p:bgPr>
        <a:solidFill>
          <a:schemeClr val="bg1"/>
        </a:solidFill>
        <a:effectLst/>
      </p:bgPr>
    </p:bg>
    <p:spTree>
      <p:nvGrpSpPr>
        <p:cNvPr id="1" name=""/>
        <p:cNvGrpSpPr/>
        <p:nvPr/>
      </p:nvGrpSpPr>
      <p:grpSpPr>
        <a:xfrm>
          <a:off x="0" y="0"/>
          <a:ext cx="0" cy="0"/>
          <a:chOff x="0" y="0"/>
          <a:chExt cx="0" cy="0"/>
        </a:xfrm>
      </p:grpSpPr>
      <p:grpSp>
        <p:nvGrpSpPr>
          <p:cNvPr id="19" name="Background Images">
            <a:extLst>
              <a:ext uri="{FF2B5EF4-FFF2-40B4-BE49-F238E27FC236}">
                <a16:creationId xmlns:a16="http://schemas.microsoft.com/office/drawing/2014/main" id="{18C277CC-8FC8-4D78-AB63-9513759C0783}"/>
              </a:ext>
            </a:extLst>
          </p:cNvPr>
          <p:cNvGrpSpPr/>
          <p:nvPr/>
        </p:nvGrpSpPr>
        <p:grpSpPr>
          <a:xfrm>
            <a:off x="0" y="1"/>
            <a:ext cx="12192000" cy="6858000"/>
            <a:chOff x="0" y="1"/>
            <a:chExt cx="12192000" cy="6858000"/>
          </a:xfrm>
        </p:grpSpPr>
        <p:sp>
          <p:nvSpPr>
            <p:cNvPr id="20" name="BKG-TP">
              <a:extLst>
                <a:ext uri="{FF2B5EF4-FFF2-40B4-BE49-F238E27FC236}">
                  <a16:creationId xmlns:a16="http://schemas.microsoft.com/office/drawing/2014/main" id="{1C269943-78A1-4304-AE96-B1F32EC214E6}"/>
                </a:ext>
                <a:ext uri="{C183D7F6-B498-43B3-948B-1728B52AA6E4}">
                  <adec:decorative xmlns:adec="http://schemas.microsoft.com/office/drawing/2017/decorative" val="1"/>
                </a:ext>
              </a:extLst>
            </p:cNvPr>
            <p:cNvSpPr/>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AWS Logo">
              <a:extLst>
                <a:ext uri="{FF2B5EF4-FFF2-40B4-BE49-F238E27FC236}">
                  <a16:creationId xmlns:a16="http://schemas.microsoft.com/office/drawing/2014/main" id="{A49D8E1E-772D-46F7-9ACE-C06929884B05}"/>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3599" y="6461879"/>
              <a:ext cx="366979" cy="219456"/>
            </a:xfrm>
            <a:prstGeom prst="rect">
              <a:avLst/>
            </a:prstGeom>
          </p:spPr>
        </p:pic>
        <p:sp>
          <p:nvSpPr>
            <p:cNvPr id="23" name="Copyright">
              <a:extLst>
                <a:ext uri="{FF2B5EF4-FFF2-40B4-BE49-F238E27FC236}">
                  <a16:creationId xmlns:a16="http://schemas.microsoft.com/office/drawing/2014/main" id="{2268572E-7A9B-498D-A37E-CFD2934B7AC2}"/>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bg2"/>
                  </a:solidFill>
                  <a:effectLst/>
                  <a:latin typeface="+mn-lt"/>
                  <a:ea typeface="+mn-ea"/>
                  <a:cs typeface="+mn-cs"/>
                </a:rPr>
                <a:t>© 2022, Amazon Web Services, Inc. or its affiliates. All rights reserved.</a:t>
              </a:r>
            </a:p>
          </p:txBody>
        </p:sp>
      </p:grpSp>
      <p:sp>
        <p:nvSpPr>
          <p:cNvPr id="4"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bg2"/>
                </a:solidFill>
                <a:latin typeface="+mn-lt"/>
              </a:defRPr>
            </a:lvl1pPr>
          </a:lstStyle>
          <a:p>
            <a:fld id="{930176A1-BCF0-4712-97A6-6B495F55390B}" type="slidenum">
              <a:rPr lang="en-US" smtClean="0"/>
              <a:pPr/>
              <a:t>‹#›</a:t>
            </a:fld>
            <a:endParaRPr lang="en-US"/>
          </a:p>
        </p:txBody>
      </p:sp>
      <p:sp>
        <p:nvSpPr>
          <p:cNvPr id="2" name="Question Number">
            <a:extLst>
              <a:ext uri="{FF2B5EF4-FFF2-40B4-BE49-F238E27FC236}">
                <a16:creationId xmlns:a16="http://schemas.microsoft.com/office/drawing/2014/main" id="{C2824936-64E1-4A65-A88E-FF9DDF72FA2F}"/>
              </a:ext>
            </a:extLst>
          </p:cNvPr>
          <p:cNvSpPr>
            <a:spLocks noGrp="1"/>
          </p:cNvSpPr>
          <p:nvPr>
            <p:ph type="title" hasCustomPrompt="1"/>
          </p:nvPr>
        </p:nvSpPr>
        <p:spPr>
          <a:xfrm>
            <a:off x="179240" y="179881"/>
            <a:ext cx="11774410" cy="825473"/>
          </a:xfrm>
        </p:spPr>
        <p:txBody>
          <a:bodyPr/>
          <a:lstStyle>
            <a:lvl1pPr>
              <a:defRPr>
                <a:solidFill>
                  <a:schemeClr val="bg1"/>
                </a:solidFill>
              </a:defRPr>
            </a:lvl1pPr>
          </a:lstStyle>
          <a:p>
            <a:r>
              <a:rPr lang="en-US"/>
              <a:t>Answer and explanation</a:t>
            </a:r>
          </a:p>
        </p:txBody>
      </p:sp>
      <p:sp>
        <p:nvSpPr>
          <p:cNvPr id="7" name="Question 1">
            <a:extLst>
              <a:ext uri="{FF2B5EF4-FFF2-40B4-BE49-F238E27FC236}">
                <a16:creationId xmlns:a16="http://schemas.microsoft.com/office/drawing/2014/main" id="{44F57E91-15F3-4802-8B9A-31B722148228}"/>
              </a:ext>
            </a:extLst>
          </p:cNvPr>
          <p:cNvSpPr>
            <a:spLocks noGrp="1"/>
          </p:cNvSpPr>
          <p:nvPr>
            <p:ph type="body" idx="1" hasCustomPrompt="1"/>
          </p:nvPr>
        </p:nvSpPr>
        <p:spPr>
          <a:xfrm>
            <a:off x="179238" y="1185497"/>
            <a:ext cx="5472261" cy="1164004"/>
          </a:xfrm>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Enter question again –</a:t>
            </a:r>
            <a:br>
              <a:rPr lang="en-US"/>
            </a:br>
            <a:r>
              <a:rPr lang="en-US"/>
              <a:t>Here you can explain why the responses are correct or incorrect.</a:t>
            </a:r>
          </a:p>
        </p:txBody>
      </p:sp>
      <p:sp>
        <p:nvSpPr>
          <p:cNvPr id="8" name="Answer Text 1">
            <a:extLst>
              <a:ext uri="{FF2B5EF4-FFF2-40B4-BE49-F238E27FC236}">
                <a16:creationId xmlns:a16="http://schemas.microsoft.com/office/drawing/2014/main" id="{FFCADE15-0CD9-4F7B-9FFC-6A2C71B4D226}"/>
              </a:ext>
            </a:extLst>
          </p:cNvPr>
          <p:cNvSpPr>
            <a:spLocks noGrp="1"/>
          </p:cNvSpPr>
          <p:nvPr>
            <p:ph type="body" idx="2" hasCustomPrompt="1"/>
          </p:nvPr>
        </p:nvSpPr>
        <p:spPr>
          <a:xfrm>
            <a:off x="5651500" y="1185497"/>
            <a:ext cx="6400840" cy="1164004"/>
          </a:xfrm>
          <a:solidFill>
            <a:schemeClr val="bg1"/>
          </a:solidFill>
          <a:ln w="57150">
            <a:solidFill>
              <a:schemeClr val="accent2"/>
            </a:solid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Enter a description of the correct and incorrect responses.</a:t>
            </a:r>
          </a:p>
        </p:txBody>
      </p:sp>
      <p:sp>
        <p:nvSpPr>
          <p:cNvPr id="12" name="Question 2">
            <a:extLst>
              <a:ext uri="{FF2B5EF4-FFF2-40B4-BE49-F238E27FC236}">
                <a16:creationId xmlns:a16="http://schemas.microsoft.com/office/drawing/2014/main" id="{2733FE88-66AC-4110-B77F-059B3D638C2E}"/>
              </a:ext>
            </a:extLst>
          </p:cNvPr>
          <p:cNvSpPr>
            <a:spLocks noGrp="1"/>
          </p:cNvSpPr>
          <p:nvPr>
            <p:ph type="body" idx="21" hasCustomPrompt="1"/>
          </p:nvPr>
        </p:nvSpPr>
        <p:spPr>
          <a:xfrm>
            <a:off x="179237" y="2526456"/>
            <a:ext cx="5472261" cy="1164004"/>
          </a:xfrm>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Enter question again –</a:t>
            </a:r>
            <a:br>
              <a:rPr lang="en-US"/>
            </a:br>
            <a:r>
              <a:rPr lang="en-US"/>
              <a:t>Here you can explain why the responses are correct or incorrect.</a:t>
            </a:r>
          </a:p>
        </p:txBody>
      </p:sp>
      <p:sp>
        <p:nvSpPr>
          <p:cNvPr id="13" name="Answer Text 2">
            <a:extLst>
              <a:ext uri="{FF2B5EF4-FFF2-40B4-BE49-F238E27FC236}">
                <a16:creationId xmlns:a16="http://schemas.microsoft.com/office/drawing/2014/main" id="{E33DAA71-DCA3-491A-8A97-143BF1813197}"/>
              </a:ext>
            </a:extLst>
          </p:cNvPr>
          <p:cNvSpPr>
            <a:spLocks noGrp="1"/>
          </p:cNvSpPr>
          <p:nvPr>
            <p:ph type="body" idx="22" hasCustomPrompt="1"/>
          </p:nvPr>
        </p:nvSpPr>
        <p:spPr>
          <a:xfrm>
            <a:off x="5651499" y="2526456"/>
            <a:ext cx="6400840" cy="1164004"/>
          </a:xfrm>
          <a:solidFill>
            <a:schemeClr val="bg1"/>
          </a:solidFill>
          <a:ln w="57150">
            <a:solidFill>
              <a:schemeClr val="accent2"/>
            </a:solid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Enter a description of the correct and incorrect responses.</a:t>
            </a:r>
          </a:p>
        </p:txBody>
      </p:sp>
      <p:sp>
        <p:nvSpPr>
          <p:cNvPr id="14" name="Question 3">
            <a:extLst>
              <a:ext uri="{FF2B5EF4-FFF2-40B4-BE49-F238E27FC236}">
                <a16:creationId xmlns:a16="http://schemas.microsoft.com/office/drawing/2014/main" id="{85011FB9-28FB-42F5-8639-AFB8DE09EDB0}"/>
              </a:ext>
            </a:extLst>
          </p:cNvPr>
          <p:cNvSpPr>
            <a:spLocks noGrp="1"/>
          </p:cNvSpPr>
          <p:nvPr>
            <p:ph type="body" idx="23" hasCustomPrompt="1"/>
          </p:nvPr>
        </p:nvSpPr>
        <p:spPr>
          <a:xfrm>
            <a:off x="179237" y="3883100"/>
            <a:ext cx="5472261" cy="1164004"/>
          </a:xfrm>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Enter question again –</a:t>
            </a:r>
            <a:br>
              <a:rPr lang="en-US"/>
            </a:br>
            <a:r>
              <a:rPr lang="en-US"/>
              <a:t>Here you can explain why the responses are correct or incorrect.</a:t>
            </a:r>
          </a:p>
        </p:txBody>
      </p:sp>
      <p:sp>
        <p:nvSpPr>
          <p:cNvPr id="16" name="Answer Text 3">
            <a:extLst>
              <a:ext uri="{FF2B5EF4-FFF2-40B4-BE49-F238E27FC236}">
                <a16:creationId xmlns:a16="http://schemas.microsoft.com/office/drawing/2014/main" id="{BBA625A9-591B-4F80-B2C0-C8B9B7ED58AF}"/>
              </a:ext>
            </a:extLst>
          </p:cNvPr>
          <p:cNvSpPr>
            <a:spLocks noGrp="1"/>
          </p:cNvSpPr>
          <p:nvPr>
            <p:ph type="body" idx="24" hasCustomPrompt="1"/>
          </p:nvPr>
        </p:nvSpPr>
        <p:spPr>
          <a:xfrm>
            <a:off x="5651499" y="3883100"/>
            <a:ext cx="6400840" cy="1164004"/>
          </a:xfrm>
          <a:solidFill>
            <a:schemeClr val="bg1"/>
          </a:solidFill>
          <a:ln w="57150">
            <a:solidFill>
              <a:schemeClr val="accent2"/>
            </a:solid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Enter a description of the correct and incorrect responses.</a:t>
            </a:r>
          </a:p>
        </p:txBody>
      </p:sp>
      <p:sp>
        <p:nvSpPr>
          <p:cNvPr id="17" name="Question 4">
            <a:extLst>
              <a:ext uri="{FF2B5EF4-FFF2-40B4-BE49-F238E27FC236}">
                <a16:creationId xmlns:a16="http://schemas.microsoft.com/office/drawing/2014/main" id="{94FE6022-0B4D-44CE-B9CB-F3EF8689FC0E}"/>
              </a:ext>
            </a:extLst>
          </p:cNvPr>
          <p:cNvSpPr>
            <a:spLocks noGrp="1"/>
          </p:cNvSpPr>
          <p:nvPr>
            <p:ph type="body" idx="25" hasCustomPrompt="1"/>
          </p:nvPr>
        </p:nvSpPr>
        <p:spPr>
          <a:xfrm>
            <a:off x="179236" y="5239557"/>
            <a:ext cx="5472261" cy="1164004"/>
          </a:xfrm>
        </p:spPr>
        <p:txBody>
          <a:bodyPr>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Enter question again –</a:t>
            </a:r>
            <a:br>
              <a:rPr lang="en-US"/>
            </a:br>
            <a:r>
              <a:rPr lang="en-US"/>
              <a:t>Here you can explain why the responses are correct or incorrect.</a:t>
            </a:r>
          </a:p>
        </p:txBody>
      </p:sp>
      <p:sp>
        <p:nvSpPr>
          <p:cNvPr id="18" name="Answer Text 4">
            <a:extLst>
              <a:ext uri="{FF2B5EF4-FFF2-40B4-BE49-F238E27FC236}">
                <a16:creationId xmlns:a16="http://schemas.microsoft.com/office/drawing/2014/main" id="{A6B202E1-04E5-4362-96B3-ED5EF312171C}"/>
              </a:ext>
            </a:extLst>
          </p:cNvPr>
          <p:cNvSpPr>
            <a:spLocks noGrp="1"/>
          </p:cNvSpPr>
          <p:nvPr>
            <p:ph type="body" idx="26" hasCustomPrompt="1"/>
          </p:nvPr>
        </p:nvSpPr>
        <p:spPr>
          <a:xfrm>
            <a:off x="5651498" y="5239557"/>
            <a:ext cx="6400840" cy="1164004"/>
          </a:xfrm>
          <a:solidFill>
            <a:schemeClr val="bg1"/>
          </a:solidFill>
          <a:ln w="57150">
            <a:solidFill>
              <a:schemeClr val="accent2"/>
            </a:solid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Enter a description of the correct and incorrect responses.</a:t>
            </a:r>
          </a:p>
        </p:txBody>
      </p:sp>
    </p:spTree>
    <p:custDataLst>
      <p:tags r:id="rId1"/>
    </p:custDataLst>
    <p:extLst>
      <p:ext uri="{BB962C8B-B14F-4D97-AF65-F5344CB8AC3E}">
        <p14:creationId xmlns:p14="http://schemas.microsoft.com/office/powerpoint/2010/main" val="1344222302"/>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KC-Horizontal-Question">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E9CD1AC9-3AAD-4061-9815-CA2A755752E2}"/>
              </a:ext>
              <a:ext uri="{C183D7F6-B498-43B3-948B-1728B52AA6E4}">
                <adec:decorative xmlns:adec="http://schemas.microsoft.com/office/drawing/2017/decorative" val="1"/>
              </a:ext>
            </a:extLst>
          </p:cNvPr>
          <p:cNvGrpSpPr/>
          <p:nvPr/>
        </p:nvGrpSpPr>
        <p:grpSpPr>
          <a:xfrm>
            <a:off x="0" y="0"/>
            <a:ext cx="12192000" cy="6858000"/>
            <a:chOff x="0" y="0"/>
            <a:chExt cx="12192000" cy="6858000"/>
          </a:xfrm>
        </p:grpSpPr>
        <p:sp>
          <p:nvSpPr>
            <p:cNvPr id="92" name="BKG-TP">
              <a:extLst>
                <a:ext uri="{FF2B5EF4-FFF2-40B4-BE49-F238E27FC236}">
                  <a16:creationId xmlns:a16="http://schemas.microsoft.com/office/drawing/2014/main" id="{E0B6FD1A-B839-4C89-A4D5-3B9A5AA24C31}"/>
                </a:ext>
                <a:ext uri="{C183D7F6-B498-43B3-948B-1728B52AA6E4}">
                  <adec:decorative xmlns:adec="http://schemas.microsoft.com/office/drawing/2017/decorative" val="1"/>
                </a:ext>
              </a:extLst>
            </p:cNvPr>
            <p:cNvSpPr/>
            <p:nvPr/>
          </p:nvSpPr>
          <p:spPr>
            <a:xfrm>
              <a:off x="0" y="0"/>
              <a:ext cx="12192000" cy="21142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BKG-BM">
              <a:extLst>
                <a:ext uri="{FF2B5EF4-FFF2-40B4-BE49-F238E27FC236}">
                  <a16:creationId xmlns:a16="http://schemas.microsoft.com/office/drawing/2014/main" id="{71CA29FE-029C-470F-8B2A-DE98B38B26DF}"/>
                </a:ext>
                <a:ext uri="{C183D7F6-B498-43B3-948B-1728B52AA6E4}">
                  <adec:decorative xmlns:adec="http://schemas.microsoft.com/office/drawing/2017/decorative" val="1"/>
                </a:ext>
              </a:extLst>
            </p:cNvPr>
            <p:cNvSpPr/>
            <p:nvPr/>
          </p:nvSpPr>
          <p:spPr>
            <a:xfrm>
              <a:off x="0" y="2114217"/>
              <a:ext cx="12191999" cy="47437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8" name="AWS Logo">
              <a:extLst>
                <a:ext uri="{FF2B5EF4-FFF2-40B4-BE49-F238E27FC236}">
                  <a16:creationId xmlns:a16="http://schemas.microsoft.com/office/drawing/2014/main" id="{8B560738-A5A3-492F-8E11-B91E6716C30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11539728" y="252740"/>
              <a:ext cx="366979" cy="219456"/>
            </a:xfrm>
            <a:prstGeom prst="rect">
              <a:avLst/>
            </a:prstGeom>
          </p:spPr>
        </p:pic>
        <p:sp>
          <p:nvSpPr>
            <p:cNvPr id="23" name="Copyright">
              <a:extLst>
                <a:ext uri="{FF2B5EF4-FFF2-40B4-BE49-F238E27FC236}">
                  <a16:creationId xmlns:a16="http://schemas.microsoft.com/office/drawing/2014/main" id="{237945B1-A5DC-4A82-9258-8DC2A3B8CA35}"/>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gr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Question Number">
            <a:extLst>
              <a:ext uri="{FF2B5EF4-FFF2-40B4-BE49-F238E27FC236}">
                <a16:creationId xmlns:a16="http://schemas.microsoft.com/office/drawing/2014/main" id="{1A8961C4-E232-4CFC-9419-572E417488B7}"/>
              </a:ext>
            </a:extLst>
          </p:cNvPr>
          <p:cNvSpPr>
            <a:spLocks noGrp="1"/>
          </p:cNvSpPr>
          <p:nvPr>
            <p:ph type="title" hasCustomPrompt="1"/>
          </p:nvPr>
        </p:nvSpPr>
        <p:spPr>
          <a:xfrm>
            <a:off x="179239" y="179881"/>
            <a:ext cx="11771597" cy="498849"/>
          </a:xfrm>
        </p:spPr>
        <p:txBody>
          <a:bodyPr/>
          <a:lstStyle>
            <a:lvl1pPr>
              <a:defRPr>
                <a:solidFill>
                  <a:schemeClr val="bg1"/>
                </a:solidFill>
              </a:defRPr>
            </a:lvl1pPr>
          </a:lstStyle>
          <a:p>
            <a:r>
              <a:rPr lang="en-US"/>
              <a:t>Question and Responses</a:t>
            </a:r>
          </a:p>
        </p:txBody>
      </p:sp>
      <p:sp>
        <p:nvSpPr>
          <p:cNvPr id="7" name="Question">
            <a:extLst>
              <a:ext uri="{FF2B5EF4-FFF2-40B4-BE49-F238E27FC236}">
                <a16:creationId xmlns:a16="http://schemas.microsoft.com/office/drawing/2014/main" id="{B4965E6E-0F4A-477A-B4B0-DF739088DCEC}"/>
              </a:ext>
            </a:extLst>
          </p:cNvPr>
          <p:cNvSpPr>
            <a:spLocks noGrp="1"/>
          </p:cNvSpPr>
          <p:nvPr>
            <p:ph type="body" idx="1" hasCustomPrompt="1"/>
          </p:nvPr>
        </p:nvSpPr>
        <p:spPr>
          <a:xfrm>
            <a:off x="1" y="697780"/>
            <a:ext cx="12191998" cy="1405081"/>
          </a:xfrm>
          <a:solidFill>
            <a:schemeClr val="accent1"/>
          </a:solidFill>
        </p:spPr>
        <p:txBody>
          <a:bodyPr lIns="228600" tIns="0" rIns="182880" bIns="0">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Enter question – 4 responses can only have 1 correct response; 5 responses must have 2 correct responses; 6 responses must have 3 correct responses.</a:t>
            </a:r>
          </a:p>
        </p:txBody>
      </p:sp>
      <p:sp>
        <p:nvSpPr>
          <p:cNvPr id="3" name="Choice Header">
            <a:extLst>
              <a:ext uri="{FF2B5EF4-FFF2-40B4-BE49-F238E27FC236}">
                <a16:creationId xmlns:a16="http://schemas.microsoft.com/office/drawing/2014/main" id="{819C768D-12EC-41EC-9F85-ED13A7CA6D52}"/>
              </a:ext>
            </a:extLst>
          </p:cNvPr>
          <p:cNvSpPr>
            <a:spLocks noGrp="1"/>
          </p:cNvSpPr>
          <p:nvPr>
            <p:ph type="subTitle" idx="13" hasCustomPrompt="1"/>
          </p:nvPr>
        </p:nvSpPr>
        <p:spPr>
          <a:xfrm>
            <a:off x="0" y="2109788"/>
            <a:ext cx="887413" cy="317500"/>
          </a:xfrm>
          <a:solidFill>
            <a:schemeClr val="accent2"/>
          </a:solidFill>
          <a:ln>
            <a:noFill/>
          </a:ln>
        </p:spPr>
        <p:txBody>
          <a:bodyPr lIns="0" rIns="0">
            <a:noAutofit/>
          </a:bodyPr>
          <a:lstStyle>
            <a:lvl1pPr marL="0" indent="0" algn="ctr">
              <a:buNone/>
              <a:defRPr sz="1800">
                <a:solidFill>
                  <a:schemeClr val="tx2"/>
                </a:solidFill>
              </a:defRPr>
            </a:lvl1pPr>
          </a:lstStyle>
          <a:p>
            <a:pPr lvl="0"/>
            <a:r>
              <a:rPr lang="en-US"/>
              <a:t>Choice</a:t>
            </a:r>
          </a:p>
        </p:txBody>
      </p:sp>
      <p:sp>
        <p:nvSpPr>
          <p:cNvPr id="4" name="Response Header">
            <a:extLst>
              <a:ext uri="{FF2B5EF4-FFF2-40B4-BE49-F238E27FC236}">
                <a16:creationId xmlns:a16="http://schemas.microsoft.com/office/drawing/2014/main" id="{AFAAB670-BBCA-4429-9F6C-C9ABD61E6B0C}"/>
              </a:ext>
            </a:extLst>
          </p:cNvPr>
          <p:cNvSpPr>
            <a:spLocks noGrp="1"/>
          </p:cNvSpPr>
          <p:nvPr>
            <p:ph type="subTitle" idx="14" hasCustomPrompt="1"/>
          </p:nvPr>
        </p:nvSpPr>
        <p:spPr>
          <a:xfrm>
            <a:off x="907950" y="2109788"/>
            <a:ext cx="11284050" cy="317500"/>
          </a:xfrm>
          <a:solidFill>
            <a:schemeClr val="accent2"/>
          </a:solidFill>
          <a:ln>
            <a:noFill/>
          </a:ln>
        </p:spPr>
        <p:txBody>
          <a:bodyPr lIns="91440" rIns="0">
            <a:noAutofit/>
          </a:bodyPr>
          <a:lstStyle>
            <a:lvl1pPr marL="0" indent="0" algn="l">
              <a:buNone/>
              <a:defRPr sz="1800">
                <a:solidFill>
                  <a:schemeClr val="tx2"/>
                </a:solidFill>
              </a:defRPr>
            </a:lvl1pPr>
          </a:lstStyle>
          <a:p>
            <a:pPr lvl="0"/>
            <a:r>
              <a:rPr lang="en-US"/>
              <a:t>Response</a:t>
            </a:r>
          </a:p>
        </p:txBody>
      </p:sp>
      <p:sp>
        <p:nvSpPr>
          <p:cNvPr id="9" name="First Resp #">
            <a:extLst>
              <a:ext uri="{FF2B5EF4-FFF2-40B4-BE49-F238E27FC236}">
                <a16:creationId xmlns:a16="http://schemas.microsoft.com/office/drawing/2014/main" id="{B4EC449C-918E-4AF9-9E90-0E8D47CF3DD9}"/>
              </a:ext>
            </a:extLst>
          </p:cNvPr>
          <p:cNvSpPr>
            <a:spLocks noGrp="1"/>
          </p:cNvSpPr>
          <p:nvPr>
            <p:ph type="body" idx="2" hasCustomPrompt="1"/>
          </p:nvPr>
        </p:nvSpPr>
        <p:spPr>
          <a:xfrm>
            <a:off x="1" y="2427252"/>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8" name="First Resp Text">
            <a:extLst>
              <a:ext uri="{FF2B5EF4-FFF2-40B4-BE49-F238E27FC236}">
                <a16:creationId xmlns:a16="http://schemas.microsoft.com/office/drawing/2014/main" id="{35CD1FAE-5D7E-4F04-B017-89D4732E2444}"/>
              </a:ext>
            </a:extLst>
          </p:cNvPr>
          <p:cNvSpPr>
            <a:spLocks noGrp="1"/>
          </p:cNvSpPr>
          <p:nvPr>
            <p:ph type="body" idx="3" hasCustomPrompt="1"/>
          </p:nvPr>
        </p:nvSpPr>
        <p:spPr>
          <a:xfrm>
            <a:off x="907950" y="2427252"/>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32" name="Second Resp #">
            <a:extLst>
              <a:ext uri="{FF2B5EF4-FFF2-40B4-BE49-F238E27FC236}">
                <a16:creationId xmlns:a16="http://schemas.microsoft.com/office/drawing/2014/main" id="{05FFB414-A546-4A6C-B7E8-B6D9C7AC88C9}"/>
              </a:ext>
            </a:extLst>
          </p:cNvPr>
          <p:cNvSpPr>
            <a:spLocks noGrp="1"/>
          </p:cNvSpPr>
          <p:nvPr>
            <p:ph type="body" idx="4" hasCustomPrompt="1"/>
          </p:nvPr>
        </p:nvSpPr>
        <p:spPr>
          <a:xfrm>
            <a:off x="1" y="3100734"/>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10" name="Second Resp Text">
            <a:extLst>
              <a:ext uri="{FF2B5EF4-FFF2-40B4-BE49-F238E27FC236}">
                <a16:creationId xmlns:a16="http://schemas.microsoft.com/office/drawing/2014/main" id="{840EA72F-053D-43C4-A0AA-4F71D345F1E1}"/>
              </a:ext>
            </a:extLst>
          </p:cNvPr>
          <p:cNvSpPr>
            <a:spLocks noGrp="1"/>
          </p:cNvSpPr>
          <p:nvPr>
            <p:ph type="body" idx="5" hasCustomPrompt="1"/>
          </p:nvPr>
        </p:nvSpPr>
        <p:spPr>
          <a:xfrm>
            <a:off x="907950" y="3100734"/>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38" name="Third Resp #">
            <a:extLst>
              <a:ext uri="{FF2B5EF4-FFF2-40B4-BE49-F238E27FC236}">
                <a16:creationId xmlns:a16="http://schemas.microsoft.com/office/drawing/2014/main" id="{F00955FE-A162-474C-BFF8-0AB0FBF10130}"/>
              </a:ext>
            </a:extLst>
          </p:cNvPr>
          <p:cNvSpPr>
            <a:spLocks noGrp="1"/>
          </p:cNvSpPr>
          <p:nvPr>
            <p:ph type="body" idx="6" hasCustomPrompt="1"/>
          </p:nvPr>
        </p:nvSpPr>
        <p:spPr>
          <a:xfrm>
            <a:off x="1" y="3774216"/>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35" name="Third Resp Text">
            <a:extLst>
              <a:ext uri="{FF2B5EF4-FFF2-40B4-BE49-F238E27FC236}">
                <a16:creationId xmlns:a16="http://schemas.microsoft.com/office/drawing/2014/main" id="{55974934-D7D0-4C4C-B76C-558C1028590E}"/>
              </a:ext>
            </a:extLst>
          </p:cNvPr>
          <p:cNvSpPr>
            <a:spLocks noGrp="1"/>
          </p:cNvSpPr>
          <p:nvPr>
            <p:ph type="body" idx="7" hasCustomPrompt="1"/>
          </p:nvPr>
        </p:nvSpPr>
        <p:spPr>
          <a:xfrm>
            <a:off x="907950" y="3774216"/>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42" name="Fourth Resp #">
            <a:extLst>
              <a:ext uri="{FF2B5EF4-FFF2-40B4-BE49-F238E27FC236}">
                <a16:creationId xmlns:a16="http://schemas.microsoft.com/office/drawing/2014/main" id="{9A682F4A-836A-42BD-B18F-482CDD9FE392}"/>
              </a:ext>
            </a:extLst>
          </p:cNvPr>
          <p:cNvSpPr>
            <a:spLocks noGrp="1"/>
          </p:cNvSpPr>
          <p:nvPr>
            <p:ph type="body" idx="8" hasCustomPrompt="1"/>
          </p:nvPr>
        </p:nvSpPr>
        <p:spPr>
          <a:xfrm>
            <a:off x="1" y="4447698"/>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41" name="Fourth Resp Text">
            <a:extLst>
              <a:ext uri="{FF2B5EF4-FFF2-40B4-BE49-F238E27FC236}">
                <a16:creationId xmlns:a16="http://schemas.microsoft.com/office/drawing/2014/main" id="{2A075B8F-DFA0-46B1-A70C-B12937892D4B}"/>
              </a:ext>
            </a:extLst>
          </p:cNvPr>
          <p:cNvSpPr>
            <a:spLocks noGrp="1"/>
          </p:cNvSpPr>
          <p:nvPr>
            <p:ph type="body" idx="9" hasCustomPrompt="1"/>
          </p:nvPr>
        </p:nvSpPr>
        <p:spPr>
          <a:xfrm>
            <a:off x="907950" y="4447698"/>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44" name="Fifth Resp #">
            <a:extLst>
              <a:ext uri="{FF2B5EF4-FFF2-40B4-BE49-F238E27FC236}">
                <a16:creationId xmlns:a16="http://schemas.microsoft.com/office/drawing/2014/main" id="{B3A4AC8A-DBAB-477E-8F79-6EFB6340CE48}"/>
              </a:ext>
            </a:extLst>
          </p:cNvPr>
          <p:cNvSpPr>
            <a:spLocks noGrp="1"/>
          </p:cNvSpPr>
          <p:nvPr>
            <p:ph type="body" idx="10" hasCustomPrompt="1"/>
          </p:nvPr>
        </p:nvSpPr>
        <p:spPr>
          <a:xfrm>
            <a:off x="1" y="5121180"/>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43" name="Fifth Resp Text">
            <a:extLst>
              <a:ext uri="{FF2B5EF4-FFF2-40B4-BE49-F238E27FC236}">
                <a16:creationId xmlns:a16="http://schemas.microsoft.com/office/drawing/2014/main" id="{0B4A450D-E822-44AA-8298-11D531D74483}"/>
              </a:ext>
            </a:extLst>
          </p:cNvPr>
          <p:cNvSpPr>
            <a:spLocks noGrp="1"/>
          </p:cNvSpPr>
          <p:nvPr>
            <p:ph type="body" idx="11" hasCustomPrompt="1"/>
          </p:nvPr>
        </p:nvSpPr>
        <p:spPr>
          <a:xfrm>
            <a:off x="907950" y="5121180"/>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
        <p:nvSpPr>
          <p:cNvPr id="46" name="Sixth Resp #">
            <a:extLst>
              <a:ext uri="{FF2B5EF4-FFF2-40B4-BE49-F238E27FC236}">
                <a16:creationId xmlns:a16="http://schemas.microsoft.com/office/drawing/2014/main" id="{4075988B-8657-4CA4-A4CB-EAEA7B298681}"/>
              </a:ext>
            </a:extLst>
          </p:cNvPr>
          <p:cNvSpPr>
            <a:spLocks noGrp="1"/>
          </p:cNvSpPr>
          <p:nvPr>
            <p:ph type="body" idx="12" hasCustomPrompt="1"/>
          </p:nvPr>
        </p:nvSpPr>
        <p:spPr>
          <a:xfrm>
            <a:off x="1" y="5794664"/>
            <a:ext cx="888136" cy="640080"/>
          </a:xfrm>
          <a:noFill/>
          <a:ln>
            <a:noFill/>
          </a:ln>
        </p:spPr>
        <p:txBody>
          <a:bodyPr lIns="0" tIns="0" rIns="0" bIns="0" anchor="ctr"/>
          <a:lstStyle>
            <a:lvl1pPr marL="0" indent="0" algn="ctr">
              <a:spcBef>
                <a:spcPts val="0"/>
              </a:spcBef>
              <a:spcAft>
                <a:spcPts val="0"/>
              </a:spcAft>
              <a:buNone/>
              <a:defRPr sz="2000">
                <a:solidFill>
                  <a:schemeClr val="tx2"/>
                </a:solidFill>
                <a:latin typeface="+mj-lt"/>
              </a:defRPr>
            </a:lvl1pPr>
            <a:lvl2pPr marL="228600" indent="0">
              <a:buNone/>
              <a:defRPr/>
            </a:lvl2pPr>
            <a:lvl3pPr marL="502920" indent="0">
              <a:buNone/>
              <a:defRPr/>
            </a:lvl3pPr>
            <a:lvl4pPr marL="777240" indent="0">
              <a:buNone/>
              <a:defRPr/>
            </a:lvl4pPr>
            <a:lvl5pPr marL="1051560" indent="0">
              <a:buNone/>
              <a:defRPr/>
            </a:lvl5pPr>
          </a:lstStyle>
          <a:p>
            <a:pPr lvl="0"/>
            <a:r>
              <a:rPr lang="en-US"/>
              <a:t>#</a:t>
            </a:r>
          </a:p>
        </p:txBody>
      </p:sp>
      <p:sp>
        <p:nvSpPr>
          <p:cNvPr id="45" name="Sixth Resp Text">
            <a:extLst>
              <a:ext uri="{FF2B5EF4-FFF2-40B4-BE49-F238E27FC236}">
                <a16:creationId xmlns:a16="http://schemas.microsoft.com/office/drawing/2014/main" id="{327445DD-9D42-491C-969B-C7919BE2E3F0}"/>
              </a:ext>
            </a:extLst>
          </p:cNvPr>
          <p:cNvSpPr>
            <a:spLocks noGrp="1"/>
          </p:cNvSpPr>
          <p:nvPr>
            <p:ph type="body" idx="13" hasCustomPrompt="1"/>
          </p:nvPr>
        </p:nvSpPr>
        <p:spPr>
          <a:xfrm>
            <a:off x="907950" y="5794664"/>
            <a:ext cx="11233250" cy="640080"/>
          </a:xfrm>
          <a:solidFill>
            <a:schemeClr val="bg1"/>
          </a:solidFill>
          <a:ln>
            <a:solidFill>
              <a:schemeClr val="bg1"/>
            </a:solidFill>
          </a:ln>
        </p:spPr>
        <p:txBody>
          <a:bodyPr lIns="91440" tIns="0" rIns="0" bIns="0" anchor="ctr"/>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Value</a:t>
            </a:r>
          </a:p>
        </p:txBody>
      </p:sp>
    </p:spTree>
    <p:custDataLst>
      <p:tags r:id="rId1"/>
    </p:custDataLst>
    <p:extLst>
      <p:ext uri="{BB962C8B-B14F-4D97-AF65-F5344CB8AC3E}">
        <p14:creationId xmlns:p14="http://schemas.microsoft.com/office/powerpoint/2010/main" val="390075568"/>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KC-Horizontal-Answer">
    <p:bg>
      <p:bgPr>
        <a:solidFill>
          <a:schemeClr val="bg1"/>
        </a:solidFill>
        <a:effectLst/>
      </p:bgPr>
    </p:bg>
    <p:spTree>
      <p:nvGrpSpPr>
        <p:cNvPr id="1" name=""/>
        <p:cNvGrpSpPr/>
        <p:nvPr/>
      </p:nvGrpSpPr>
      <p:grpSpPr>
        <a:xfrm>
          <a:off x="0" y="0"/>
          <a:ext cx="0" cy="0"/>
          <a:chOff x="0" y="0"/>
          <a:chExt cx="0" cy="0"/>
        </a:xfrm>
      </p:grpSpPr>
      <p:grpSp>
        <p:nvGrpSpPr>
          <p:cNvPr id="5" name="Background Images">
            <a:extLst>
              <a:ext uri="{FF2B5EF4-FFF2-40B4-BE49-F238E27FC236}">
                <a16:creationId xmlns:a16="http://schemas.microsoft.com/office/drawing/2014/main" id="{9AC63EDD-BEE2-404E-8399-2AA11023CDAB}"/>
              </a:ext>
            </a:extLst>
          </p:cNvPr>
          <p:cNvGrpSpPr/>
          <p:nvPr/>
        </p:nvGrpSpPr>
        <p:grpSpPr>
          <a:xfrm>
            <a:off x="0" y="0"/>
            <a:ext cx="12192000" cy="6858000"/>
            <a:chOff x="0" y="0"/>
            <a:chExt cx="12192000" cy="6858000"/>
          </a:xfrm>
        </p:grpSpPr>
        <p:sp>
          <p:nvSpPr>
            <p:cNvPr id="92" name="BKG-TP">
              <a:extLst>
                <a:ext uri="{FF2B5EF4-FFF2-40B4-BE49-F238E27FC236}">
                  <a16:creationId xmlns:a16="http://schemas.microsoft.com/office/drawing/2014/main" id="{7A68BE18-C9FD-4D64-BD55-20302868F06E}"/>
                </a:ext>
                <a:ext uri="{C183D7F6-B498-43B3-948B-1728B52AA6E4}">
                  <adec:decorative xmlns:adec="http://schemas.microsoft.com/office/drawing/2017/decorative" val="1"/>
                </a:ext>
              </a:extLst>
            </p:cNvPr>
            <p:cNvSpPr/>
            <p:nvPr/>
          </p:nvSpPr>
          <p:spPr>
            <a:xfrm>
              <a:off x="0" y="0"/>
              <a:ext cx="12192000" cy="21142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BKG-BM">
              <a:extLst>
                <a:ext uri="{FF2B5EF4-FFF2-40B4-BE49-F238E27FC236}">
                  <a16:creationId xmlns:a16="http://schemas.microsoft.com/office/drawing/2014/main" id="{31622DCA-CB0C-4601-9C65-55CE8CDC7503}"/>
                </a:ext>
                <a:ext uri="{C183D7F6-B498-43B3-948B-1728B52AA6E4}">
                  <adec:decorative xmlns:adec="http://schemas.microsoft.com/office/drawing/2017/decorative" val="1"/>
                </a:ext>
              </a:extLst>
            </p:cNvPr>
            <p:cNvSpPr/>
            <p:nvPr/>
          </p:nvSpPr>
          <p:spPr>
            <a:xfrm>
              <a:off x="0" y="2114217"/>
              <a:ext cx="12191999" cy="47437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AWS Logo">
              <a:extLst>
                <a:ext uri="{FF2B5EF4-FFF2-40B4-BE49-F238E27FC236}">
                  <a16:creationId xmlns:a16="http://schemas.microsoft.com/office/drawing/2014/main" id="{18A3C304-3B7F-434E-99A7-8B8C386B4EF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11536233" y="252740"/>
              <a:ext cx="366979" cy="219456"/>
            </a:xfrm>
            <a:prstGeom prst="rect">
              <a:avLst/>
            </a:prstGeom>
          </p:spPr>
        </p:pic>
        <p:sp>
          <p:nvSpPr>
            <p:cNvPr id="23" name="Copyright">
              <a:extLst>
                <a:ext uri="{FF2B5EF4-FFF2-40B4-BE49-F238E27FC236}">
                  <a16:creationId xmlns:a16="http://schemas.microsoft.com/office/drawing/2014/main" id="{237945B1-A5DC-4A82-9258-8DC2A3B8CA35}"/>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grpSp>
      <p:sp>
        <p:nvSpPr>
          <p:cNvPr id="4"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Answer Number">
            <a:extLst>
              <a:ext uri="{FF2B5EF4-FFF2-40B4-BE49-F238E27FC236}">
                <a16:creationId xmlns:a16="http://schemas.microsoft.com/office/drawing/2014/main" id="{1A8961C4-E232-4CFC-9419-572E417488B7}"/>
              </a:ext>
            </a:extLst>
          </p:cNvPr>
          <p:cNvSpPr>
            <a:spLocks noGrp="1"/>
          </p:cNvSpPr>
          <p:nvPr>
            <p:ph type="title" hasCustomPrompt="1"/>
          </p:nvPr>
        </p:nvSpPr>
        <p:spPr>
          <a:xfrm>
            <a:off x="179239" y="179881"/>
            <a:ext cx="11771597" cy="498849"/>
          </a:xfrm>
        </p:spPr>
        <p:txBody>
          <a:bodyPr/>
          <a:lstStyle>
            <a:lvl1pPr>
              <a:defRPr>
                <a:solidFill>
                  <a:schemeClr val="bg1"/>
                </a:solidFill>
              </a:defRPr>
            </a:lvl1pPr>
          </a:lstStyle>
          <a:p>
            <a:r>
              <a:rPr lang="en-US"/>
              <a:t>Answer and explanation</a:t>
            </a:r>
          </a:p>
        </p:txBody>
      </p:sp>
      <p:sp>
        <p:nvSpPr>
          <p:cNvPr id="7" name="Question">
            <a:extLst>
              <a:ext uri="{FF2B5EF4-FFF2-40B4-BE49-F238E27FC236}">
                <a16:creationId xmlns:a16="http://schemas.microsoft.com/office/drawing/2014/main" id="{B4965E6E-0F4A-477A-B4B0-DF739088DCEC}"/>
              </a:ext>
            </a:extLst>
          </p:cNvPr>
          <p:cNvSpPr>
            <a:spLocks noGrp="1"/>
          </p:cNvSpPr>
          <p:nvPr>
            <p:ph type="body" idx="1" hasCustomPrompt="1"/>
          </p:nvPr>
        </p:nvSpPr>
        <p:spPr>
          <a:xfrm>
            <a:off x="1" y="697780"/>
            <a:ext cx="12191998" cy="1405081"/>
          </a:xfrm>
          <a:solidFill>
            <a:schemeClr val="accent1"/>
          </a:solidFill>
        </p:spPr>
        <p:txBody>
          <a:bodyPr lIns="228600" tIns="0" rIns="182880" bIns="0">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Enter question – 4 responses can only have 1 correct response; 5 responses must have 2 correct responses; 6 responses must have 3 correct responses.</a:t>
            </a:r>
          </a:p>
        </p:txBody>
      </p:sp>
      <p:sp>
        <p:nvSpPr>
          <p:cNvPr id="3" name="Answer Header">
            <a:extLst>
              <a:ext uri="{FF2B5EF4-FFF2-40B4-BE49-F238E27FC236}">
                <a16:creationId xmlns:a16="http://schemas.microsoft.com/office/drawing/2014/main" id="{4CF18732-63A0-43A6-B5E9-C4F74190ED76}"/>
              </a:ext>
            </a:extLst>
          </p:cNvPr>
          <p:cNvSpPr>
            <a:spLocks noGrp="1"/>
          </p:cNvSpPr>
          <p:nvPr>
            <p:ph type="subTitle" idx="4" hasCustomPrompt="1"/>
          </p:nvPr>
        </p:nvSpPr>
        <p:spPr>
          <a:xfrm>
            <a:off x="0" y="2114550"/>
            <a:ext cx="12192000" cy="400050"/>
          </a:xfrm>
          <a:solidFill>
            <a:schemeClr val="accent2"/>
          </a:solidFill>
        </p:spPr>
        <p:txBody>
          <a:bodyPr lIns="228600">
            <a:noAutofit/>
          </a:bodyPr>
          <a:lstStyle>
            <a:lvl1pPr marL="0" indent="0">
              <a:buNone/>
              <a:defRPr sz="2000"/>
            </a:lvl1pPr>
          </a:lstStyle>
          <a:p>
            <a:pPr lvl="0"/>
            <a:r>
              <a:rPr lang="en-US"/>
              <a:t>Enter “The correct response is x”</a:t>
            </a:r>
          </a:p>
        </p:txBody>
      </p:sp>
      <p:sp>
        <p:nvSpPr>
          <p:cNvPr id="8" name="Answer Text">
            <a:extLst>
              <a:ext uri="{FF2B5EF4-FFF2-40B4-BE49-F238E27FC236}">
                <a16:creationId xmlns:a16="http://schemas.microsoft.com/office/drawing/2014/main" id="{35CD1FAE-5D7E-4F04-B017-89D4732E2444}"/>
              </a:ext>
            </a:extLst>
          </p:cNvPr>
          <p:cNvSpPr>
            <a:spLocks noGrp="1"/>
          </p:cNvSpPr>
          <p:nvPr>
            <p:ph type="body" idx="2" hasCustomPrompt="1"/>
          </p:nvPr>
        </p:nvSpPr>
        <p:spPr>
          <a:xfrm>
            <a:off x="907950" y="2427252"/>
            <a:ext cx="11245989" cy="4007816"/>
          </a:xfrm>
          <a:solidFill>
            <a:schemeClr val="bg1"/>
          </a:solidFill>
          <a:ln>
            <a:noFill/>
          </a:ln>
        </p:spPr>
        <p:txBody>
          <a:bodyPr lIns="91440" tIns="91440" rIns="182880" bIns="0" anchor="t"/>
          <a:lstStyle>
            <a:lvl1pPr marL="0" indent="0" algn="l">
              <a:spcBef>
                <a:spcPts val="0"/>
              </a:spcBef>
              <a:spcAft>
                <a:spcPts val="0"/>
              </a:spcAft>
              <a:buNone/>
              <a:defRPr sz="2000">
                <a:solidFill>
                  <a:schemeClr val="tx2"/>
                </a:solidFill>
              </a:defRPr>
            </a:lvl1pPr>
            <a:lvl2pPr marL="228600" indent="0">
              <a:buNone/>
              <a:defRPr/>
            </a:lvl2pPr>
            <a:lvl3pPr marL="502920" indent="0">
              <a:buNone/>
              <a:defRPr/>
            </a:lvl3pPr>
            <a:lvl4pPr marL="777240" indent="0">
              <a:buNone/>
              <a:defRPr/>
            </a:lvl4pPr>
            <a:lvl5pPr marL="1051560" indent="0">
              <a:buNone/>
              <a:defRPr/>
            </a:lvl5pPr>
          </a:lstStyle>
          <a:p>
            <a:pPr lvl="0"/>
            <a:r>
              <a:rPr lang="en-US"/>
              <a:t>Enter a description of the correct and incorrect responses.</a:t>
            </a:r>
          </a:p>
        </p:txBody>
      </p:sp>
    </p:spTree>
    <p:custDataLst>
      <p:tags r:id="rId1"/>
    </p:custDataLst>
    <p:extLst>
      <p:ext uri="{BB962C8B-B14F-4D97-AF65-F5344CB8AC3E}">
        <p14:creationId xmlns:p14="http://schemas.microsoft.com/office/powerpoint/2010/main" val="388928947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Vertical Text">
    <p:bg>
      <p:bgPr>
        <a:solidFill>
          <a:schemeClr val="bg1"/>
        </a:solidFill>
        <a:effectLst/>
      </p:bgPr>
    </p:bg>
    <p:spTree>
      <p:nvGrpSpPr>
        <p:cNvPr id="1" name=""/>
        <p:cNvGrpSpPr/>
        <p:nvPr/>
      </p:nvGrpSpPr>
      <p:grpSpPr>
        <a:xfrm>
          <a:off x="0" y="0"/>
          <a:ext cx="0" cy="0"/>
          <a:chOff x="0" y="0"/>
          <a:chExt cx="0" cy="0"/>
        </a:xfrm>
      </p:grpSpPr>
      <p:sp>
        <p:nvSpPr>
          <p:cNvPr id="9" name="Copyright">
            <a:extLst>
              <a:ext uri="{FF2B5EF4-FFF2-40B4-BE49-F238E27FC236}">
                <a16:creationId xmlns:a16="http://schemas.microsoft.com/office/drawing/2014/main" id="{962C3F25-041D-4E5B-839E-FBB5D7B91A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9A1AD47A-644D-4968-9CC8-C9014D5497DB}"/>
              </a:ext>
            </a:extLst>
          </p:cNvPr>
          <p:cNvSpPr>
            <a:spLocks noGrp="1"/>
          </p:cNvSpPr>
          <p:nvPr>
            <p:ph type="title" hasCustomPrompt="1"/>
          </p:nvPr>
        </p:nvSpPr>
        <p:spPr>
          <a:xfrm>
            <a:off x="365760" y="301752"/>
            <a:ext cx="11569209" cy="731318"/>
          </a:xfrm>
        </p:spPr>
        <p:txBody>
          <a:bodyPr/>
          <a:lstStyle>
            <a:lvl1pPr>
              <a:defRPr>
                <a:solidFill>
                  <a:schemeClr val="tx2"/>
                </a:solidFill>
              </a:defRPr>
            </a:lvl1pPr>
          </a:lstStyle>
          <a:p>
            <a:r>
              <a:rPr lang="en-US"/>
              <a:t>Title and vertical text layout (international) </a:t>
            </a:r>
          </a:p>
        </p:txBody>
      </p:sp>
      <p:sp>
        <p:nvSpPr>
          <p:cNvPr id="7" name="Content">
            <a:extLst>
              <a:ext uri="{FF2B5EF4-FFF2-40B4-BE49-F238E27FC236}">
                <a16:creationId xmlns:a16="http://schemas.microsoft.com/office/drawing/2014/main" id="{E03519C3-01DC-4A54-BFE9-0527DA2D5160}"/>
              </a:ext>
            </a:extLst>
          </p:cNvPr>
          <p:cNvSpPr>
            <a:spLocks noGrp="1"/>
          </p:cNvSpPr>
          <p:nvPr>
            <p:ph type="body" orient="vert" idx="1" hasCustomPrompt="1"/>
          </p:nvPr>
        </p:nvSpPr>
        <p:spPr>
          <a:xfrm>
            <a:off x="435716" y="1033070"/>
            <a:ext cx="11499253" cy="5389244"/>
          </a:xfrm>
        </p:spPr>
        <p:txBody>
          <a:bodyPr vert="eaVert"/>
          <a:lstStyle>
            <a:lvl1pPr>
              <a:lnSpc>
                <a:spcPct val="100000"/>
              </a:lnSpc>
              <a:spcAft>
                <a:spcPts val="0"/>
              </a:spcAft>
              <a:defRPr sz="2400">
                <a:solidFill>
                  <a:schemeClr val="tx2"/>
                </a:solidFill>
              </a:defRPr>
            </a:lvl1pPr>
            <a:lvl2pPr marL="461963" indent="-228600">
              <a:lnSpc>
                <a:spcPct val="100000"/>
              </a:lnSpc>
              <a:spcAft>
                <a:spcPts val="0"/>
              </a:spcAft>
              <a:defRPr sz="2000">
                <a:solidFill>
                  <a:schemeClr val="tx2"/>
                </a:solidFill>
              </a:defRPr>
            </a:lvl2pPr>
            <a:lvl3pPr marL="684213" indent="-228600">
              <a:lnSpc>
                <a:spcPct val="100000"/>
              </a:lnSpc>
              <a:spcAft>
                <a:spcPts val="0"/>
              </a:spcAft>
              <a:defRPr sz="1800">
                <a:solidFill>
                  <a:schemeClr val="tx2"/>
                </a:solidFill>
              </a:defRPr>
            </a:lvl3pPr>
            <a:lvl4pPr marL="914400" indent="-228600">
              <a:lnSpc>
                <a:spcPct val="100000"/>
              </a:lnSpc>
              <a:spcAft>
                <a:spcPts val="0"/>
              </a:spcAft>
              <a:defRPr sz="1600">
                <a:solidFill>
                  <a:schemeClr val="tx2"/>
                </a:solidFill>
              </a:defRPr>
            </a:lvl4pPr>
            <a:lvl5pPr marL="1144588" indent="-228600">
              <a:lnSpc>
                <a:spcPct val="100000"/>
              </a:lnSpc>
              <a:spcAft>
                <a:spcPts val="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9" name="Title Border">
            <a:extLst>
              <a:ext uri="{FF2B5EF4-FFF2-40B4-BE49-F238E27FC236}">
                <a16:creationId xmlns:a16="http://schemas.microsoft.com/office/drawing/2014/main" id="{7F823AF2-999D-4175-8C01-402CA4924585}"/>
              </a:ext>
              <a:ext uri="{C183D7F6-B498-43B3-948B-1728B52AA6E4}">
                <adec:decorative xmlns:adec="http://schemas.microsoft.com/office/drawing/2017/decorative" val="1"/>
              </a:ext>
            </a:extLst>
          </p:cNvPr>
          <p:cNvSpPr/>
          <p:nvPr/>
        </p:nvSpPr>
        <p:spPr>
          <a:xfrm>
            <a:off x="365760" y="1030844"/>
            <a:ext cx="115671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11608423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Vertical Title and Content">
    <p:bg>
      <p:bgPr>
        <a:solidFill>
          <a:schemeClr val="bg1"/>
        </a:solidFill>
        <a:effectLst/>
      </p:bgPr>
    </p:bg>
    <p:spTree>
      <p:nvGrpSpPr>
        <p:cNvPr id="1" name=""/>
        <p:cNvGrpSpPr/>
        <p:nvPr/>
      </p:nvGrpSpPr>
      <p:grpSpPr>
        <a:xfrm>
          <a:off x="0" y="0"/>
          <a:ext cx="0" cy="0"/>
          <a:chOff x="0" y="0"/>
          <a:chExt cx="0" cy="0"/>
        </a:xfrm>
      </p:grpSpPr>
      <p:sp>
        <p:nvSpPr>
          <p:cNvPr id="9" name="Copyright">
            <a:extLst>
              <a:ext uri="{FF2B5EF4-FFF2-40B4-BE49-F238E27FC236}">
                <a16:creationId xmlns:a16="http://schemas.microsoft.com/office/drawing/2014/main" id="{962C3F25-041D-4E5B-839E-FBB5D7B91A65}"/>
              </a:ext>
              <a:ext uri="{C183D7F6-B498-43B3-948B-1728B52AA6E4}">
                <adec:decorative xmlns:adec="http://schemas.microsoft.com/office/drawing/2017/decorative" val="1"/>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sp>
        <p:nvSpPr>
          <p:cNvPr id="3"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1FDB7DAC-24E1-411C-8D5F-3A7FDF188C1D}"/>
              </a:ext>
            </a:extLst>
          </p:cNvPr>
          <p:cNvSpPr>
            <a:spLocks noGrp="1"/>
          </p:cNvSpPr>
          <p:nvPr>
            <p:ph type="title" hasCustomPrompt="1"/>
          </p:nvPr>
        </p:nvSpPr>
        <p:spPr>
          <a:xfrm rot="5400000">
            <a:off x="8324028" y="2805126"/>
            <a:ext cx="6127095" cy="1132145"/>
          </a:xfrm>
        </p:spPr>
        <p:txBody>
          <a:bodyPr/>
          <a:lstStyle>
            <a:lvl1pPr marL="0" marR="0" indent="0" algn="l" defTabSz="914400" rtl="0" eaLnBrk="1" fontAlgn="auto" latinLnBrk="0" hangingPunct="1">
              <a:lnSpc>
                <a:spcPct val="100000"/>
              </a:lnSpc>
              <a:spcBef>
                <a:spcPct val="0"/>
              </a:spcBef>
              <a:spcAft>
                <a:spcPts val="0"/>
              </a:spcAft>
              <a:buClrTx/>
              <a:buSzTx/>
              <a:buFontTx/>
              <a:buNone/>
              <a:tabLst/>
              <a:defRPr>
                <a:solidFill>
                  <a:schemeClr val="tx2"/>
                </a:solidFill>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Vertical title and text layout (international) </a:t>
            </a:r>
          </a:p>
        </p:txBody>
      </p:sp>
      <p:sp>
        <p:nvSpPr>
          <p:cNvPr id="7" name="Content">
            <a:extLst>
              <a:ext uri="{FF2B5EF4-FFF2-40B4-BE49-F238E27FC236}">
                <a16:creationId xmlns:a16="http://schemas.microsoft.com/office/drawing/2014/main" id="{E03519C3-01DC-4A54-BFE9-0527DA2D5160}"/>
              </a:ext>
            </a:extLst>
          </p:cNvPr>
          <p:cNvSpPr>
            <a:spLocks noGrp="1"/>
          </p:cNvSpPr>
          <p:nvPr>
            <p:ph type="body" orient="vert" idx="1" hasCustomPrompt="1"/>
          </p:nvPr>
        </p:nvSpPr>
        <p:spPr>
          <a:xfrm>
            <a:off x="365760" y="307649"/>
            <a:ext cx="10455743" cy="6127095"/>
          </a:xfrm>
        </p:spPr>
        <p:txBody>
          <a:bodyPr vert="eaVert"/>
          <a:lstStyle>
            <a:lvl1pPr>
              <a:lnSpc>
                <a:spcPct val="100000"/>
              </a:lnSpc>
              <a:spcAft>
                <a:spcPts val="0"/>
              </a:spcAft>
              <a:defRPr sz="2400">
                <a:solidFill>
                  <a:schemeClr val="tx2"/>
                </a:solidFill>
              </a:defRPr>
            </a:lvl1pPr>
            <a:lvl2pPr marL="461963" indent="-228600">
              <a:lnSpc>
                <a:spcPct val="100000"/>
              </a:lnSpc>
              <a:spcAft>
                <a:spcPts val="0"/>
              </a:spcAft>
              <a:defRPr sz="2000">
                <a:solidFill>
                  <a:schemeClr val="tx2"/>
                </a:solidFill>
              </a:defRPr>
            </a:lvl2pPr>
            <a:lvl3pPr marL="684213" indent="-228600">
              <a:lnSpc>
                <a:spcPct val="100000"/>
              </a:lnSpc>
              <a:spcAft>
                <a:spcPts val="0"/>
              </a:spcAft>
              <a:defRPr sz="1800">
                <a:solidFill>
                  <a:schemeClr val="tx2"/>
                </a:solidFill>
              </a:defRPr>
            </a:lvl3pPr>
            <a:lvl4pPr marL="914400" indent="-228600">
              <a:lnSpc>
                <a:spcPct val="100000"/>
              </a:lnSpc>
              <a:spcAft>
                <a:spcPts val="0"/>
              </a:spcAft>
              <a:defRPr sz="1600">
                <a:solidFill>
                  <a:schemeClr val="tx2"/>
                </a:solidFill>
              </a:defRPr>
            </a:lvl4pPr>
            <a:lvl5pPr marL="1144588" indent="-228600">
              <a:lnSpc>
                <a:spcPct val="100000"/>
              </a:lnSpc>
              <a:spcAft>
                <a:spcPts val="0"/>
              </a:spcAft>
              <a:defRPr sz="16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
        <p:nvSpPr>
          <p:cNvPr id="19" name="Title Border">
            <a:extLst>
              <a:ext uri="{FF2B5EF4-FFF2-40B4-BE49-F238E27FC236}">
                <a16:creationId xmlns:a16="http://schemas.microsoft.com/office/drawing/2014/main" id="{A9006E65-0AC6-4AEC-9676-8B754EE037E9}"/>
              </a:ext>
              <a:ext uri="{C183D7F6-B498-43B3-948B-1728B52AA6E4}">
                <adec:decorative xmlns:adec="http://schemas.microsoft.com/office/drawing/2017/decorative" val="1"/>
              </a:ext>
            </a:extLst>
          </p:cNvPr>
          <p:cNvSpPr/>
          <p:nvPr/>
        </p:nvSpPr>
        <p:spPr>
          <a:xfrm rot="5400000">
            <a:off x="7803983" y="3371504"/>
            <a:ext cx="608076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4228895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C3AF6D-2BEF-7049-86B4-BA8E93A54A93}"/>
              </a:ext>
            </a:extLst>
          </p:cNvPr>
          <p:cNvPicPr>
            <a:picLocks noChangeAspect="1"/>
          </p:cNvPicPr>
          <p:nvPr userDrawn="1"/>
        </p:nvPicPr>
        <p:blipFill>
          <a:blip r:embed="rId3"/>
          <a:stretch>
            <a:fillRect/>
          </a:stretch>
        </p:blipFill>
        <p:spPr>
          <a:xfrm>
            <a:off x="-81023" y="-47919"/>
            <a:ext cx="12361762" cy="6958182"/>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191940"/>
            <a:ext cx="11353800" cy="474119"/>
          </a:xfrm>
        </p:spPr>
        <p:txBody>
          <a:bodyPr>
            <a:noAutofit/>
          </a:bodyPr>
          <a:lstStyle>
            <a:lvl1pPr>
              <a:defRPr sz="6000">
                <a:solidFill>
                  <a:schemeClr val="bg1"/>
                </a:solidFill>
              </a:defRPr>
            </a:lvl1pPr>
          </a:lstStyle>
          <a:p>
            <a:r>
              <a:rPr lang="en-US"/>
              <a:t>Click to edit Master title style</a:t>
            </a:r>
          </a:p>
        </p:txBody>
      </p:sp>
      <p:sp>
        <p:nvSpPr>
          <p:cNvPr id="5" name="Text Placeholder 3">
            <a:extLst>
              <a:ext uri="{FF2B5EF4-FFF2-40B4-BE49-F238E27FC236}">
                <a16:creationId xmlns:a16="http://schemas.microsoft.com/office/drawing/2014/main" id="{984EADBC-1FCF-4148-AFB8-F0370FE66BDA}"/>
              </a:ext>
            </a:extLst>
          </p:cNvPr>
          <p:cNvSpPr>
            <a:spLocks noGrp="1"/>
          </p:cNvSpPr>
          <p:nvPr>
            <p:ph type="body" sz="quarter" idx="10" hasCustomPrompt="1"/>
          </p:nvPr>
        </p:nvSpPr>
        <p:spPr>
          <a:xfrm>
            <a:off x="419100" y="2554356"/>
            <a:ext cx="8059738" cy="488498"/>
          </a:xfrm>
        </p:spPr>
        <p:txBody>
          <a:bodyPr>
            <a:normAutofit/>
          </a:bodyPr>
          <a:lstStyle>
            <a:lvl1pPr marL="0" indent="0">
              <a:buNone/>
              <a:defRPr sz="2000" b="0" spc="30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TITLE STYLE</a:t>
            </a:r>
          </a:p>
        </p:txBody>
      </p:sp>
      <p:pic>
        <p:nvPicPr>
          <p:cNvPr id="7" name="Picture 6">
            <a:extLst>
              <a:ext uri="{FF2B5EF4-FFF2-40B4-BE49-F238E27FC236}">
                <a16:creationId xmlns:a16="http://schemas.microsoft.com/office/drawing/2014/main" id="{63FC9937-4309-1345-9FFE-12A8DD2FC6B5}"/>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2742718063"/>
      </p:ext>
    </p:extLst>
  </p:cSld>
  <p:clrMapOvr>
    <a:masterClrMapping/>
  </p:clrMapOvr>
  <p:extLst>
    <p:ext uri="{DCECCB84-F9BA-43D5-87BE-67443E8EF086}">
      <p15:sldGuideLst xmlns:p15="http://schemas.microsoft.com/office/powerpoint/2012/main">
        <p15:guide id="1" orient="horz" pos="216">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Two Column">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50FA4A-B00E-C044-8FFB-45BB9BA4C7DB}"/>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p>
        </p:txBody>
      </p:sp>
      <p:sp>
        <p:nvSpPr>
          <p:cNvPr id="10" name="Content Placeholder 2">
            <a:extLst>
              <a:ext uri="{FF2B5EF4-FFF2-40B4-BE49-F238E27FC236}">
                <a16:creationId xmlns:a16="http://schemas.microsoft.com/office/drawing/2014/main" id="{F3BB2B80-1B59-A143-BE75-CCD366DF7CE5}"/>
              </a:ext>
            </a:extLst>
          </p:cNvPr>
          <p:cNvSpPr>
            <a:spLocks noGrp="1"/>
          </p:cNvSpPr>
          <p:nvPr>
            <p:ph idx="1"/>
          </p:nvPr>
        </p:nvSpPr>
        <p:spPr>
          <a:xfrm>
            <a:off x="419100" y="1528175"/>
            <a:ext cx="5504688" cy="4648788"/>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5">
            <a:extLst>
              <a:ext uri="{FF2B5EF4-FFF2-40B4-BE49-F238E27FC236}">
                <a16:creationId xmlns:a16="http://schemas.microsoft.com/office/drawing/2014/main" id="{4AC7BB94-D444-F441-A88C-76F7DDCDC5EB}"/>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
        <p:nvSpPr>
          <p:cNvPr id="12" name="Content Placeholder 2">
            <a:extLst>
              <a:ext uri="{FF2B5EF4-FFF2-40B4-BE49-F238E27FC236}">
                <a16:creationId xmlns:a16="http://schemas.microsoft.com/office/drawing/2014/main" id="{D773890F-7993-BE4F-83AC-886113878E8D}"/>
              </a:ext>
            </a:extLst>
          </p:cNvPr>
          <p:cNvSpPr>
            <a:spLocks noGrp="1"/>
          </p:cNvSpPr>
          <p:nvPr>
            <p:ph idx="13"/>
          </p:nvPr>
        </p:nvSpPr>
        <p:spPr>
          <a:xfrm>
            <a:off x="6246312" y="1524228"/>
            <a:ext cx="5504688" cy="4648788"/>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Footer Placeholder 4">
            <a:extLst>
              <a:ext uri="{FF2B5EF4-FFF2-40B4-BE49-F238E27FC236}">
                <a16:creationId xmlns:a16="http://schemas.microsoft.com/office/drawing/2014/main" id="{69573A30-3961-C94C-A15D-1FC70640BAA5}"/>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a:t>© 2019, Amazon Web Services, Inc. or its Affiliates. All rights reserved.</a:t>
            </a:r>
          </a:p>
        </p:txBody>
      </p:sp>
      <p:pic>
        <p:nvPicPr>
          <p:cNvPr id="16" name="Picture 15">
            <a:extLst>
              <a:ext uri="{FF2B5EF4-FFF2-40B4-BE49-F238E27FC236}">
                <a16:creationId xmlns:a16="http://schemas.microsoft.com/office/drawing/2014/main" id="{BF6D2BA4-6287-854B-A5A3-81A95726CF44}"/>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Tree>
    <p:custDataLst>
      <p:tags r:id="rId1"/>
    </p:custDataLst>
    <p:extLst>
      <p:ext uri="{BB962C8B-B14F-4D97-AF65-F5344CB8AC3E}">
        <p14:creationId xmlns:p14="http://schemas.microsoft.com/office/powerpoint/2010/main" val="76610747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58223B2-799A-5246-A4C6-C8BB64215826}"/>
              </a:ext>
            </a:extLst>
          </p:cNvPr>
          <p:cNvSpPr/>
          <p:nvPr userDrawn="1"/>
        </p:nvSpPr>
        <p:spPr>
          <a:xfrm>
            <a:off x="0" y="0"/>
            <a:ext cx="12192000" cy="6858000"/>
          </a:xfrm>
          <a:prstGeom prst="rect">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B407F2DB-F618-9B42-B761-D4AC79DC3498}"/>
              </a:ext>
            </a:extLst>
          </p:cNvPr>
          <p:cNvSpPr>
            <a:spLocks noGrp="1"/>
          </p:cNvSpPr>
          <p:nvPr>
            <p:ph type="title"/>
          </p:nvPr>
        </p:nvSpPr>
        <p:spPr>
          <a:xfrm>
            <a:off x="419100" y="3191940"/>
            <a:ext cx="11353800" cy="474119"/>
          </a:xfrm>
        </p:spPr>
        <p:txBody>
          <a:bodyPr>
            <a:noAutofit/>
          </a:bodyPr>
          <a:lstStyle>
            <a:lvl1pPr>
              <a:defRPr sz="6000">
                <a:solidFill>
                  <a:schemeClr val="bg1"/>
                </a:solidFill>
              </a:defRPr>
            </a:lvl1pPr>
          </a:lstStyle>
          <a:p>
            <a:r>
              <a:rPr lang="en-US"/>
              <a:t>Click to edit Master title style</a:t>
            </a:r>
          </a:p>
        </p:txBody>
      </p:sp>
      <p:sp>
        <p:nvSpPr>
          <p:cNvPr id="15" name="Text Placeholder 3">
            <a:extLst>
              <a:ext uri="{FF2B5EF4-FFF2-40B4-BE49-F238E27FC236}">
                <a16:creationId xmlns:a16="http://schemas.microsoft.com/office/drawing/2014/main" id="{7A5CC2AB-7462-6949-B0CC-D453D58B64D6}"/>
              </a:ext>
            </a:extLst>
          </p:cNvPr>
          <p:cNvSpPr>
            <a:spLocks noGrp="1"/>
          </p:cNvSpPr>
          <p:nvPr>
            <p:ph type="body" sz="quarter" idx="10" hasCustomPrompt="1"/>
          </p:nvPr>
        </p:nvSpPr>
        <p:spPr>
          <a:xfrm>
            <a:off x="419100" y="2554356"/>
            <a:ext cx="8059738" cy="488498"/>
          </a:xfrm>
        </p:spPr>
        <p:txBody>
          <a:bodyPr>
            <a:normAutofit/>
          </a:bodyPr>
          <a:lstStyle>
            <a:lvl1pPr marL="0" indent="0">
              <a:buNone/>
              <a:defRPr sz="2000" b="0" spc="30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TITLE STYLE</a:t>
            </a:r>
          </a:p>
        </p:txBody>
      </p:sp>
      <p:sp>
        <p:nvSpPr>
          <p:cNvPr id="6" name="Footer Placeholder 4">
            <a:extLst>
              <a:ext uri="{FF2B5EF4-FFF2-40B4-BE49-F238E27FC236}">
                <a16:creationId xmlns:a16="http://schemas.microsoft.com/office/drawing/2014/main" id="{6636900F-FBBE-9846-A194-AC5CF173B39F}"/>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a:t>© 2019, Amazon Web Services, Inc. or its Affiliates. All rights reserved.</a:t>
            </a:r>
          </a:p>
        </p:txBody>
      </p:sp>
      <p:pic>
        <p:nvPicPr>
          <p:cNvPr id="8" name="Picture 7">
            <a:extLst>
              <a:ext uri="{FF2B5EF4-FFF2-40B4-BE49-F238E27FC236}">
                <a16:creationId xmlns:a16="http://schemas.microsoft.com/office/drawing/2014/main" id="{68A38432-CE99-3E4B-B087-73EB0F09CDB2}"/>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224626666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Side by S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57AF45B-C20A-5F4E-906A-B043D9D7F28E}"/>
              </a:ext>
            </a:extLst>
          </p:cNvPr>
          <p:cNvSpPr/>
          <p:nvPr userDrawn="1"/>
        </p:nvSpPr>
        <p:spPr>
          <a:xfrm>
            <a:off x="-2" y="0"/>
            <a:ext cx="5125762" cy="6875492"/>
          </a:xfrm>
          <a:prstGeom prst="rect">
            <a:avLst/>
          </a:prstGeom>
          <a:solidFill>
            <a:srgbClr val="232F3E"/>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mazon Ember Light" panose="020B0403020204020204" pitchFamily="34" charset="0"/>
              <a:ea typeface="+mn-ea"/>
              <a:cs typeface="+mn-cs"/>
            </a:endParaRPr>
          </a:p>
        </p:txBody>
      </p:sp>
      <p:pic>
        <p:nvPicPr>
          <p:cNvPr id="13" name="Picture 12" descr="A circuit board&#10;&#10;Description automatically generated">
            <a:extLst>
              <a:ext uri="{FF2B5EF4-FFF2-40B4-BE49-F238E27FC236}">
                <a16:creationId xmlns:a16="http://schemas.microsoft.com/office/drawing/2014/main" id="{C0EC8262-9538-E343-BCD0-0911ADA9E7A6}"/>
              </a:ext>
            </a:extLst>
          </p:cNvPr>
          <p:cNvPicPr>
            <a:picLocks noChangeAspect="1"/>
          </p:cNvPicPr>
          <p:nvPr userDrawn="1"/>
        </p:nvPicPr>
        <p:blipFill rotWithShape="1">
          <a:blip r:embed="rId3"/>
          <a:srcRect l="39690" t="3208" r="5228" b="21597"/>
          <a:stretch/>
        </p:blipFill>
        <p:spPr>
          <a:xfrm>
            <a:off x="588712" y="3159360"/>
            <a:ext cx="4537048" cy="3716132"/>
          </a:xfrm>
          <a:prstGeom prst="rect">
            <a:avLst/>
          </a:prstGeom>
        </p:spPr>
      </p:pic>
      <p:sp>
        <p:nvSpPr>
          <p:cNvPr id="4" name="Footer Placeholder 3">
            <a:extLst>
              <a:ext uri="{FF2B5EF4-FFF2-40B4-BE49-F238E27FC236}">
                <a16:creationId xmlns:a16="http://schemas.microsoft.com/office/drawing/2014/main" id="{7D651C47-09F6-C947-968C-92FC59515123}"/>
              </a:ext>
              <a:ext uri="{C183D7F6-B498-43B3-948B-1728B52AA6E4}">
                <adec:decorative xmlns:adec="http://schemas.microsoft.com/office/drawing/2017/decorative" val="1"/>
              </a:ext>
            </a:extLst>
          </p:cNvPr>
          <p:cNvSpPr>
            <a:spLocks noGrp="1"/>
          </p:cNvSpPr>
          <p:nvPr>
            <p:ph type="ftr" sz="quarter" idx="11"/>
          </p:nvPr>
        </p:nvSpPr>
        <p:spPr>
          <a:xfrm>
            <a:off x="7997728" y="6356350"/>
            <a:ext cx="3775172" cy="365125"/>
          </a:xfrm>
          <a:prstGeom prst="rect">
            <a:avLst/>
          </a:prstGeom>
        </p:spPr>
        <p:txBody>
          <a:bodyPr/>
          <a:lstStyle>
            <a:lvl1pPr algn="r">
              <a:defRPr/>
            </a:lvl1pPr>
          </a:lstStyle>
          <a:p>
            <a:r>
              <a:rPr lang="en-US"/>
              <a:t>© 2019, Amazon Web Services, Inc. or its Affiliates. All rights reserved.</a:t>
            </a:r>
          </a:p>
        </p:txBody>
      </p:sp>
      <p:sp>
        <p:nvSpPr>
          <p:cNvPr id="2" name="Title 1">
            <a:extLst>
              <a:ext uri="{FF2B5EF4-FFF2-40B4-BE49-F238E27FC236}">
                <a16:creationId xmlns:a16="http://schemas.microsoft.com/office/drawing/2014/main" id="{E454C7EF-17C6-3647-B5A6-45AFD1AE22A3}"/>
              </a:ext>
            </a:extLst>
          </p:cNvPr>
          <p:cNvSpPr>
            <a:spLocks noGrp="1"/>
          </p:cNvSpPr>
          <p:nvPr>
            <p:ph type="title"/>
          </p:nvPr>
        </p:nvSpPr>
        <p:spPr>
          <a:xfrm>
            <a:off x="419100" y="1178376"/>
            <a:ext cx="4268647" cy="1325563"/>
          </a:xfrm>
          <a:prstGeom prst="rect">
            <a:avLst/>
          </a:prstGeom>
        </p:spPr>
        <p:txBody>
          <a:bodyPr/>
          <a:lstStyle>
            <a:lvl1pPr>
              <a:defRPr>
                <a:solidFill>
                  <a:schemeClr val="bg1"/>
                </a:solidFill>
              </a:defRPr>
            </a:lvl1pPr>
          </a:lstStyle>
          <a:p>
            <a:r>
              <a:rPr lang="en-US"/>
              <a:t>Click to edit Master title style</a:t>
            </a:r>
          </a:p>
        </p:txBody>
      </p:sp>
      <p:sp>
        <p:nvSpPr>
          <p:cNvPr id="3" name="Slide Number Placeholder 2">
            <a:extLst>
              <a:ext uri="{FF2B5EF4-FFF2-40B4-BE49-F238E27FC236}">
                <a16:creationId xmlns:a16="http://schemas.microsoft.com/office/drawing/2014/main" id="{FFDB7B2F-8327-B54A-A6DB-5F4F68ECD970}"/>
              </a:ext>
            </a:extLst>
          </p:cNvPr>
          <p:cNvSpPr>
            <a:spLocks noGrp="1"/>
          </p:cNvSpPr>
          <p:nvPr>
            <p:ph type="sldNum" sz="quarter" idx="10"/>
          </p:nvPr>
        </p:nvSpPr>
        <p:spPr>
          <a:xfrm>
            <a:off x="423657" y="6356350"/>
            <a:ext cx="2743200" cy="365125"/>
          </a:xfrm>
          <a:prstGeom prst="rect">
            <a:avLst/>
          </a:prstGeom>
        </p:spPr>
        <p:txBody>
          <a:bodyPr/>
          <a:lstStyle>
            <a:lvl1pPr algn="l">
              <a:defRPr>
                <a:solidFill>
                  <a:schemeClr val="bg1"/>
                </a:solidFill>
              </a:defRPr>
            </a:lvl1pPr>
          </a:lstStyle>
          <a:p>
            <a:fld id="{B6A95138-A96E-2F42-A959-2EFD44FE4AB7}" type="slidenum">
              <a:rPr lang="en-US" smtClean="0"/>
              <a:pPr/>
              <a:t>‹#›</a:t>
            </a:fld>
            <a:endParaRPr lang="en-US"/>
          </a:p>
        </p:txBody>
      </p:sp>
      <p:sp>
        <p:nvSpPr>
          <p:cNvPr id="22" name="Content Placeholder 2">
            <a:extLst>
              <a:ext uri="{FF2B5EF4-FFF2-40B4-BE49-F238E27FC236}">
                <a16:creationId xmlns:a16="http://schemas.microsoft.com/office/drawing/2014/main" id="{0EB2737B-E9EB-5940-81B3-90715BFD4CAC}"/>
              </a:ext>
            </a:extLst>
          </p:cNvPr>
          <p:cNvSpPr>
            <a:spLocks noGrp="1"/>
          </p:cNvSpPr>
          <p:nvPr>
            <p:ph idx="16"/>
          </p:nvPr>
        </p:nvSpPr>
        <p:spPr>
          <a:xfrm>
            <a:off x="5714474" y="1178376"/>
            <a:ext cx="5767612" cy="4814920"/>
          </a:xfrm>
          <a:prstGeom prst="rect">
            <a:avLst/>
          </a:prstGeo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a:extLst>
              <a:ext uri="{FF2B5EF4-FFF2-40B4-BE49-F238E27FC236}">
                <a16:creationId xmlns:a16="http://schemas.microsoft.com/office/drawing/2014/main" id="{280E0825-B265-3846-8BB3-B9ECFCCA9B2D}"/>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200" y="365126"/>
            <a:ext cx="1772652" cy="449072"/>
          </a:xfrm>
          <a:prstGeom prst="rect">
            <a:avLst/>
          </a:prstGeom>
        </p:spPr>
      </p:pic>
    </p:spTree>
    <p:custDataLst>
      <p:tags r:id="rId1"/>
    </p:custDataLst>
    <p:extLst>
      <p:ext uri="{BB962C8B-B14F-4D97-AF65-F5344CB8AC3E}">
        <p14:creationId xmlns:p14="http://schemas.microsoft.com/office/powerpoint/2010/main" val="15105842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Variant">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8D6A50E3-62DD-469F-A4B4-2DC279107EB8}"/>
              </a:ext>
              <a:ext uri="{C183D7F6-B498-43B3-948B-1728B52AA6E4}">
                <adec:decorative xmlns:adec="http://schemas.microsoft.com/office/drawing/2017/decorative" val="1"/>
              </a:ext>
            </a:extLst>
          </p:cNvPr>
          <p:cNvGrpSpPr/>
          <p:nvPr/>
        </p:nvGrpSpPr>
        <p:grpSpPr>
          <a:xfrm>
            <a:off x="0" y="0"/>
            <a:ext cx="12192000" cy="6858000"/>
            <a:chOff x="0" y="0"/>
            <a:chExt cx="12192000" cy="6858000"/>
          </a:xfrm>
        </p:grpSpPr>
        <p:sp>
          <p:nvSpPr>
            <p:cNvPr id="91" name="BKG-BM">
              <a:extLst>
                <a:ext uri="{FF2B5EF4-FFF2-40B4-BE49-F238E27FC236}">
                  <a16:creationId xmlns:a16="http://schemas.microsoft.com/office/drawing/2014/main" id="{165087FF-D0AD-4AD7-B899-B2227A662904}"/>
                </a:ext>
                <a:ext uri="{C183D7F6-B498-43B3-948B-1728B52AA6E4}">
                  <adec:decorative xmlns:adec="http://schemas.microsoft.com/office/drawing/2017/decorative" val="1"/>
                </a:ext>
              </a:extLst>
            </p:cNvPr>
            <p:cNvSpPr/>
            <p:nvPr/>
          </p:nvSpPr>
          <p:spPr>
            <a:xfrm>
              <a:off x="0" y="5576341"/>
              <a:ext cx="11062270" cy="12816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CubeTop">
              <a:extLst>
                <a:ext uri="{FF2B5EF4-FFF2-40B4-BE49-F238E27FC236}">
                  <a16:creationId xmlns:a16="http://schemas.microsoft.com/office/drawing/2014/main" id="{81DABB71-298F-46E6-9028-558C99DF72DF}"/>
                </a:ext>
                <a:ext uri="{C183D7F6-B498-43B3-948B-1728B52AA6E4}">
                  <adec:decorative xmlns:adec="http://schemas.microsoft.com/office/drawing/2017/decorative" val="1"/>
                </a:ext>
              </a:extLst>
            </p:cNvPr>
            <p:cNvSpPr/>
            <p:nvPr/>
          </p:nvSpPr>
          <p:spPr>
            <a:xfrm>
              <a:off x="9669645" y="0"/>
              <a:ext cx="2522355" cy="143198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CubeSide">
              <a:extLst>
                <a:ext uri="{FF2B5EF4-FFF2-40B4-BE49-F238E27FC236}">
                  <a16:creationId xmlns:a16="http://schemas.microsoft.com/office/drawing/2014/main" id="{31FFCCD2-46F8-4A8C-9D8D-34F0218F69C7}"/>
                </a:ext>
                <a:ext uri="{C183D7F6-B498-43B3-948B-1728B52AA6E4}">
                  <adec:decorative xmlns:adec="http://schemas.microsoft.com/office/drawing/2017/decorative" val="1"/>
                </a:ext>
              </a:extLst>
            </p:cNvPr>
            <p:cNvSpPr/>
            <p:nvPr/>
          </p:nvSpPr>
          <p:spPr>
            <a:xfrm>
              <a:off x="9519222" y="0"/>
              <a:ext cx="1543050" cy="6858000"/>
            </a:xfrm>
            <a:custGeom>
              <a:avLst/>
              <a:gdLst>
                <a:gd name="connsiteX0" fmla="*/ 0 w 1533524"/>
                <a:gd name="connsiteY0" fmla="*/ 0 h 6858000"/>
                <a:gd name="connsiteX1" fmla="*/ 1533524 w 1533524"/>
                <a:gd name="connsiteY1" fmla="*/ 0 h 6858000"/>
                <a:gd name="connsiteX2" fmla="*/ 1533524 w 1533524"/>
                <a:gd name="connsiteY2" fmla="*/ 6858000 h 6858000"/>
                <a:gd name="connsiteX3" fmla="*/ 0 w 1533524"/>
                <a:gd name="connsiteY3" fmla="*/ 6858000 h 6858000"/>
                <a:gd name="connsiteX4" fmla="*/ 0 w 1533524"/>
                <a:gd name="connsiteY4" fmla="*/ 0 h 6858000"/>
                <a:gd name="connsiteX0" fmla="*/ 0 w 1533524"/>
                <a:gd name="connsiteY0" fmla="*/ 0 h 6858000"/>
                <a:gd name="connsiteX1" fmla="*/ 190500 w 1533524"/>
                <a:gd name="connsiteY1" fmla="*/ 0 h 6858000"/>
                <a:gd name="connsiteX2" fmla="*/ 1533524 w 1533524"/>
                <a:gd name="connsiteY2" fmla="*/ 0 h 6858000"/>
                <a:gd name="connsiteX3" fmla="*/ 1533524 w 1533524"/>
                <a:gd name="connsiteY3" fmla="*/ 6858000 h 6858000"/>
                <a:gd name="connsiteX4" fmla="*/ 0 w 1533524"/>
                <a:gd name="connsiteY4" fmla="*/ 6858000 h 6858000"/>
                <a:gd name="connsiteX5" fmla="*/ 0 w 1533524"/>
                <a:gd name="connsiteY5" fmla="*/ 0 h 6858000"/>
                <a:gd name="connsiteX0" fmla="*/ 0 w 1533525"/>
                <a:gd name="connsiteY0" fmla="*/ 0 h 6858000"/>
                <a:gd name="connsiteX1" fmla="*/ 190500 w 1533525"/>
                <a:gd name="connsiteY1" fmla="*/ 0 h 6858000"/>
                <a:gd name="connsiteX2" fmla="*/ 1533524 w 1533525"/>
                <a:gd name="connsiteY2" fmla="*/ 0 h 6858000"/>
                <a:gd name="connsiteX3" fmla="*/ 1533525 w 1533525"/>
                <a:gd name="connsiteY3" fmla="*/ 1343025 h 6858000"/>
                <a:gd name="connsiteX4" fmla="*/ 1533524 w 1533525"/>
                <a:gd name="connsiteY4" fmla="*/ 6858000 h 6858000"/>
                <a:gd name="connsiteX5" fmla="*/ 0 w 1533525"/>
                <a:gd name="connsiteY5" fmla="*/ 6858000 h 6858000"/>
                <a:gd name="connsiteX6" fmla="*/ 0 w 1533525"/>
                <a:gd name="connsiteY6" fmla="*/ 0 h 6858000"/>
                <a:gd name="connsiteX0" fmla="*/ 0 w 1533525"/>
                <a:gd name="connsiteY0" fmla="*/ 0 h 6858000"/>
                <a:gd name="connsiteX1" fmla="*/ 190500 w 1533525"/>
                <a:gd name="connsiteY1" fmla="*/ 0 h 6858000"/>
                <a:gd name="connsiteX2" fmla="*/ 1533524 w 1533525"/>
                <a:gd name="connsiteY2" fmla="*/ 0 h 6858000"/>
                <a:gd name="connsiteX3" fmla="*/ 1533525 w 1533525"/>
                <a:gd name="connsiteY3" fmla="*/ 1343025 h 6858000"/>
                <a:gd name="connsiteX4" fmla="*/ 1533524 w 1533525"/>
                <a:gd name="connsiteY4" fmla="*/ 6858000 h 6858000"/>
                <a:gd name="connsiteX5" fmla="*/ 1333500 w 1533525"/>
                <a:gd name="connsiteY5" fmla="*/ 6858000 h 6858000"/>
                <a:gd name="connsiteX6" fmla="*/ 0 w 1533525"/>
                <a:gd name="connsiteY6" fmla="*/ 6858000 h 6858000"/>
                <a:gd name="connsiteX7" fmla="*/ 0 w 1533525"/>
                <a:gd name="connsiteY7" fmla="*/ 0 h 6858000"/>
                <a:gd name="connsiteX0" fmla="*/ 9525 w 1543050"/>
                <a:gd name="connsiteY0" fmla="*/ 0 h 6858000"/>
                <a:gd name="connsiteX1" fmla="*/ 200025 w 1543050"/>
                <a:gd name="connsiteY1" fmla="*/ 0 h 6858000"/>
                <a:gd name="connsiteX2" fmla="*/ 1543049 w 1543050"/>
                <a:gd name="connsiteY2" fmla="*/ 0 h 6858000"/>
                <a:gd name="connsiteX3" fmla="*/ 1543050 w 1543050"/>
                <a:gd name="connsiteY3" fmla="*/ 1343025 h 6858000"/>
                <a:gd name="connsiteX4" fmla="*/ 1543049 w 1543050"/>
                <a:gd name="connsiteY4" fmla="*/ 6858000 h 6858000"/>
                <a:gd name="connsiteX5" fmla="*/ 1343025 w 1543050"/>
                <a:gd name="connsiteY5" fmla="*/ 6858000 h 6858000"/>
                <a:gd name="connsiteX6" fmla="*/ 9525 w 1543050"/>
                <a:gd name="connsiteY6" fmla="*/ 6858000 h 6858000"/>
                <a:gd name="connsiteX7" fmla="*/ 0 w 1543050"/>
                <a:gd name="connsiteY7" fmla="*/ 5591175 h 6858000"/>
                <a:gd name="connsiteX8" fmla="*/ 9525 w 1543050"/>
                <a:gd name="connsiteY8" fmla="*/ 0 h 6858000"/>
                <a:gd name="connsiteX0" fmla="*/ 9525 w 1543050"/>
                <a:gd name="connsiteY0" fmla="*/ 0 h 6858000"/>
                <a:gd name="connsiteX1" fmla="*/ 200025 w 1543050"/>
                <a:gd name="connsiteY1" fmla="*/ 0 h 6858000"/>
                <a:gd name="connsiteX2" fmla="*/ 1543049 w 1543050"/>
                <a:gd name="connsiteY2" fmla="*/ 0 h 6858000"/>
                <a:gd name="connsiteX3" fmla="*/ 1543050 w 1543050"/>
                <a:gd name="connsiteY3" fmla="*/ 1343025 h 6858000"/>
                <a:gd name="connsiteX4" fmla="*/ 1543049 w 1543050"/>
                <a:gd name="connsiteY4" fmla="*/ 6858000 h 6858000"/>
                <a:gd name="connsiteX5" fmla="*/ 1343025 w 1543050"/>
                <a:gd name="connsiteY5" fmla="*/ 6858000 h 6858000"/>
                <a:gd name="connsiteX6" fmla="*/ 0 w 1543050"/>
                <a:gd name="connsiteY6" fmla="*/ 5591175 h 6858000"/>
                <a:gd name="connsiteX7" fmla="*/ 9525 w 1543050"/>
                <a:gd name="connsiteY7" fmla="*/ 0 h 6858000"/>
                <a:gd name="connsiteX0" fmla="*/ 9525 w 1543050"/>
                <a:gd name="connsiteY0" fmla="*/ 0 h 6858000"/>
                <a:gd name="connsiteX1" fmla="*/ 200025 w 1543050"/>
                <a:gd name="connsiteY1" fmla="*/ 0 h 6858000"/>
                <a:gd name="connsiteX2" fmla="*/ 1543050 w 1543050"/>
                <a:gd name="connsiteY2" fmla="*/ 1343025 h 6858000"/>
                <a:gd name="connsiteX3" fmla="*/ 1543049 w 1543050"/>
                <a:gd name="connsiteY3" fmla="*/ 6858000 h 6858000"/>
                <a:gd name="connsiteX4" fmla="*/ 1343025 w 1543050"/>
                <a:gd name="connsiteY4" fmla="*/ 6858000 h 6858000"/>
                <a:gd name="connsiteX5" fmla="*/ 0 w 1543050"/>
                <a:gd name="connsiteY5" fmla="*/ 5591175 h 6858000"/>
                <a:gd name="connsiteX6" fmla="*/ 9525 w 1543050"/>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3050" h="6858000">
                  <a:moveTo>
                    <a:pt x="9525" y="0"/>
                  </a:moveTo>
                  <a:lnTo>
                    <a:pt x="200025" y="0"/>
                  </a:lnTo>
                  <a:lnTo>
                    <a:pt x="1543050" y="1343025"/>
                  </a:lnTo>
                  <a:cubicBezTo>
                    <a:pt x="1543050" y="3181350"/>
                    <a:pt x="1543049" y="5019675"/>
                    <a:pt x="1543049" y="6858000"/>
                  </a:cubicBezTo>
                  <a:lnTo>
                    <a:pt x="1343025" y="6858000"/>
                  </a:lnTo>
                  <a:lnTo>
                    <a:pt x="0" y="5591175"/>
                  </a:lnTo>
                  <a:lnTo>
                    <a:pt x="9525"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CubeFront">
              <a:extLst>
                <a:ext uri="{FF2B5EF4-FFF2-40B4-BE49-F238E27FC236}">
                  <a16:creationId xmlns:a16="http://schemas.microsoft.com/office/drawing/2014/main" id="{7E222A23-E698-4993-93A7-9606CF977314}"/>
                </a:ext>
                <a:ext uri="{C183D7F6-B498-43B3-948B-1728B52AA6E4}">
                  <adec:decorative xmlns:adec="http://schemas.microsoft.com/office/drawing/2017/decorative" val="1"/>
                </a:ext>
              </a:extLst>
            </p:cNvPr>
            <p:cNvSpPr/>
            <p:nvPr/>
          </p:nvSpPr>
          <p:spPr>
            <a:xfrm>
              <a:off x="11062271" y="1339850"/>
              <a:ext cx="1129729" cy="55181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8" name="AWS Logo">
              <a:extLst>
                <a:ext uri="{FF2B5EF4-FFF2-40B4-BE49-F238E27FC236}">
                  <a16:creationId xmlns:a16="http://schemas.microsoft.com/office/drawing/2014/main" id="{41BC3838-CAD1-4E45-A629-8FAE25F8F357}"/>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6888" y="6455664"/>
              <a:ext cx="366979" cy="219456"/>
            </a:xfrm>
            <a:prstGeom prst="rect">
              <a:avLst/>
            </a:prstGeom>
          </p:spPr>
        </p:pic>
        <p:sp>
          <p:nvSpPr>
            <p:cNvPr id="12" name="Copyright">
              <a:extLst>
                <a:ext uri="{FF2B5EF4-FFF2-40B4-BE49-F238E27FC236}">
                  <a16:creationId xmlns:a16="http://schemas.microsoft.com/office/drawing/2014/main" id="{2BDDDA44-1049-4257-AA44-8A620E1B69F0}"/>
                </a:ext>
              </a:extLst>
            </p:cNvPr>
            <p:cNvSpPr txBox="1"/>
            <p:nvPr/>
          </p:nvSpPr>
          <p:spPr>
            <a:xfrm>
              <a:off x="342029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grpSp>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365759" y="831163"/>
            <a:ext cx="9153461" cy="2293938"/>
          </a:xfrm>
        </p:spPr>
        <p:txBody>
          <a:bodyPr anchor="b"/>
          <a:lstStyle>
            <a:lvl1pPr>
              <a:defRPr sz="4400">
                <a:solidFill>
                  <a:schemeClr val="tx2"/>
                </a:solidFill>
              </a:defRPr>
            </a:lvl1pPr>
          </a:lstStyle>
          <a:p>
            <a:r>
              <a:rPr lang="en-US"/>
              <a:t>Enter title text</a:t>
            </a:r>
          </a:p>
        </p:txBody>
      </p:sp>
      <p:sp>
        <p:nvSpPr>
          <p:cNvPr id="3" name="Subtitle">
            <a:extLst>
              <a:ext uri="{FF2B5EF4-FFF2-40B4-BE49-F238E27FC236}">
                <a16:creationId xmlns:a16="http://schemas.microsoft.com/office/drawing/2014/main" id="{25336E2B-DB74-4789-BBF8-753828F72458}"/>
              </a:ext>
            </a:extLst>
          </p:cNvPr>
          <p:cNvSpPr>
            <a:spLocks noGrp="1"/>
          </p:cNvSpPr>
          <p:nvPr>
            <p:ph type="subTitle" idx="1" hasCustomPrompt="1"/>
          </p:nvPr>
        </p:nvSpPr>
        <p:spPr>
          <a:xfrm>
            <a:off x="365759" y="3152882"/>
            <a:ext cx="9153461" cy="2423459"/>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Enter subtitle</a:t>
            </a:r>
          </a:p>
        </p:txBody>
      </p:sp>
    </p:spTree>
    <p:custDataLst>
      <p:tags r:id="rId1"/>
    </p:custDataLst>
    <p:extLst>
      <p:ext uri="{BB962C8B-B14F-4D97-AF65-F5344CB8AC3E}">
        <p14:creationId xmlns:p14="http://schemas.microsoft.com/office/powerpoint/2010/main" val="38989408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Subsection Header">
    <p:spTree>
      <p:nvGrpSpPr>
        <p:cNvPr id="1" name=""/>
        <p:cNvGrpSpPr/>
        <p:nvPr/>
      </p:nvGrpSpPr>
      <p:grpSpPr>
        <a:xfrm>
          <a:off x="0" y="0"/>
          <a:ext cx="0" cy="0"/>
          <a:chOff x="0" y="0"/>
          <a:chExt cx="0" cy="0"/>
        </a:xfrm>
      </p:grpSpPr>
      <p:sp>
        <p:nvSpPr>
          <p:cNvPr id="31" name="Footer Placeholder 4">
            <a:extLst>
              <a:ext uri="{FF2B5EF4-FFF2-40B4-BE49-F238E27FC236}">
                <a16:creationId xmlns:a16="http://schemas.microsoft.com/office/drawing/2014/main" id="{A9C4F210-2650-3942-9632-6074E8F12704}"/>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a:t>© 2019, Amazon Web Services, Inc. or its Affiliates. All rights reserved.</a:t>
            </a:r>
          </a:p>
        </p:txBody>
      </p:sp>
      <p:sp>
        <p:nvSpPr>
          <p:cNvPr id="10" name="Title 1">
            <a:extLst>
              <a:ext uri="{FF2B5EF4-FFF2-40B4-BE49-F238E27FC236}">
                <a16:creationId xmlns:a16="http://schemas.microsoft.com/office/drawing/2014/main" id="{D0B1C5D0-123C-C948-8FE9-A354E18700B1}"/>
              </a:ext>
            </a:extLst>
          </p:cNvPr>
          <p:cNvSpPr>
            <a:spLocks noGrp="1"/>
          </p:cNvSpPr>
          <p:nvPr>
            <p:ph type="title"/>
          </p:nvPr>
        </p:nvSpPr>
        <p:spPr>
          <a:xfrm>
            <a:off x="419100" y="3191940"/>
            <a:ext cx="11353800" cy="474119"/>
          </a:xfrm>
        </p:spPr>
        <p:txBody>
          <a:bodyPr>
            <a:noAutofit/>
          </a:bodyPr>
          <a:lstStyle>
            <a:lvl1pPr>
              <a:defRPr sz="6000">
                <a:solidFill>
                  <a:schemeClr val="tx1"/>
                </a:solidFill>
              </a:defRPr>
            </a:lvl1pPr>
          </a:lstStyle>
          <a:p>
            <a:r>
              <a:rPr lang="en-US"/>
              <a:t>Click to edit Master title style</a:t>
            </a:r>
          </a:p>
        </p:txBody>
      </p:sp>
      <p:sp>
        <p:nvSpPr>
          <p:cNvPr id="11" name="Slide Number Placeholder 5">
            <a:extLst>
              <a:ext uri="{FF2B5EF4-FFF2-40B4-BE49-F238E27FC236}">
                <a16:creationId xmlns:a16="http://schemas.microsoft.com/office/drawing/2014/main" id="{B9293C6B-D94F-304A-A8F4-8745DAD9DF47}"/>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pic>
        <p:nvPicPr>
          <p:cNvPr id="7" name="Picture 6">
            <a:extLst>
              <a:ext uri="{FF2B5EF4-FFF2-40B4-BE49-F238E27FC236}">
                <a16:creationId xmlns:a16="http://schemas.microsoft.com/office/drawing/2014/main" id="{3AA315D3-3937-1747-9C2E-0067F12A02F0}"/>
              </a:ext>
            </a:extLst>
          </p:cNvPr>
          <p:cNvPicPr>
            <a:picLocks noChangeAspect="1"/>
          </p:cNvPicPr>
          <p:nvPr userDrawn="1"/>
        </p:nvPicPr>
        <p:blipFill rotWithShape="1">
          <a:blip r:embed="rId3"/>
          <a:srcRect l="75552" t="60520" r="3438" b="3809"/>
          <a:stretch/>
        </p:blipFill>
        <p:spPr>
          <a:xfrm rot="10800000">
            <a:off x="-1" y="-2"/>
            <a:ext cx="2268187" cy="2166103"/>
          </a:xfrm>
          <a:prstGeom prst="rect">
            <a:avLst/>
          </a:prstGeom>
        </p:spPr>
      </p:pic>
      <p:pic>
        <p:nvPicPr>
          <p:cNvPr id="9" name="Picture 8">
            <a:extLst>
              <a:ext uri="{FF2B5EF4-FFF2-40B4-BE49-F238E27FC236}">
                <a16:creationId xmlns:a16="http://schemas.microsoft.com/office/drawing/2014/main" id="{83936176-BBC4-344F-8FD9-CD6D76107A1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200" y="365126"/>
            <a:ext cx="1772652" cy="449072"/>
          </a:xfrm>
          <a:prstGeom prst="rect">
            <a:avLst/>
          </a:prstGeom>
        </p:spPr>
      </p:pic>
    </p:spTree>
    <p:custDataLst>
      <p:tags r:id="rId1"/>
    </p:custDataLst>
    <p:extLst>
      <p:ext uri="{BB962C8B-B14F-4D97-AF65-F5344CB8AC3E}">
        <p14:creationId xmlns:p14="http://schemas.microsoft.com/office/powerpoint/2010/main" val="198214754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Diagram">
    <p:spTree>
      <p:nvGrpSpPr>
        <p:cNvPr id="1" name=""/>
        <p:cNvGrpSpPr/>
        <p:nvPr/>
      </p:nvGrpSpPr>
      <p:grpSpPr>
        <a:xfrm>
          <a:off x="0" y="0"/>
          <a:ext cx="0" cy="0"/>
          <a:chOff x="0" y="0"/>
          <a:chExt cx="0" cy="0"/>
        </a:xfrm>
      </p:grpSpPr>
      <p:sp>
        <p:nvSpPr>
          <p:cNvPr id="10" name="Footer Placeholder 4">
            <a:extLst>
              <a:ext uri="{FF2B5EF4-FFF2-40B4-BE49-F238E27FC236}">
                <a16:creationId xmlns:a16="http://schemas.microsoft.com/office/drawing/2014/main" id="{F86437D1-E7F9-2F42-864E-95D935B7DAF8}"/>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a:t>© 2019, Amazon Web Services, Inc. or its Affiliates. All rights reserved.</a:t>
            </a:r>
          </a:p>
        </p:txBody>
      </p:sp>
      <p:sp>
        <p:nvSpPr>
          <p:cNvPr id="7" name="Slide Number Placeholder 5">
            <a:extLst>
              <a:ext uri="{FF2B5EF4-FFF2-40B4-BE49-F238E27FC236}">
                <a16:creationId xmlns:a16="http://schemas.microsoft.com/office/drawing/2014/main" id="{45F76685-5779-5D40-A261-B0BC701B3745}"/>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pic>
        <p:nvPicPr>
          <p:cNvPr id="6" name="Picture 5">
            <a:extLst>
              <a:ext uri="{FF2B5EF4-FFF2-40B4-BE49-F238E27FC236}">
                <a16:creationId xmlns:a16="http://schemas.microsoft.com/office/drawing/2014/main" id="{40DE264E-2087-B647-8F60-282FE0A1DE11}"/>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5"/>
            <a:ext cx="1772652" cy="449072"/>
          </a:xfrm>
          <a:prstGeom prst="rect">
            <a:avLst/>
          </a:prstGeom>
        </p:spPr>
      </p:pic>
    </p:spTree>
    <p:custDataLst>
      <p:tags r:id="rId1"/>
    </p:custDataLst>
    <p:extLst>
      <p:ext uri="{BB962C8B-B14F-4D97-AF65-F5344CB8AC3E}">
        <p14:creationId xmlns:p14="http://schemas.microsoft.com/office/powerpoint/2010/main" val="304868252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KC-AcademyQuestion">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E9CD1AC9-3AAD-4061-9815-CA2A755752E2}"/>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92" name="BKG-TP">
              <a:extLst>
                <a:ext uri="{FF2B5EF4-FFF2-40B4-BE49-F238E27FC236}">
                  <a16:creationId xmlns:a16="http://schemas.microsoft.com/office/drawing/2014/main" id="{E0B6FD1A-B839-4C89-A4D5-3B9A5AA24C31}"/>
                </a:ext>
                <a:ext uri="{C183D7F6-B498-43B3-948B-1728B52AA6E4}">
                  <adec:decorative xmlns:adec="http://schemas.microsoft.com/office/drawing/2017/decorative" val="1"/>
                </a:ext>
              </a:extLst>
            </p:cNvPr>
            <p:cNvSpPr/>
            <p:nvPr/>
          </p:nvSpPr>
          <p:spPr>
            <a:xfrm>
              <a:off x="0" y="0"/>
              <a:ext cx="12192000" cy="21142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BKG-BM">
              <a:extLst>
                <a:ext uri="{FF2B5EF4-FFF2-40B4-BE49-F238E27FC236}">
                  <a16:creationId xmlns:a16="http://schemas.microsoft.com/office/drawing/2014/main" id="{71CA29FE-029C-470F-8B2A-DE98B38B26DF}"/>
                </a:ext>
                <a:ext uri="{C183D7F6-B498-43B3-948B-1728B52AA6E4}">
                  <adec:decorative xmlns:adec="http://schemas.microsoft.com/office/drawing/2017/decorative" val="1"/>
                </a:ext>
              </a:extLst>
            </p:cNvPr>
            <p:cNvSpPr/>
            <p:nvPr userDrawn="1"/>
          </p:nvSpPr>
          <p:spPr>
            <a:xfrm>
              <a:off x="0" y="2114217"/>
              <a:ext cx="12191999" cy="47437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8" name="AWS Logo">
              <a:extLst>
                <a:ext uri="{FF2B5EF4-FFF2-40B4-BE49-F238E27FC236}">
                  <a16:creationId xmlns:a16="http://schemas.microsoft.com/office/drawing/2014/main" id="{8B560738-A5A3-492F-8E11-B91E6716C30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11539728" y="252740"/>
              <a:ext cx="366979" cy="219456"/>
            </a:xfrm>
            <a:prstGeom prst="rect">
              <a:avLst/>
            </a:prstGeom>
          </p:spPr>
        </p:pic>
        <p:sp>
          <p:nvSpPr>
            <p:cNvPr id="23" name="Copyright">
              <a:extLst>
                <a:ext uri="{FF2B5EF4-FFF2-40B4-BE49-F238E27FC236}">
                  <a16:creationId xmlns:a16="http://schemas.microsoft.com/office/drawing/2014/main" id="{237945B1-A5DC-4A82-9258-8DC2A3B8CA35}"/>
                </a:ext>
              </a:extLst>
            </p:cNvPr>
            <p:cNvSpPr txBox="1"/>
            <p:nvPr/>
          </p:nvSpPr>
          <p:spPr>
            <a:xfrm>
              <a:off x="3769081"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grpSp>
      <p:sp>
        <p:nvSpPr>
          <p:cNvPr id="5" name="Slide Number">
            <a:extLst>
              <a:ext uri="{FF2B5EF4-FFF2-40B4-BE49-F238E27FC236}">
                <a16:creationId xmlns:a16="http://schemas.microsoft.com/office/drawing/2014/main" id="{BEFA658F-CEEA-4659-B30B-B79DCDF1C713}"/>
              </a:ext>
            </a:extLst>
          </p:cNvPr>
          <p:cNvSpPr>
            <a:spLocks noGrp="1" noSelect="1"/>
          </p:cNvSpPr>
          <p:nvPr>
            <p:ph type="sldNum" sz="quarter" idx="20"/>
          </p:nvPr>
        </p:nvSpPr>
        <p:spPr>
          <a:xfrm>
            <a:off x="11469389" y="6568410"/>
            <a:ext cx="484261" cy="265176"/>
          </a:xfrm>
        </p:spPr>
        <p:txBody>
          <a:bodyPr/>
          <a:lstStyle>
            <a:lvl1pPr>
              <a:defRPr sz="1100">
                <a:solidFill>
                  <a:schemeClr val="tx2"/>
                </a:solidFill>
                <a:latin typeface="+mn-lt"/>
              </a:defRPr>
            </a:lvl1pPr>
          </a:lstStyle>
          <a:p>
            <a:fld id="{B23121D6-781A-4B6C-8D9B-3A8188A614AE}" type="slidenum">
              <a:rPr lang="en-US" smtClean="0"/>
              <a:t>‹#›</a:t>
            </a:fld>
            <a:endParaRPr lang="en-US"/>
          </a:p>
        </p:txBody>
      </p:sp>
      <p:sp>
        <p:nvSpPr>
          <p:cNvPr id="2" name="Question Number">
            <a:extLst>
              <a:ext uri="{FF2B5EF4-FFF2-40B4-BE49-F238E27FC236}">
                <a16:creationId xmlns:a16="http://schemas.microsoft.com/office/drawing/2014/main" id="{1A8961C4-E232-4CFC-9419-572E417488B7}"/>
              </a:ext>
            </a:extLst>
          </p:cNvPr>
          <p:cNvSpPr>
            <a:spLocks noGrp="1"/>
          </p:cNvSpPr>
          <p:nvPr>
            <p:ph type="title"/>
          </p:nvPr>
        </p:nvSpPr>
        <p:spPr>
          <a:xfrm>
            <a:off x="179239" y="179881"/>
            <a:ext cx="11771597" cy="498849"/>
          </a:xfrm>
        </p:spPr>
        <p:txBody>
          <a:bodyPr/>
          <a:lstStyle>
            <a:lvl1pPr>
              <a:defRPr>
                <a:solidFill>
                  <a:schemeClr val="bg1"/>
                </a:solidFill>
              </a:defRPr>
            </a:lvl1pPr>
          </a:lstStyle>
          <a:p>
            <a:endParaRPr lang="en-US"/>
          </a:p>
        </p:txBody>
      </p:sp>
      <p:sp>
        <p:nvSpPr>
          <p:cNvPr id="7" name="Question">
            <a:extLst>
              <a:ext uri="{FF2B5EF4-FFF2-40B4-BE49-F238E27FC236}">
                <a16:creationId xmlns:a16="http://schemas.microsoft.com/office/drawing/2014/main" id="{B4965E6E-0F4A-477A-B4B0-DF739088DCEC}"/>
              </a:ext>
            </a:extLst>
          </p:cNvPr>
          <p:cNvSpPr>
            <a:spLocks noGrp="1"/>
          </p:cNvSpPr>
          <p:nvPr>
            <p:ph type="body" idx="1" hasCustomPrompt="1"/>
          </p:nvPr>
        </p:nvSpPr>
        <p:spPr>
          <a:xfrm>
            <a:off x="1" y="697780"/>
            <a:ext cx="12191998" cy="1405081"/>
          </a:xfrm>
          <a:solidFill>
            <a:schemeClr val="accent1"/>
          </a:solidFill>
        </p:spPr>
        <p:txBody>
          <a:bodyPr lIns="228600" tIns="0" rIns="182880" bIns="0">
            <a:normAutofit/>
          </a:bodyPr>
          <a:lstStyle>
            <a:lvl1pPr marL="0" marR="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00000"/>
              </a:lnSpc>
              <a:spcBef>
                <a:spcPts val="1000"/>
              </a:spcBef>
              <a:spcAft>
                <a:spcPts val="600"/>
              </a:spcAft>
              <a:buClrTx/>
              <a:buSzTx/>
              <a:buFont typeface="Arial" panose="020B0604020202020204" pitchFamily="34" charset="0"/>
              <a:buNone/>
              <a:tabLst/>
              <a:defRPr/>
            </a:pPr>
            <a:r>
              <a:rPr lang="en-US"/>
              <a:t>Enter question – 4 responses can only have 1 correct response; 5 responses must have 2 correct responses; 6 responses must have 3 correct responses.</a:t>
            </a:r>
          </a:p>
        </p:txBody>
      </p:sp>
    </p:spTree>
    <p:custDataLst>
      <p:tags r:id="rId1"/>
    </p:custDataLst>
    <p:extLst>
      <p:ext uri="{BB962C8B-B14F-4D97-AF65-F5344CB8AC3E}">
        <p14:creationId xmlns:p14="http://schemas.microsoft.com/office/powerpoint/2010/main" val="25874085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opic Introduction">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48DE57BE-35D1-43C9-81E8-26E8A5D23F69}"/>
              </a:ext>
              <a:ext uri="{C183D7F6-B498-43B3-948B-1728B52AA6E4}">
                <adec:decorative xmlns:adec="http://schemas.microsoft.com/office/drawing/2017/decorative" val="1"/>
              </a:ext>
            </a:extLst>
          </p:cNvPr>
          <p:cNvGrpSpPr/>
          <p:nvPr/>
        </p:nvGrpSpPr>
        <p:grpSpPr>
          <a:xfrm>
            <a:off x="0" y="1"/>
            <a:ext cx="10679012" cy="6858000"/>
            <a:chOff x="0" y="1"/>
            <a:chExt cx="10679012" cy="6858000"/>
          </a:xfrm>
        </p:grpSpPr>
        <p:sp>
          <p:nvSpPr>
            <p:cNvPr id="93" name="BKG-LT">
              <a:extLst>
                <a:ext uri="{FF2B5EF4-FFF2-40B4-BE49-F238E27FC236}">
                  <a16:creationId xmlns:a16="http://schemas.microsoft.com/office/drawing/2014/main" id="{BE65BC3A-8848-4619-963C-BD57EAEC2AA7}"/>
                </a:ext>
                <a:ext uri="{C183D7F6-B498-43B3-948B-1728B52AA6E4}">
                  <adec:decorative xmlns:adec="http://schemas.microsoft.com/office/drawing/2017/decorative" val="1"/>
                </a:ext>
              </a:extLst>
            </p:cNvPr>
            <p:cNvSpPr/>
            <p:nvPr/>
          </p:nvSpPr>
          <p:spPr>
            <a:xfrm>
              <a:off x="0" y="1"/>
              <a:ext cx="44481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8" name="AWS Logo">
              <a:extLst>
                <a:ext uri="{FF2B5EF4-FFF2-40B4-BE49-F238E27FC236}">
                  <a16:creationId xmlns:a16="http://schemas.microsoft.com/office/drawing/2014/main" id="{4EDF473F-575B-4FFB-BAF4-E227AF8A9566}"/>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6888" y="6455664"/>
              <a:ext cx="366979" cy="219456"/>
            </a:xfrm>
            <a:prstGeom prst="rect">
              <a:avLst/>
            </a:prstGeom>
          </p:spPr>
        </p:pic>
        <p:sp>
          <p:nvSpPr>
            <p:cNvPr id="11" name="Copyright">
              <a:extLst>
                <a:ext uri="{FF2B5EF4-FFF2-40B4-BE49-F238E27FC236}">
                  <a16:creationId xmlns:a16="http://schemas.microsoft.com/office/drawing/2014/main" id="{BEF02208-F5B1-43EC-A46B-20F8F8FFD200}"/>
                </a:ext>
              </a:extLst>
            </p:cNvPr>
            <p:cNvSpPr txBox="1"/>
            <p:nvPr/>
          </p:nvSpPr>
          <p:spPr>
            <a:xfrm>
              <a:off x="6025174"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grpSp>
      <p:sp>
        <p:nvSpPr>
          <p:cNvPr id="3" name="Slide Number">
            <a:extLst>
              <a:ext uri="{FF2B5EF4-FFF2-40B4-BE49-F238E27FC236}">
                <a16:creationId xmlns:a16="http://schemas.microsoft.com/office/drawing/2014/main" id="{72396DCE-1655-44FD-8989-3700320AFC04}"/>
              </a:ext>
            </a:extLst>
          </p:cNvPr>
          <p:cNvSpPr>
            <a:spLocks noGrp="1" noSelect="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F2D32D74-0FC6-414A-96C5-2549942CD64E}"/>
              </a:ext>
            </a:extLst>
          </p:cNvPr>
          <p:cNvSpPr>
            <a:spLocks noGrp="1"/>
          </p:cNvSpPr>
          <p:nvPr>
            <p:ph type="ctrTitle" hasCustomPrompt="1"/>
          </p:nvPr>
        </p:nvSpPr>
        <p:spPr>
          <a:xfrm>
            <a:off x="243243" y="292099"/>
            <a:ext cx="3960976" cy="1866901"/>
          </a:xfrm>
        </p:spPr>
        <p:txBody>
          <a:bodyPr anchor="t"/>
          <a:lstStyle>
            <a:lvl1pPr algn="ctr">
              <a:lnSpc>
                <a:spcPct val="100000"/>
              </a:lnSpc>
              <a:defRPr sz="3600">
                <a:solidFill>
                  <a:schemeClr val="bg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a:t>Type title here</a:t>
            </a:r>
          </a:p>
        </p:txBody>
      </p:sp>
      <p:sp>
        <p:nvSpPr>
          <p:cNvPr id="17" name="Picture">
            <a:extLst>
              <a:ext uri="{FF2B5EF4-FFF2-40B4-BE49-F238E27FC236}">
                <a16:creationId xmlns:a16="http://schemas.microsoft.com/office/drawing/2014/main" id="{F8F6CC5A-3CF0-480D-B25E-574EDC100323}"/>
              </a:ext>
              <a:ext uri="{C183D7F6-B498-43B3-948B-1728B52AA6E4}">
                <adec:decorative xmlns:adec="http://schemas.microsoft.com/office/drawing/2017/decorative" val="1"/>
              </a:ext>
            </a:extLst>
          </p:cNvPr>
          <p:cNvSpPr>
            <a:spLocks noGrp="1"/>
          </p:cNvSpPr>
          <p:nvPr>
            <p:ph idx="9" hasCustomPrompt="1"/>
          </p:nvPr>
        </p:nvSpPr>
        <p:spPr>
          <a:xfrm>
            <a:off x="394931" y="2434960"/>
            <a:ext cx="3657600" cy="3657600"/>
          </a:xfrm>
        </p:spPr>
        <p:txBody>
          <a:bodyPr anchor="t"/>
          <a:lstStyle>
            <a:lvl1pPr marL="0" indent="0" algn="ctr">
              <a:buNone/>
              <a:defRPr>
                <a:solidFill>
                  <a:schemeClr val="bg1"/>
                </a:solidFill>
              </a:defRPr>
            </a:lvl1pPr>
          </a:lstStyle>
          <a:p>
            <a:r>
              <a:rPr lang="en-US"/>
              <a:t>Click icon to add image</a:t>
            </a:r>
          </a:p>
        </p:txBody>
      </p:sp>
      <p:sp>
        <p:nvSpPr>
          <p:cNvPr id="9" name="Content">
            <a:extLst>
              <a:ext uri="{FF2B5EF4-FFF2-40B4-BE49-F238E27FC236}">
                <a16:creationId xmlns:a16="http://schemas.microsoft.com/office/drawing/2014/main" id="{E88E0D0B-F719-4929-9A45-08A3503393CA}"/>
              </a:ext>
            </a:extLst>
          </p:cNvPr>
          <p:cNvSpPr>
            <a:spLocks noGrp="1"/>
          </p:cNvSpPr>
          <p:nvPr>
            <p:ph type="body" idx="1" hasCustomPrompt="1"/>
          </p:nvPr>
        </p:nvSpPr>
        <p:spPr>
          <a:xfrm>
            <a:off x="4592635" y="292099"/>
            <a:ext cx="7356121" cy="6142651"/>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Tree>
    <p:custDataLst>
      <p:tags r:id="rId1"/>
    </p:custDataLst>
    <p:extLst>
      <p:ext uri="{BB962C8B-B14F-4D97-AF65-F5344CB8AC3E}">
        <p14:creationId xmlns:p14="http://schemas.microsoft.com/office/powerpoint/2010/main" val="3161368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ab Introduction">
    <p:bg>
      <p:bgPr>
        <a:solidFill>
          <a:schemeClr val="bg1"/>
        </a:solidFill>
        <a:effectLst/>
      </p:bgPr>
    </p:bg>
    <p:spTree>
      <p:nvGrpSpPr>
        <p:cNvPr id="1" name=""/>
        <p:cNvGrpSpPr/>
        <p:nvPr/>
      </p:nvGrpSpPr>
      <p:grpSpPr>
        <a:xfrm>
          <a:off x="0" y="0"/>
          <a:ext cx="0" cy="0"/>
          <a:chOff x="0" y="0"/>
          <a:chExt cx="0" cy="0"/>
        </a:xfrm>
      </p:grpSpPr>
      <p:grpSp>
        <p:nvGrpSpPr>
          <p:cNvPr id="9" name="Background Images">
            <a:extLst>
              <a:ext uri="{FF2B5EF4-FFF2-40B4-BE49-F238E27FC236}">
                <a16:creationId xmlns:a16="http://schemas.microsoft.com/office/drawing/2014/main" id="{EF85A022-A363-4CD9-B810-5976000CBBC0}"/>
              </a:ext>
              <a:ext uri="{C183D7F6-B498-43B3-948B-1728B52AA6E4}">
                <adec:decorative xmlns:adec="http://schemas.microsoft.com/office/drawing/2017/decorative" val="1"/>
              </a:ext>
            </a:extLst>
          </p:cNvPr>
          <p:cNvGrpSpPr/>
          <p:nvPr/>
        </p:nvGrpSpPr>
        <p:grpSpPr>
          <a:xfrm>
            <a:off x="0" y="1"/>
            <a:ext cx="10679012" cy="6858000"/>
            <a:chOff x="0" y="1"/>
            <a:chExt cx="10679012" cy="6858000"/>
          </a:xfrm>
        </p:grpSpPr>
        <p:sp>
          <p:nvSpPr>
            <p:cNvPr id="10" name="BKG-LT">
              <a:extLst>
                <a:ext uri="{FF2B5EF4-FFF2-40B4-BE49-F238E27FC236}">
                  <a16:creationId xmlns:a16="http://schemas.microsoft.com/office/drawing/2014/main" id="{2D6722E9-1C81-4073-B0F0-1BD01679C8B7}"/>
                </a:ext>
                <a:ext uri="{C183D7F6-B498-43B3-948B-1728B52AA6E4}">
                  <adec:decorative xmlns:adec="http://schemas.microsoft.com/office/drawing/2017/decorative" val="1"/>
                </a:ext>
              </a:extLst>
            </p:cNvPr>
            <p:cNvSpPr/>
            <p:nvPr/>
          </p:nvSpPr>
          <p:spPr>
            <a:xfrm>
              <a:off x="0" y="1"/>
              <a:ext cx="44481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WS Logo">
              <a:extLst>
                <a:ext uri="{FF2B5EF4-FFF2-40B4-BE49-F238E27FC236}">
                  <a16:creationId xmlns:a16="http://schemas.microsoft.com/office/drawing/2014/main" id="{E6ABDCA0-5043-47E4-83F1-F456F798534C}"/>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6888" y="6455664"/>
              <a:ext cx="366979" cy="219456"/>
            </a:xfrm>
            <a:prstGeom prst="rect">
              <a:avLst/>
            </a:prstGeom>
          </p:spPr>
        </p:pic>
        <p:sp>
          <p:nvSpPr>
            <p:cNvPr id="13" name="Copyright">
              <a:extLst>
                <a:ext uri="{FF2B5EF4-FFF2-40B4-BE49-F238E27FC236}">
                  <a16:creationId xmlns:a16="http://schemas.microsoft.com/office/drawing/2014/main" id="{425BF081-3501-45D0-B151-25BF351B0599}"/>
                </a:ext>
              </a:extLst>
            </p:cNvPr>
            <p:cNvSpPr txBox="1"/>
            <p:nvPr/>
          </p:nvSpPr>
          <p:spPr>
            <a:xfrm>
              <a:off x="6025174"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grpSp>
      <p:sp>
        <p:nvSpPr>
          <p:cNvPr id="3" name="Slide Number">
            <a:extLst>
              <a:ext uri="{FF2B5EF4-FFF2-40B4-BE49-F238E27FC236}">
                <a16:creationId xmlns:a16="http://schemas.microsoft.com/office/drawing/2014/main" id="{72396DCE-1655-44FD-8989-3700320AFC04}"/>
              </a:ext>
            </a:extLst>
          </p:cNvPr>
          <p:cNvSpPr>
            <a:spLocks noGrp="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F2D32D74-0FC6-414A-96C5-2549942CD64E}"/>
              </a:ext>
            </a:extLst>
          </p:cNvPr>
          <p:cNvSpPr>
            <a:spLocks noGrp="1"/>
          </p:cNvSpPr>
          <p:nvPr>
            <p:ph type="ctrTitle" hasCustomPrompt="1"/>
          </p:nvPr>
        </p:nvSpPr>
        <p:spPr>
          <a:xfrm>
            <a:off x="243599" y="292099"/>
            <a:ext cx="3960976" cy="1866901"/>
          </a:xfrm>
        </p:spPr>
        <p:txBody>
          <a:bodyPr anchor="t"/>
          <a:lstStyle>
            <a:lvl1pPr algn="ctr">
              <a:lnSpc>
                <a:spcPct val="100000"/>
              </a:lnSpc>
              <a:defRPr sz="3600">
                <a:solidFill>
                  <a:schemeClr val="bg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a:t>Type title here</a:t>
            </a:r>
          </a:p>
        </p:txBody>
      </p:sp>
      <p:sp>
        <p:nvSpPr>
          <p:cNvPr id="7" name="Content">
            <a:extLst>
              <a:ext uri="{FF2B5EF4-FFF2-40B4-BE49-F238E27FC236}">
                <a16:creationId xmlns:a16="http://schemas.microsoft.com/office/drawing/2014/main" id="{E88E0D0B-F719-4929-9A45-08A3503393CA}"/>
              </a:ext>
            </a:extLst>
          </p:cNvPr>
          <p:cNvSpPr>
            <a:spLocks noGrp="1"/>
          </p:cNvSpPr>
          <p:nvPr>
            <p:ph type="body" idx="1" hasCustomPrompt="1"/>
          </p:nvPr>
        </p:nvSpPr>
        <p:spPr>
          <a:xfrm>
            <a:off x="4592635" y="292099"/>
            <a:ext cx="7356121" cy="6142651"/>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Tree>
    <p:custDataLst>
      <p:tags r:id="rId1"/>
    </p:custDataLst>
    <p:extLst>
      <p:ext uri="{BB962C8B-B14F-4D97-AF65-F5344CB8AC3E}">
        <p14:creationId xmlns:p14="http://schemas.microsoft.com/office/powerpoint/2010/main" val="165493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emo Introduction">
    <p:bg>
      <p:bgPr>
        <a:solidFill>
          <a:schemeClr val="bg1"/>
        </a:solidFill>
        <a:effectLst/>
      </p:bgPr>
    </p:bg>
    <p:spTree>
      <p:nvGrpSpPr>
        <p:cNvPr id="1" name=""/>
        <p:cNvGrpSpPr/>
        <p:nvPr/>
      </p:nvGrpSpPr>
      <p:grpSpPr>
        <a:xfrm>
          <a:off x="0" y="0"/>
          <a:ext cx="0" cy="0"/>
          <a:chOff x="0" y="0"/>
          <a:chExt cx="0" cy="0"/>
        </a:xfrm>
      </p:grpSpPr>
      <p:grpSp>
        <p:nvGrpSpPr>
          <p:cNvPr id="10" name="Background Images">
            <a:extLst>
              <a:ext uri="{FF2B5EF4-FFF2-40B4-BE49-F238E27FC236}">
                <a16:creationId xmlns:a16="http://schemas.microsoft.com/office/drawing/2014/main" id="{F30563F4-C022-4AE5-AB0E-380E2398A619}"/>
              </a:ext>
              <a:ext uri="{C183D7F6-B498-43B3-948B-1728B52AA6E4}">
                <adec:decorative xmlns:adec="http://schemas.microsoft.com/office/drawing/2017/decorative" val="1"/>
              </a:ext>
            </a:extLst>
          </p:cNvPr>
          <p:cNvGrpSpPr/>
          <p:nvPr/>
        </p:nvGrpSpPr>
        <p:grpSpPr>
          <a:xfrm>
            <a:off x="0" y="1"/>
            <a:ext cx="10679012" cy="6858000"/>
            <a:chOff x="0" y="1"/>
            <a:chExt cx="10679012" cy="6858000"/>
          </a:xfrm>
        </p:grpSpPr>
        <p:sp>
          <p:nvSpPr>
            <p:cNvPr id="12" name="BKG-LT">
              <a:extLst>
                <a:ext uri="{FF2B5EF4-FFF2-40B4-BE49-F238E27FC236}">
                  <a16:creationId xmlns:a16="http://schemas.microsoft.com/office/drawing/2014/main" id="{E69D2142-6967-490F-8396-213F1FEE99B7}"/>
                </a:ext>
                <a:ext uri="{C183D7F6-B498-43B3-948B-1728B52AA6E4}">
                  <adec:decorative xmlns:adec="http://schemas.microsoft.com/office/drawing/2017/decorative" val="1"/>
                </a:ext>
              </a:extLst>
            </p:cNvPr>
            <p:cNvSpPr/>
            <p:nvPr/>
          </p:nvSpPr>
          <p:spPr>
            <a:xfrm>
              <a:off x="0" y="1"/>
              <a:ext cx="44481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AWS Logo">
              <a:extLst>
                <a:ext uri="{FF2B5EF4-FFF2-40B4-BE49-F238E27FC236}">
                  <a16:creationId xmlns:a16="http://schemas.microsoft.com/office/drawing/2014/main" id="{9BFD0B48-1965-4206-B782-7E2FE7076B82}"/>
                </a:ext>
                <a:ext uri="{C183D7F6-B498-43B3-948B-1728B52AA6E4}">
                  <adec:decorative xmlns:adec="http://schemas.microsoft.com/office/drawing/2017/decorative" val="1"/>
                </a:ext>
              </a:extLst>
            </p:cNvPr>
            <p:cNvPicPr>
              <a:picLocks noSelect="1"/>
            </p:cNvPicPr>
            <p:nvPr/>
          </p:nvPicPr>
          <p:blipFill>
            <a:blip r:embed="rId3">
              <a:extLst>
                <a:ext uri="{96DAC541-7B7A-43D3-8B79-37D633B846F1}">
                  <asvg:svgBlip xmlns:asvg="http://schemas.microsoft.com/office/drawing/2016/SVG/main" r:embed="rId4"/>
                </a:ext>
              </a:extLst>
            </a:blip>
            <a:stretch>
              <a:fillRect/>
            </a:stretch>
          </p:blipFill>
          <p:spPr>
            <a:xfrm>
              <a:off x="246888" y="6455664"/>
              <a:ext cx="366979" cy="219456"/>
            </a:xfrm>
            <a:prstGeom prst="rect">
              <a:avLst/>
            </a:prstGeom>
          </p:spPr>
        </p:pic>
        <p:sp>
          <p:nvSpPr>
            <p:cNvPr id="14" name="Copyright">
              <a:extLst>
                <a:ext uri="{FF2B5EF4-FFF2-40B4-BE49-F238E27FC236}">
                  <a16:creationId xmlns:a16="http://schemas.microsoft.com/office/drawing/2014/main" id="{D566E69F-D97F-48A7-90BB-52DA3859B7A7}"/>
                </a:ext>
              </a:extLst>
            </p:cNvPr>
            <p:cNvSpPr txBox="1"/>
            <p:nvPr/>
          </p:nvSpPr>
          <p:spPr>
            <a:xfrm>
              <a:off x="6025174" y="6568818"/>
              <a:ext cx="4653838" cy="261610"/>
            </a:xfrm>
            <a:prstGeom prst="rect">
              <a:avLst/>
            </a:prstGeom>
            <a:noFill/>
          </p:spPr>
          <p:txBody>
            <a:bodyPr wrap="none" rtlCol="0">
              <a:spAutoFit/>
            </a:bodyPr>
            <a:lstStyle/>
            <a:p>
              <a:r>
                <a:rPr lang="en-US" sz="1100" kern="1200">
                  <a:solidFill>
                    <a:schemeClr val="tx2"/>
                  </a:solidFill>
                  <a:effectLst/>
                  <a:latin typeface="+mn-lt"/>
                  <a:ea typeface="+mn-ea"/>
                  <a:cs typeface="+mn-cs"/>
                </a:rPr>
                <a:t>© 2022, Amazon Web Services, Inc. or its affiliates. All rights reserved.</a:t>
              </a:r>
            </a:p>
          </p:txBody>
        </p:sp>
      </p:grpSp>
      <p:sp>
        <p:nvSpPr>
          <p:cNvPr id="3" name="Slide Number">
            <a:extLst>
              <a:ext uri="{FF2B5EF4-FFF2-40B4-BE49-F238E27FC236}">
                <a16:creationId xmlns:a16="http://schemas.microsoft.com/office/drawing/2014/main" id="{72396DCE-1655-44FD-8989-3700320AFC04}"/>
              </a:ext>
            </a:extLst>
          </p:cNvPr>
          <p:cNvSpPr>
            <a:spLocks noGrp="1" noSelect="1"/>
          </p:cNvSpPr>
          <p:nvPr>
            <p:ph type="sldNum" sz="quarter" idx="20"/>
          </p:nvPr>
        </p:nvSpPr>
        <p:spPr>
          <a:xfrm>
            <a:off x="11469389" y="6568410"/>
            <a:ext cx="484261" cy="265176"/>
          </a:xfrm>
        </p:spPr>
        <p:txBody>
          <a:bodyPr/>
          <a:lstStyle>
            <a:lvl1pPr>
              <a:defRPr sz="1100">
                <a:latin typeface="+mn-lt"/>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F2D32D74-0FC6-414A-96C5-2549942CD64E}"/>
              </a:ext>
            </a:extLst>
          </p:cNvPr>
          <p:cNvSpPr>
            <a:spLocks noGrp="1"/>
          </p:cNvSpPr>
          <p:nvPr>
            <p:ph type="ctrTitle" hasCustomPrompt="1"/>
          </p:nvPr>
        </p:nvSpPr>
        <p:spPr>
          <a:xfrm>
            <a:off x="243599" y="292099"/>
            <a:ext cx="3960976" cy="1866901"/>
          </a:xfrm>
        </p:spPr>
        <p:txBody>
          <a:bodyPr anchor="t"/>
          <a:lstStyle>
            <a:lvl1pPr algn="ctr">
              <a:lnSpc>
                <a:spcPct val="100000"/>
              </a:lnSpc>
              <a:defRPr sz="3600">
                <a:solidFill>
                  <a:schemeClr val="bg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a:t>Type title here</a:t>
            </a:r>
          </a:p>
        </p:txBody>
      </p:sp>
      <p:sp>
        <p:nvSpPr>
          <p:cNvPr id="8" name="Description">
            <a:extLst>
              <a:ext uri="{FF2B5EF4-FFF2-40B4-BE49-F238E27FC236}">
                <a16:creationId xmlns:a16="http://schemas.microsoft.com/office/drawing/2014/main" id="{AC3C5EEC-BB22-4195-B46B-9A90302F6B57}"/>
              </a:ext>
            </a:extLst>
          </p:cNvPr>
          <p:cNvSpPr>
            <a:spLocks noGrp="1"/>
          </p:cNvSpPr>
          <p:nvPr>
            <p:ph type="body" idx="2" hasCustomPrompt="1"/>
          </p:nvPr>
        </p:nvSpPr>
        <p:spPr>
          <a:xfrm>
            <a:off x="243681" y="2257424"/>
            <a:ext cx="3960813" cy="4177325"/>
          </a:xfrm>
        </p:spPr>
        <p:txBody>
          <a:bodyPr/>
          <a:lstStyle>
            <a:lvl1pPr marL="0" indent="0" algn="ctr">
              <a:buNone/>
              <a:defRPr>
                <a:solidFill>
                  <a:schemeClr val="bg1"/>
                </a:solidFill>
              </a:defRPr>
            </a:lvl1pPr>
          </a:lstStyle>
          <a:p>
            <a:r>
              <a:rPr lang="en-US" sz="2800"/>
              <a:t>Enter description</a:t>
            </a:r>
          </a:p>
        </p:txBody>
      </p:sp>
      <p:sp>
        <p:nvSpPr>
          <p:cNvPr id="7" name="Content">
            <a:extLst>
              <a:ext uri="{FF2B5EF4-FFF2-40B4-BE49-F238E27FC236}">
                <a16:creationId xmlns:a16="http://schemas.microsoft.com/office/drawing/2014/main" id="{E88E0D0B-F719-4929-9A45-08A3503393CA}"/>
              </a:ext>
            </a:extLst>
          </p:cNvPr>
          <p:cNvSpPr>
            <a:spLocks noGrp="1"/>
          </p:cNvSpPr>
          <p:nvPr>
            <p:ph type="body" idx="1" hasCustomPrompt="1"/>
          </p:nvPr>
        </p:nvSpPr>
        <p:spPr>
          <a:xfrm>
            <a:off x="4592635" y="292099"/>
            <a:ext cx="7356121" cy="6142651"/>
          </a:xfrm>
        </p:spPr>
        <p:txBody>
          <a:bodyPr>
            <a:noAutofit/>
          </a:bodyPr>
          <a:lstStyle>
            <a:lvl1pPr>
              <a:lnSpc>
                <a:spcPct val="100000"/>
              </a:lnSpc>
              <a:spcAft>
                <a:spcPts val="600"/>
              </a:spcAft>
              <a:defRPr sz="2800">
                <a:solidFill>
                  <a:schemeClr val="tx2"/>
                </a:solidFill>
              </a:defRPr>
            </a:lvl1pPr>
            <a:lvl2pPr marL="461963" indent="-228600">
              <a:lnSpc>
                <a:spcPct val="100000"/>
              </a:lnSpc>
              <a:spcAft>
                <a:spcPts val="600"/>
              </a:spcAft>
              <a:defRPr sz="2400">
                <a:solidFill>
                  <a:schemeClr val="tx2"/>
                </a:solidFill>
              </a:defRPr>
            </a:lvl2pPr>
            <a:lvl3pPr marL="684213" indent="-228600">
              <a:lnSpc>
                <a:spcPct val="100000"/>
              </a:lnSpc>
              <a:spcAft>
                <a:spcPts val="600"/>
              </a:spcAft>
              <a:defRPr sz="2000">
                <a:solidFill>
                  <a:schemeClr val="tx2"/>
                </a:solidFill>
              </a:defRPr>
            </a:lvl3pPr>
            <a:lvl4pPr marL="914400" indent="-228600">
              <a:lnSpc>
                <a:spcPct val="100000"/>
              </a:lnSpc>
              <a:spcAft>
                <a:spcPts val="600"/>
              </a:spcAft>
              <a:defRPr sz="1800">
                <a:solidFill>
                  <a:schemeClr val="tx2"/>
                </a:solidFill>
              </a:defRPr>
            </a:lvl4pPr>
            <a:lvl5pPr marL="1144588" indent="-228600">
              <a:lnSpc>
                <a:spcPct val="100000"/>
              </a:lnSpc>
              <a:spcAft>
                <a:spcPts val="600"/>
              </a:spcAft>
              <a:defRPr sz="1800">
                <a:solidFill>
                  <a:schemeClr val="tx2"/>
                </a:solidFill>
              </a:defRPr>
            </a:lvl5p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spTree>
    <p:custDataLst>
      <p:tags r:id="rId1"/>
    </p:custDataLst>
    <p:extLst>
      <p:ext uri="{BB962C8B-B14F-4D97-AF65-F5344CB8AC3E}">
        <p14:creationId xmlns:p14="http://schemas.microsoft.com/office/powerpoint/2010/main" val="744502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hank You">
    <p:bg>
      <p:bgPr>
        <a:solidFill>
          <a:schemeClr val="bg1"/>
        </a:solidFill>
        <a:effectLst/>
      </p:bgPr>
    </p:bg>
    <p:spTree>
      <p:nvGrpSpPr>
        <p:cNvPr id="1" name=""/>
        <p:cNvGrpSpPr/>
        <p:nvPr/>
      </p:nvGrpSpPr>
      <p:grpSpPr>
        <a:xfrm>
          <a:off x="0" y="0"/>
          <a:ext cx="0" cy="0"/>
          <a:chOff x="0" y="0"/>
          <a:chExt cx="0" cy="0"/>
        </a:xfrm>
      </p:grpSpPr>
      <p:grpSp>
        <p:nvGrpSpPr>
          <p:cNvPr id="99" name="Background Images">
            <a:extLst>
              <a:ext uri="{FF2B5EF4-FFF2-40B4-BE49-F238E27FC236}">
                <a16:creationId xmlns:a16="http://schemas.microsoft.com/office/drawing/2014/main" id="{BA3DF3DE-0044-49A0-893D-4AE69524AE45}"/>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92" name="BKG-TP">
              <a:extLst>
                <a:ext uri="{FF2B5EF4-FFF2-40B4-BE49-F238E27FC236}">
                  <a16:creationId xmlns:a16="http://schemas.microsoft.com/office/drawing/2014/main" id="{80E539AA-5F27-4E27-A2EB-0002A460B024}"/>
                </a:ext>
                <a:ext uri="{C183D7F6-B498-43B3-948B-1728B52AA6E4}">
                  <adec:decorative xmlns:adec="http://schemas.microsoft.com/office/drawing/2017/decorative" val="1"/>
                </a:ext>
              </a:extLst>
            </p:cNvPr>
            <p:cNvSpPr/>
            <p:nvPr/>
          </p:nvSpPr>
          <p:spPr>
            <a:xfrm>
              <a:off x="0" y="0"/>
              <a:ext cx="12191998" cy="43513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CubeSide">
              <a:extLst>
                <a:ext uri="{FF2B5EF4-FFF2-40B4-BE49-F238E27FC236}">
                  <a16:creationId xmlns:a16="http://schemas.microsoft.com/office/drawing/2014/main" id="{0BD8C101-546C-4D96-9A74-D006A704F407}"/>
                </a:ext>
                <a:ext uri="{C183D7F6-B498-43B3-948B-1728B52AA6E4}">
                  <adec:decorative xmlns:adec="http://schemas.microsoft.com/office/drawing/2017/decorative" val="1"/>
                </a:ext>
              </a:extLst>
            </p:cNvPr>
            <p:cNvSpPr/>
            <p:nvPr/>
          </p:nvSpPr>
          <p:spPr>
            <a:xfrm>
              <a:off x="0" y="942975"/>
              <a:ext cx="2552700" cy="5915025"/>
            </a:xfrm>
            <a:custGeom>
              <a:avLst/>
              <a:gdLst>
                <a:gd name="connsiteX0" fmla="*/ 0 w 2552700"/>
                <a:gd name="connsiteY0" fmla="*/ 0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0 h 5915025"/>
                <a:gd name="connsiteX0" fmla="*/ 0 w 2552700"/>
                <a:gd name="connsiteY0" fmla="*/ 0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3110865 h 5915025"/>
                <a:gd name="connsiteX5" fmla="*/ 0 w 2552700"/>
                <a:gd name="connsiteY5" fmla="*/ 0 h 5915025"/>
                <a:gd name="connsiteX0" fmla="*/ 0 w 2552700"/>
                <a:gd name="connsiteY0" fmla="*/ 3110865 h 5915025"/>
                <a:gd name="connsiteX1" fmla="*/ 2552700 w 2552700"/>
                <a:gd name="connsiteY1" fmla="*/ 0 h 5915025"/>
                <a:gd name="connsiteX2" fmla="*/ 2552700 w 2552700"/>
                <a:gd name="connsiteY2" fmla="*/ 5915025 h 5915025"/>
                <a:gd name="connsiteX3" fmla="*/ 0 w 2552700"/>
                <a:gd name="connsiteY3" fmla="*/ 5915025 h 5915025"/>
                <a:gd name="connsiteX4" fmla="*/ 0 w 2552700"/>
                <a:gd name="connsiteY4" fmla="*/ 3110865 h 5915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700" h="5915025">
                  <a:moveTo>
                    <a:pt x="0" y="3110865"/>
                  </a:moveTo>
                  <a:lnTo>
                    <a:pt x="2552700" y="0"/>
                  </a:lnTo>
                  <a:lnTo>
                    <a:pt x="2552700" y="5915025"/>
                  </a:lnTo>
                  <a:lnTo>
                    <a:pt x="0" y="5915025"/>
                  </a:lnTo>
                  <a:lnTo>
                    <a:pt x="0" y="311086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CubeFront">
              <a:extLst>
                <a:ext uri="{FF2B5EF4-FFF2-40B4-BE49-F238E27FC236}">
                  <a16:creationId xmlns:a16="http://schemas.microsoft.com/office/drawing/2014/main" id="{AEE440B8-B31E-487C-92A7-B1713A372E58}"/>
                </a:ext>
                <a:ext uri="{C183D7F6-B498-43B3-948B-1728B52AA6E4}">
                  <adec:decorative xmlns:adec="http://schemas.microsoft.com/office/drawing/2017/decorative" val="1"/>
                </a:ext>
              </a:extLst>
            </p:cNvPr>
            <p:cNvSpPr/>
            <p:nvPr/>
          </p:nvSpPr>
          <p:spPr>
            <a:xfrm>
              <a:off x="2552700" y="942975"/>
              <a:ext cx="9639300" cy="5915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8" name="AWS Logo">
              <a:extLst>
                <a:ext uri="{FF2B5EF4-FFF2-40B4-BE49-F238E27FC236}">
                  <a16:creationId xmlns:a16="http://schemas.microsoft.com/office/drawing/2014/main" id="{41BC3838-CAD1-4E45-A629-8FAE25F8F357}"/>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7710" y="5789538"/>
              <a:ext cx="1097280" cy="656183"/>
            </a:xfrm>
            <a:prstGeom prst="rect">
              <a:avLst/>
            </a:prstGeom>
          </p:spPr>
        </p:pic>
        <p:sp>
          <p:nvSpPr>
            <p:cNvPr id="11" name="Copyright">
              <a:extLst>
                <a:ext uri="{FF2B5EF4-FFF2-40B4-BE49-F238E27FC236}">
                  <a16:creationId xmlns:a16="http://schemas.microsoft.com/office/drawing/2014/main" id="{DF9E4172-9EB6-4421-9EA3-78F3EDED9A1F}"/>
                </a:ext>
              </a:extLst>
            </p:cNvPr>
            <p:cNvSpPr txBox="1"/>
            <p:nvPr/>
          </p:nvSpPr>
          <p:spPr>
            <a:xfrm>
              <a:off x="5068041" y="6568818"/>
              <a:ext cx="4653838" cy="261610"/>
            </a:xfrm>
            <a:prstGeom prst="rect">
              <a:avLst/>
            </a:prstGeom>
            <a:noFill/>
          </p:spPr>
          <p:txBody>
            <a:bodyPr wrap="none" rtlCol="0">
              <a:spAutoFit/>
            </a:bodyPr>
            <a:lstStyle/>
            <a:p>
              <a:r>
                <a:rPr lang="en-US" sz="1100" kern="1200">
                  <a:solidFill>
                    <a:schemeClr val="bg2"/>
                  </a:solidFill>
                  <a:effectLst/>
                  <a:latin typeface="+mn-lt"/>
                  <a:ea typeface="+mn-ea"/>
                  <a:cs typeface="+mn-cs"/>
                </a:rPr>
                <a:t>© 2022, Amazon Web Services, Inc. or its affiliates. All rights reserved.</a:t>
              </a:r>
            </a:p>
          </p:txBody>
        </p:sp>
      </p:grpSp>
      <p:sp>
        <p:nvSpPr>
          <p:cNvPr id="3" name="Slide Number">
            <a:extLst>
              <a:ext uri="{FF2B5EF4-FFF2-40B4-BE49-F238E27FC236}">
                <a16:creationId xmlns:a16="http://schemas.microsoft.com/office/drawing/2014/main" id="{BEFA658F-CEEA-4659-B30B-B79DCDF1C713}"/>
              </a:ext>
            </a:extLst>
          </p:cNvPr>
          <p:cNvSpPr>
            <a:spLocks noGrp="1"/>
          </p:cNvSpPr>
          <p:nvPr>
            <p:ph type="sldNum" sz="quarter" idx="20"/>
          </p:nvPr>
        </p:nvSpPr>
        <p:spPr>
          <a:xfrm>
            <a:off x="11469389" y="6568410"/>
            <a:ext cx="484261" cy="265176"/>
          </a:xfrm>
        </p:spPr>
        <p:txBody>
          <a:bodyPr/>
          <a:lstStyle>
            <a:lvl1pPr>
              <a:defRPr sz="1100">
                <a:solidFill>
                  <a:schemeClr val="bg2"/>
                </a:solidFill>
                <a:latin typeface="+mn-lt"/>
              </a:defRPr>
            </a:lvl1pPr>
          </a:lstStyle>
          <a:p>
            <a:fld id="{B23121D6-781A-4B6C-8D9B-3A8188A614AE}" type="slidenum">
              <a:rPr lang="en-US" smtClean="0"/>
              <a:t>‹#›</a:t>
            </a:fld>
            <a:endParaRPr lang="en-US"/>
          </a:p>
        </p:txBody>
      </p:sp>
      <p:sp>
        <p:nvSpPr>
          <p:cNvPr id="2" name="Title">
            <a:extLst>
              <a:ext uri="{FF2B5EF4-FFF2-40B4-BE49-F238E27FC236}">
                <a16:creationId xmlns:a16="http://schemas.microsoft.com/office/drawing/2014/main" id="{E52B1449-9D22-45E9-8E29-DD9653749C2D}"/>
              </a:ext>
            </a:extLst>
          </p:cNvPr>
          <p:cNvSpPr>
            <a:spLocks noGrp="1"/>
          </p:cNvSpPr>
          <p:nvPr>
            <p:ph type="title" hasCustomPrompt="1"/>
          </p:nvPr>
        </p:nvSpPr>
        <p:spPr>
          <a:xfrm>
            <a:off x="2663862" y="1135062"/>
            <a:ext cx="9341063" cy="4049824"/>
          </a:xfrm>
        </p:spPr>
        <p:txBody>
          <a:bodyPr anchor="ctr"/>
          <a:lstStyle>
            <a:lvl1pPr>
              <a:defRPr sz="4400">
                <a:solidFill>
                  <a:schemeClr val="bg2"/>
                </a:solidFill>
              </a:defRPr>
            </a:lvl1pPr>
          </a:lstStyle>
          <a:p>
            <a:r>
              <a:rPr lang="en-US"/>
              <a:t>Thank you text</a:t>
            </a:r>
          </a:p>
        </p:txBody>
      </p:sp>
      <p:sp>
        <p:nvSpPr>
          <p:cNvPr id="5" name="Text Placeholder 4">
            <a:extLst>
              <a:ext uri="{FF2B5EF4-FFF2-40B4-BE49-F238E27FC236}">
                <a16:creationId xmlns:a16="http://schemas.microsoft.com/office/drawing/2014/main" id="{443878D9-CEC0-4A66-83CE-7ED3CE53FBDC}"/>
              </a:ext>
            </a:extLst>
          </p:cNvPr>
          <p:cNvSpPr>
            <a:spLocks noGrp="1"/>
          </p:cNvSpPr>
          <p:nvPr>
            <p:ph type="body" sz="quarter" idx="21"/>
          </p:nvPr>
        </p:nvSpPr>
        <p:spPr>
          <a:xfrm>
            <a:off x="2551176" y="5212080"/>
            <a:ext cx="9637776" cy="400110"/>
          </a:xfrm>
        </p:spPr>
        <p:txBody>
          <a:bodyPr>
            <a:spAutoFit/>
          </a:bodyPr>
          <a:lstStyle>
            <a:lvl1pPr marL="0" indent="0">
              <a:buNone/>
              <a:defRPr lang="en-US" sz="2000" kern="1200" dirty="0" smtClean="0">
                <a:solidFill>
                  <a:schemeClr val="bg2"/>
                </a:solidFill>
                <a:latin typeface="+mn-lt"/>
                <a:ea typeface="+mn-ea"/>
                <a:cs typeface="+mn-cs"/>
              </a:defRPr>
            </a:lvl1pPr>
            <a:lvl2pPr marL="227012" indent="0">
              <a:buNone/>
              <a:defRPr lang="en-US" sz="2000" kern="1200" dirty="0" smtClean="0">
                <a:solidFill>
                  <a:schemeClr val="bg2"/>
                </a:solidFill>
                <a:latin typeface="+mn-lt"/>
                <a:ea typeface="+mn-ea"/>
                <a:cs typeface="+mn-cs"/>
              </a:defRPr>
            </a:lvl2pPr>
            <a:lvl3pPr marL="455612" indent="0">
              <a:buNone/>
              <a:defRPr lang="en-US" sz="2000" kern="1200" dirty="0" smtClean="0">
                <a:solidFill>
                  <a:schemeClr val="bg2"/>
                </a:solidFill>
                <a:latin typeface="+mn-lt"/>
                <a:ea typeface="+mn-ea"/>
                <a:cs typeface="+mn-cs"/>
              </a:defRPr>
            </a:lvl3pPr>
            <a:lvl4pPr marL="684212" indent="0">
              <a:buNone/>
              <a:defRPr lang="en-US" sz="2000" kern="1200" dirty="0" smtClean="0">
                <a:solidFill>
                  <a:schemeClr val="bg2"/>
                </a:solidFill>
                <a:latin typeface="+mn-lt"/>
                <a:ea typeface="+mn-ea"/>
                <a:cs typeface="+mn-cs"/>
              </a:defRPr>
            </a:lvl4pPr>
            <a:lvl5pPr marL="912812" indent="0">
              <a:buNone/>
              <a:defRPr lang="en-US" sz="2000" kern="1200" dirty="0">
                <a:solidFill>
                  <a:schemeClr val="bg2"/>
                </a:solidFill>
                <a:latin typeface="+mn-lt"/>
                <a:ea typeface="+mn-ea"/>
                <a:cs typeface="+mn-cs"/>
              </a:defRPr>
            </a:lvl5pPr>
          </a:lstStyle>
          <a:p>
            <a:pPr lvl="0"/>
            <a:r>
              <a:rPr lang="en-US"/>
              <a:t>Edit Master text styles</a:t>
            </a:r>
          </a:p>
        </p:txBody>
      </p:sp>
    </p:spTree>
    <p:custDataLst>
      <p:tags r:id="rId1"/>
    </p:custDataLst>
    <p:extLst>
      <p:ext uri="{BB962C8B-B14F-4D97-AF65-F5344CB8AC3E}">
        <p14:creationId xmlns:p14="http://schemas.microsoft.com/office/powerpoint/2010/main" val="233038422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2.pn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image" Target="../media/image3.svg"/><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5">
            <a:lum/>
          </a:blip>
          <a:srcRect/>
          <a:stretch>
            <a:fillRect/>
          </a:stretch>
        </a:blipFill>
        <a:effectLst/>
      </p:bgPr>
    </p:bg>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740ACF5A-6DEA-4283-95F3-28BFCB00D1FE}"/>
              </a:ext>
            </a:extLst>
          </p:cNvPr>
          <p:cNvSpPr>
            <a:spLocks noGrp="1"/>
          </p:cNvSpPr>
          <p:nvPr>
            <p:ph type="sldNum" sz="quarter" idx="4"/>
          </p:nvPr>
        </p:nvSpPr>
        <p:spPr>
          <a:xfrm>
            <a:off x="11469389" y="6445721"/>
            <a:ext cx="484261" cy="289591"/>
          </a:xfrm>
          <a:prstGeom prst="rect">
            <a:avLst/>
          </a:prstGeom>
        </p:spPr>
        <p:txBody>
          <a:bodyPr vert="horz" lIns="91440" tIns="45720" rIns="91440" bIns="45720" rtlCol="0" anchor="ctr"/>
          <a:lstStyle>
            <a:lvl1pPr algn="r">
              <a:defRPr sz="16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1pPr>
          </a:lstStyle>
          <a:p>
            <a:fld id="{930176A1-BCF0-4712-97A6-6B495F55390B}" type="slidenum">
              <a:rPr lang="en-US" smtClean="0"/>
              <a:pPr/>
              <a:t>‹#›</a:t>
            </a:fld>
            <a:endParaRPr lang="en-US"/>
          </a:p>
        </p:txBody>
      </p:sp>
      <p:sp>
        <p:nvSpPr>
          <p:cNvPr id="2" name="Title">
            <a:extLst>
              <a:ext uri="{FF2B5EF4-FFF2-40B4-BE49-F238E27FC236}">
                <a16:creationId xmlns:a16="http://schemas.microsoft.com/office/drawing/2014/main" id="{C6E65ACB-7BFD-4D12-ACB2-501576A6711D}"/>
              </a:ext>
            </a:extLst>
          </p:cNvPr>
          <p:cNvSpPr>
            <a:spLocks noGrp="1"/>
          </p:cNvSpPr>
          <p:nvPr>
            <p:ph type="title"/>
          </p:nvPr>
        </p:nvSpPr>
        <p:spPr>
          <a:xfrm>
            <a:off x="365760" y="299526"/>
            <a:ext cx="11569209" cy="731318"/>
          </a:xfrm>
          <a:prstGeom prst="rect">
            <a:avLst/>
          </a:prstGeom>
        </p:spPr>
        <p:txBody>
          <a:bodyPr vert="horz" lIns="91440" tIns="45720" rIns="91440" bIns="45720" rtlCol="0" anchor="ctr">
            <a:normAutofit/>
          </a:bodyPr>
          <a:lstStyle/>
          <a:p>
            <a:r>
              <a:rPr lang="en-US"/>
              <a:t>Click to edit Master title style</a:t>
            </a:r>
          </a:p>
        </p:txBody>
      </p:sp>
      <p:sp>
        <p:nvSpPr>
          <p:cNvPr id="3" name="Content">
            <a:extLst>
              <a:ext uri="{FF2B5EF4-FFF2-40B4-BE49-F238E27FC236}">
                <a16:creationId xmlns:a16="http://schemas.microsoft.com/office/drawing/2014/main" id="{BD9FB2C3-6E12-492D-B6C4-46373C49E3FD}"/>
              </a:ext>
            </a:extLst>
          </p:cNvPr>
          <p:cNvSpPr>
            <a:spLocks noGrp="1"/>
          </p:cNvSpPr>
          <p:nvPr>
            <p:ph type="body" idx="1"/>
          </p:nvPr>
        </p:nvSpPr>
        <p:spPr>
          <a:xfrm>
            <a:off x="365760" y="1143000"/>
            <a:ext cx="11569209" cy="5291750"/>
          </a:xfrm>
          <a:prstGeom prst="rect">
            <a:avLst/>
          </a:prstGeom>
        </p:spPr>
        <p:txBody>
          <a:bodyPr vert="horz" lIns="91440" tIns="45720" rIns="91440" bIns="45720" rtlCol="0">
            <a:normAutofit/>
          </a:bodyPr>
          <a:lstStyle/>
          <a:p>
            <a:pPr lvl="0"/>
            <a:r>
              <a:rPr lang="en-US"/>
              <a:t>Add content text</a:t>
            </a:r>
          </a:p>
          <a:p>
            <a:pPr lvl="1"/>
            <a:r>
              <a:rPr lang="en-US"/>
              <a:t>Second level</a:t>
            </a:r>
          </a:p>
          <a:p>
            <a:pPr lvl="2"/>
            <a:r>
              <a:rPr lang="en-US"/>
              <a:t>Third level</a:t>
            </a:r>
          </a:p>
          <a:p>
            <a:pPr lvl="3"/>
            <a:r>
              <a:rPr lang="en-US"/>
              <a:t>Avoid using fourth  level</a:t>
            </a:r>
          </a:p>
          <a:p>
            <a:pPr lvl="4"/>
            <a:r>
              <a:rPr lang="en-US"/>
              <a:t>Avoid using fifth level</a:t>
            </a:r>
          </a:p>
        </p:txBody>
      </p:sp>
      <p:pic>
        <p:nvPicPr>
          <p:cNvPr id="98" name="AWS Logo">
            <a:extLst>
              <a:ext uri="{FF2B5EF4-FFF2-40B4-BE49-F238E27FC236}">
                <a16:creationId xmlns:a16="http://schemas.microsoft.com/office/drawing/2014/main" id="{56ED120F-98B5-42C0-B16A-27FB0984653F}"/>
              </a:ext>
              <a:ext uri="{C183D7F6-B498-43B3-948B-1728B52AA6E4}">
                <adec:decorative xmlns:adec="http://schemas.microsoft.com/office/drawing/2017/decorative" val="1"/>
              </a:ext>
            </a:extLst>
          </p:cNvPr>
          <p:cNvPicPr>
            <a:picLocks noChangeAspect="1"/>
          </p:cNvPicPr>
          <p:nvPr/>
        </p:nvPicPr>
        <p:blipFill>
          <a:blip r:embed="rId56">
            <a:extLst>
              <a:ext uri="{96DAC541-7B7A-43D3-8B79-37D633B846F1}">
                <asvg:svgBlip xmlns:asvg="http://schemas.microsoft.com/office/drawing/2016/SVG/main" r:embed="rId57"/>
              </a:ext>
            </a:extLst>
          </a:blip>
          <a:stretch>
            <a:fillRect/>
          </a:stretch>
        </p:blipFill>
        <p:spPr>
          <a:xfrm>
            <a:off x="243599" y="6452308"/>
            <a:ext cx="366979" cy="219456"/>
          </a:xfrm>
          <a:prstGeom prst="rect">
            <a:avLst/>
          </a:prstGeom>
        </p:spPr>
      </p:pic>
    </p:spTree>
    <p:custDataLst>
      <p:tags r:id="rId54"/>
    </p:custDataLst>
    <p:extLst>
      <p:ext uri="{BB962C8B-B14F-4D97-AF65-F5344CB8AC3E}">
        <p14:creationId xmlns:p14="http://schemas.microsoft.com/office/powerpoint/2010/main" val="1924365284"/>
      </p:ext>
    </p:extLst>
  </p:cSld>
  <p:clrMap bg1="lt1" tx1="dk1" bg2="lt2" tx2="dk2" accent1="accent1" accent2="accent2" accent3="accent3" accent4="accent4" accent5="accent5" accent6="accent6" hlink="hlink" folHlink="folHlink"/>
  <p:sldLayoutIdLst>
    <p:sldLayoutId id="2147483999" r:id="rId1"/>
    <p:sldLayoutId id="2147484000" r:id="rId2"/>
    <p:sldLayoutId id="2147484001" r:id="rId3"/>
    <p:sldLayoutId id="2147484002" r:id="rId4"/>
    <p:sldLayoutId id="2147484003" r:id="rId5"/>
    <p:sldLayoutId id="2147484004" r:id="rId6"/>
    <p:sldLayoutId id="2147484005" r:id="rId7"/>
    <p:sldLayoutId id="2147484006" r:id="rId8"/>
    <p:sldLayoutId id="2147484087" r:id="rId9"/>
    <p:sldLayoutId id="2147484008" r:id="rId10"/>
    <p:sldLayoutId id="2147484009" r:id="rId11"/>
    <p:sldLayoutId id="2147484010" r:id="rId12"/>
    <p:sldLayoutId id="2147484011" r:id="rId13"/>
    <p:sldLayoutId id="2147484012" r:id="rId14"/>
    <p:sldLayoutId id="2147484089" r:id="rId15"/>
    <p:sldLayoutId id="2147484013" r:id="rId16"/>
    <p:sldLayoutId id="2147484014" r:id="rId17"/>
    <p:sldLayoutId id="2147484015" r:id="rId18"/>
    <p:sldLayoutId id="2147484016" r:id="rId19"/>
    <p:sldLayoutId id="2147484017" r:id="rId20"/>
    <p:sldLayoutId id="2147484018" r:id="rId21"/>
    <p:sldLayoutId id="2147484019" r:id="rId22"/>
    <p:sldLayoutId id="2147484020" r:id="rId23"/>
    <p:sldLayoutId id="2147484021" r:id="rId24"/>
    <p:sldLayoutId id="2147484022" r:id="rId25"/>
    <p:sldLayoutId id="2147484023" r:id="rId26"/>
    <p:sldLayoutId id="2147484024" r:id="rId27"/>
    <p:sldLayoutId id="2147484025" r:id="rId28"/>
    <p:sldLayoutId id="2147484026" r:id="rId29"/>
    <p:sldLayoutId id="2147484027" r:id="rId30"/>
    <p:sldLayoutId id="2147484028" r:id="rId31"/>
    <p:sldLayoutId id="2147484029" r:id="rId32"/>
    <p:sldLayoutId id="2147484030" r:id="rId33"/>
    <p:sldLayoutId id="2147484031" r:id="rId34"/>
    <p:sldLayoutId id="2147484032" r:id="rId35"/>
    <p:sldLayoutId id="2147484033" r:id="rId36"/>
    <p:sldLayoutId id="2147484034" r:id="rId37"/>
    <p:sldLayoutId id="2147484035" r:id="rId38"/>
    <p:sldLayoutId id="2147484036" r:id="rId39"/>
    <p:sldLayoutId id="2147484037" r:id="rId40"/>
    <p:sldLayoutId id="2147484038" r:id="rId41"/>
    <p:sldLayoutId id="2147484039" r:id="rId42"/>
    <p:sldLayoutId id="2147484040" r:id="rId43"/>
    <p:sldLayoutId id="2147484041" r:id="rId44"/>
    <p:sldLayoutId id="2147484042" r:id="rId45"/>
    <p:sldLayoutId id="2147484090" r:id="rId46"/>
    <p:sldLayoutId id="2147484091" r:id="rId47"/>
    <p:sldLayoutId id="2147484093" r:id="rId48"/>
    <p:sldLayoutId id="2147484094" r:id="rId49"/>
    <p:sldLayoutId id="2147484095" r:id="rId50"/>
    <p:sldLayoutId id="2147484096" r:id="rId51"/>
    <p:sldLayoutId id="2147484097" r:id="rId52"/>
  </p:sldLayoutIdLst>
  <p:hf hdr="0" ftr="0" dt="0"/>
  <p:txStyles>
    <p:titleStyle>
      <a:lvl1pPr algn="l" defTabSz="228600" rtl="0" eaLnBrk="1" latinLnBrk="0" hangingPunct="1">
        <a:lnSpc>
          <a:spcPct val="100000"/>
        </a:lnSpc>
        <a:spcBef>
          <a:spcPct val="0"/>
        </a:spcBef>
        <a:buNone/>
        <a:defRPr sz="3200" kern="1200">
          <a:solidFill>
            <a:schemeClr val="tx2"/>
          </a:solidFill>
          <a:latin typeface="Amazon Ember Heavy"/>
        </a:defRPr>
      </a:lvl1pPr>
    </p:titleStyle>
    <p:bodyStyle>
      <a:defPPr>
        <a:defRPr lang="en-US"/>
      </a:defPPr>
      <a:lvl1pPr marL="230188" indent="-230188" algn="l" defTabSz="228600" rtl="0" eaLnBrk="1" latinLnBrk="0" hangingPunct="1">
        <a:lnSpc>
          <a:spcPct val="100000"/>
        </a:lnSpc>
        <a:spcBef>
          <a:spcPts val="500"/>
        </a:spcBef>
        <a:spcAft>
          <a:spcPts val="600"/>
        </a:spcAft>
        <a:buFont typeface="Amazon Ember"/>
        <a:buChar char="•"/>
        <a:defRPr sz="2800" kern="1200">
          <a:solidFill>
            <a:schemeClr val="tx2"/>
          </a:solidFill>
          <a:latin typeface="Amazon Ember"/>
        </a:defRPr>
      </a:lvl1pPr>
      <a:lvl2pPr marL="457200" indent="-230188" algn="l" defTabSz="228600" rtl="0" eaLnBrk="1" latinLnBrk="0" hangingPunct="1">
        <a:lnSpc>
          <a:spcPct val="100000"/>
        </a:lnSpc>
        <a:spcBef>
          <a:spcPts val="500"/>
        </a:spcBef>
        <a:spcAft>
          <a:spcPts val="600"/>
        </a:spcAft>
        <a:buFont typeface="Amazon Ember"/>
        <a:buChar char="•"/>
        <a:defRPr sz="2400" kern="1200">
          <a:solidFill>
            <a:schemeClr val="tx2"/>
          </a:solidFill>
          <a:latin typeface="Amazon Ember"/>
        </a:defRPr>
      </a:lvl2pPr>
      <a:lvl3pPr marL="685800" indent="-230188" algn="l" defTabSz="228600" rtl="0" eaLnBrk="1" latinLnBrk="0" hangingPunct="1">
        <a:lnSpc>
          <a:spcPct val="100000"/>
        </a:lnSpc>
        <a:spcBef>
          <a:spcPts val="500"/>
        </a:spcBef>
        <a:spcAft>
          <a:spcPts val="600"/>
        </a:spcAft>
        <a:buFont typeface="Amazon Ember"/>
        <a:buChar char="•"/>
        <a:defRPr sz="2000" kern="1200">
          <a:solidFill>
            <a:schemeClr val="tx2"/>
          </a:solidFill>
          <a:latin typeface="Amazon Ember"/>
        </a:defRPr>
      </a:lvl3pPr>
      <a:lvl4pPr marL="9144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4pPr>
      <a:lvl5pPr marL="1143000" indent="-230188" algn="l" defTabSz="228600" rtl="0" eaLnBrk="1" latinLnBrk="0" hangingPunct="1">
        <a:lnSpc>
          <a:spcPct val="100000"/>
        </a:lnSpc>
        <a:spcBef>
          <a:spcPts val="500"/>
        </a:spcBef>
        <a:spcAft>
          <a:spcPts val="600"/>
        </a:spcAft>
        <a:buFont typeface="Amazon Ember"/>
        <a:buChar char="•"/>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55.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tags" Target="../tags/tag6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tags" Target="../tags/tag65.xml"/><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tags" Target="../tags/tag66.xml"/><Relationship Id="rId4" Type="http://schemas.openxmlformats.org/officeDocument/2006/relationships/image" Target="../media/image3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tags" Target="../tags/tag67.xml"/><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2.xml"/><Relationship Id="rId1" Type="http://schemas.openxmlformats.org/officeDocument/2006/relationships/tags" Target="../tags/tag68.xml"/><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tags" Target="../tags/tag69.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6.xml"/><Relationship Id="rId1" Type="http://schemas.openxmlformats.org/officeDocument/2006/relationships/tags" Target="../tags/tag70.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2.xml"/><Relationship Id="rId1" Type="http://schemas.openxmlformats.org/officeDocument/2006/relationships/tags" Target="../tags/tag71.xml"/><Relationship Id="rId5" Type="http://schemas.microsoft.com/office/2007/relationships/hdphoto" Target="../media/hdphoto4.wdp"/><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tags" Target="../tags/tag72.xml"/><Relationship Id="rId5" Type="http://schemas.microsoft.com/office/2007/relationships/hdphoto" Target="../media/hdphoto4.wdp"/><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2.xml"/><Relationship Id="rId1" Type="http://schemas.openxmlformats.org/officeDocument/2006/relationships/tags" Target="../tags/tag7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56.xml"/><Relationship Id="rId4" Type="http://schemas.openxmlformats.org/officeDocument/2006/relationships/image" Target="../media/image18.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2.xml"/><Relationship Id="rId1" Type="http://schemas.openxmlformats.org/officeDocument/2006/relationships/tags" Target="../tags/tag74.xml"/><Relationship Id="rId4" Type="http://schemas.openxmlformats.org/officeDocument/2006/relationships/image" Target="../media/image38.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6.xml"/><Relationship Id="rId1" Type="http://schemas.openxmlformats.org/officeDocument/2006/relationships/tags" Target="../tags/tag75.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2.xml"/><Relationship Id="rId1" Type="http://schemas.openxmlformats.org/officeDocument/2006/relationships/tags" Target="../tags/tag76.xml"/><Relationship Id="rId5" Type="http://schemas.microsoft.com/office/2007/relationships/hdphoto" Target="../media/hdphoto5.wdp"/><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2.xml"/><Relationship Id="rId1" Type="http://schemas.openxmlformats.org/officeDocument/2006/relationships/tags" Target="../tags/tag77.xml"/><Relationship Id="rId5" Type="http://schemas.microsoft.com/office/2007/relationships/hdphoto" Target="../media/hdphoto5.wdp"/><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2.xml"/><Relationship Id="rId1" Type="http://schemas.openxmlformats.org/officeDocument/2006/relationships/tags" Target="../tags/tag78.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2.xml"/><Relationship Id="rId1" Type="http://schemas.openxmlformats.org/officeDocument/2006/relationships/tags" Target="../tags/tag79.xml"/><Relationship Id="rId4" Type="http://schemas.openxmlformats.org/officeDocument/2006/relationships/image" Target="../media/image38.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6.xml"/><Relationship Id="rId1" Type="http://schemas.openxmlformats.org/officeDocument/2006/relationships/tags" Target="../tags/tag80.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2.xml"/><Relationship Id="rId1" Type="http://schemas.openxmlformats.org/officeDocument/2006/relationships/tags" Target="../tags/tag81.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2.xml"/><Relationship Id="rId1" Type="http://schemas.openxmlformats.org/officeDocument/2006/relationships/tags" Target="../tags/tag82.xml"/><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2.xml"/><Relationship Id="rId1" Type="http://schemas.openxmlformats.org/officeDocument/2006/relationships/tags" Target="../tags/tag8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5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2.xml"/><Relationship Id="rId1" Type="http://schemas.openxmlformats.org/officeDocument/2006/relationships/tags" Target="../tags/tag84.xml"/><Relationship Id="rId4" Type="http://schemas.openxmlformats.org/officeDocument/2006/relationships/image" Target="../media/image38.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36.xml"/><Relationship Id="rId1" Type="http://schemas.openxmlformats.org/officeDocument/2006/relationships/tags" Target="../tags/tag8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2.xml"/><Relationship Id="rId1" Type="http://schemas.openxmlformats.org/officeDocument/2006/relationships/tags" Target="../tags/tag86.xml"/><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2.xml"/><Relationship Id="rId1" Type="http://schemas.openxmlformats.org/officeDocument/2006/relationships/tags" Target="../tags/tag87.xml"/><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2.xml"/><Relationship Id="rId1" Type="http://schemas.openxmlformats.org/officeDocument/2006/relationships/tags" Target="../tags/tag88.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2.xml"/><Relationship Id="rId1" Type="http://schemas.openxmlformats.org/officeDocument/2006/relationships/tags" Target="../tags/tag89.xml"/><Relationship Id="rId4" Type="http://schemas.openxmlformats.org/officeDocument/2006/relationships/image" Target="../media/image38.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36.xml"/><Relationship Id="rId1" Type="http://schemas.openxmlformats.org/officeDocument/2006/relationships/tags" Target="../tags/tag90.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2.xml"/><Relationship Id="rId1" Type="http://schemas.openxmlformats.org/officeDocument/2006/relationships/tags" Target="../tags/tag91.xml"/><Relationship Id="rId4" Type="http://schemas.openxmlformats.org/officeDocument/2006/relationships/image" Target="../media/image32.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2.xml"/><Relationship Id="rId1" Type="http://schemas.openxmlformats.org/officeDocument/2006/relationships/tags" Target="../tags/tag92.xml"/><Relationship Id="rId4" Type="http://schemas.openxmlformats.org/officeDocument/2006/relationships/image" Target="../media/image32.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2.xml"/><Relationship Id="rId1" Type="http://schemas.openxmlformats.org/officeDocument/2006/relationships/tags" Target="../tags/tag9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58.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2.xml"/><Relationship Id="rId1" Type="http://schemas.openxmlformats.org/officeDocument/2006/relationships/tags" Target="../tags/tag94.xml"/><Relationship Id="rId4" Type="http://schemas.openxmlformats.org/officeDocument/2006/relationships/image" Target="../media/image38.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2.xml"/><Relationship Id="rId1" Type="http://schemas.openxmlformats.org/officeDocument/2006/relationships/tags" Target="../tags/tag95.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8.xml"/><Relationship Id="rId1" Type="http://schemas.openxmlformats.org/officeDocument/2006/relationships/tags" Target="../tags/tag96.xml"/><Relationship Id="rId4" Type="http://schemas.openxmlformats.org/officeDocument/2006/relationships/image" Target="../media/image39.jpe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4.xml"/><Relationship Id="rId1" Type="http://schemas.openxmlformats.org/officeDocument/2006/relationships/tags" Target="../tags/tag97.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36.xml"/><Relationship Id="rId1" Type="http://schemas.openxmlformats.org/officeDocument/2006/relationships/tags" Target="../tags/tag98.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2.xml"/><Relationship Id="rId1" Type="http://schemas.openxmlformats.org/officeDocument/2006/relationships/tags" Target="../tags/tag99.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2.xml"/><Relationship Id="rId1" Type="http://schemas.openxmlformats.org/officeDocument/2006/relationships/tags" Target="../tags/tag100.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2.xml"/><Relationship Id="rId1" Type="http://schemas.openxmlformats.org/officeDocument/2006/relationships/tags" Target="../tags/tag101.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2.xml"/><Relationship Id="rId1" Type="http://schemas.openxmlformats.org/officeDocument/2006/relationships/tags" Target="../tags/tag102.xml"/><Relationship Id="rId4" Type="http://schemas.openxmlformats.org/officeDocument/2006/relationships/image" Target="../media/image40.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12.xml"/><Relationship Id="rId1" Type="http://schemas.openxmlformats.org/officeDocument/2006/relationships/tags" Target="../tags/tag103.xml"/><Relationship Id="rId4" Type="http://schemas.openxmlformats.org/officeDocument/2006/relationships/image" Target="../media/image41.png"/></Relationships>
</file>

<file path=ppt/slides/_rels/slide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notesSlide" Target="../notesSlides/notesSlide5.xml"/><Relationship Id="rId7" Type="http://schemas.openxmlformats.org/officeDocument/2006/relationships/image" Target="../media/image22.svg"/><Relationship Id="rId2" Type="http://schemas.openxmlformats.org/officeDocument/2006/relationships/slideLayout" Target="../slideLayouts/slideLayout12.xml"/><Relationship Id="rId1" Type="http://schemas.openxmlformats.org/officeDocument/2006/relationships/tags" Target="../tags/tag59.xml"/><Relationship Id="rId6" Type="http://schemas.openxmlformats.org/officeDocument/2006/relationships/image" Target="../media/image21.png"/><Relationship Id="rId11" Type="http://schemas.openxmlformats.org/officeDocument/2006/relationships/image" Target="../media/image26.svg"/><Relationship Id="rId5" Type="http://schemas.openxmlformats.org/officeDocument/2006/relationships/image" Target="../media/image20.sv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sv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12.xml"/><Relationship Id="rId1" Type="http://schemas.openxmlformats.org/officeDocument/2006/relationships/tags" Target="../tags/tag104.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8.xml"/><Relationship Id="rId1" Type="http://schemas.openxmlformats.org/officeDocument/2006/relationships/tags" Target="../tags/tag105.xml"/><Relationship Id="rId4" Type="http://schemas.openxmlformats.org/officeDocument/2006/relationships/image" Target="../media/image39.jpe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4.xml"/><Relationship Id="rId1" Type="http://schemas.openxmlformats.org/officeDocument/2006/relationships/tags" Target="../tags/tag106.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12.xml"/><Relationship Id="rId1" Type="http://schemas.openxmlformats.org/officeDocument/2006/relationships/tags" Target="../tags/tag107.xml"/><Relationship Id="rId6" Type="http://schemas.openxmlformats.org/officeDocument/2006/relationships/image" Target="../media/image44.png"/><Relationship Id="rId5" Type="http://schemas.openxmlformats.org/officeDocument/2006/relationships/image" Target="../media/image43.svg"/><Relationship Id="rId4" Type="http://schemas.openxmlformats.org/officeDocument/2006/relationships/image" Target="../media/image42.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12.xml"/><Relationship Id="rId1" Type="http://schemas.openxmlformats.org/officeDocument/2006/relationships/tags" Target="../tags/tag108.xml"/><Relationship Id="rId4" Type="http://schemas.openxmlformats.org/officeDocument/2006/relationships/image" Target="../media/image45.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12.xml"/><Relationship Id="rId1" Type="http://schemas.openxmlformats.org/officeDocument/2006/relationships/tags" Target="../tags/tag109.xml"/><Relationship Id="rId4" Type="http://schemas.openxmlformats.org/officeDocument/2006/relationships/image" Target="../media/image46.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12.xml"/><Relationship Id="rId1" Type="http://schemas.openxmlformats.org/officeDocument/2006/relationships/tags" Target="../tags/tag110.xml"/><Relationship Id="rId4" Type="http://schemas.openxmlformats.org/officeDocument/2006/relationships/image" Target="../media/image47.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12.xml"/><Relationship Id="rId1" Type="http://schemas.openxmlformats.org/officeDocument/2006/relationships/tags" Target="../tags/tag111.xml"/><Relationship Id="rId5" Type="http://schemas.openxmlformats.org/officeDocument/2006/relationships/image" Target="../media/image48.png"/><Relationship Id="rId4" Type="http://schemas.openxmlformats.org/officeDocument/2006/relationships/image" Target="../media/image46.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12.xml"/><Relationship Id="rId1" Type="http://schemas.openxmlformats.org/officeDocument/2006/relationships/tags" Target="../tags/tag112.xml"/><Relationship Id="rId5" Type="http://schemas.openxmlformats.org/officeDocument/2006/relationships/image" Target="../media/image49.png"/><Relationship Id="rId4" Type="http://schemas.openxmlformats.org/officeDocument/2006/relationships/image" Target="../media/image46.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12.xml"/><Relationship Id="rId1" Type="http://schemas.openxmlformats.org/officeDocument/2006/relationships/tags" Target="../tags/tag113.xml"/><Relationship Id="rId5" Type="http://schemas.openxmlformats.org/officeDocument/2006/relationships/image" Target="../media/image50.png"/><Relationship Id="rId4" Type="http://schemas.openxmlformats.org/officeDocument/2006/relationships/image" Target="../media/image4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60.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8.xml"/><Relationship Id="rId1" Type="http://schemas.openxmlformats.org/officeDocument/2006/relationships/tags" Target="../tags/tag114.xml"/><Relationship Id="rId4" Type="http://schemas.openxmlformats.org/officeDocument/2006/relationships/image" Target="../media/image39.jpe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4.xml"/><Relationship Id="rId1" Type="http://schemas.openxmlformats.org/officeDocument/2006/relationships/tags" Target="../tags/tag115.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12.xml"/><Relationship Id="rId1" Type="http://schemas.openxmlformats.org/officeDocument/2006/relationships/tags" Target="../tags/tag116.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12.xml"/><Relationship Id="rId1" Type="http://schemas.openxmlformats.org/officeDocument/2006/relationships/tags" Target="../tags/tag117.xml"/><Relationship Id="rId4" Type="http://schemas.openxmlformats.org/officeDocument/2006/relationships/image" Target="../media/image51.tiff"/></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52.xml"/><Relationship Id="rId1" Type="http://schemas.openxmlformats.org/officeDocument/2006/relationships/tags" Target="../tags/tag118.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43.xml"/><Relationship Id="rId1" Type="http://schemas.openxmlformats.org/officeDocument/2006/relationships/tags" Target="../tags/tag119.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12.xml"/><Relationship Id="rId1" Type="http://schemas.openxmlformats.org/officeDocument/2006/relationships/tags" Target="../tags/tag120.xml"/><Relationship Id="rId6" Type="http://schemas.openxmlformats.org/officeDocument/2006/relationships/hyperlink" Target="https://docs.aws.amazon.com/awssupport/latest/user/trusted-advisor-check-reference.html" TargetMode="External"/><Relationship Id="rId5" Type="http://schemas.openxmlformats.org/officeDocument/2006/relationships/hyperlink" Target="https://wellarchitectedlabs.com/" TargetMode="External"/><Relationship Id="rId4" Type="http://schemas.openxmlformats.org/officeDocument/2006/relationships/hyperlink" Target="https://aws.amazon.com/architecture/well-architected/?wa-lens-whitepapers.sort-by=item.additionalFields.sortDate&amp;wa-lens-whitepapers.sort-order=desc" TargetMode="Externa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9.xml"/><Relationship Id="rId1" Type="http://schemas.openxmlformats.org/officeDocument/2006/relationships/tags" Target="../tags/tag12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tags" Target="../tags/tag61.xml"/><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tags" Target="../tags/tag62.xml"/></Relationships>
</file>

<file path=ppt/slides/_rels/slide9.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notesSlide" Target="../notesSlides/notesSlide9.xml"/><Relationship Id="rId7" Type="http://schemas.openxmlformats.org/officeDocument/2006/relationships/image" Target="../media/image30.png"/><Relationship Id="rId2" Type="http://schemas.openxmlformats.org/officeDocument/2006/relationships/slideLayout" Target="../slideLayouts/slideLayout8.xml"/><Relationship Id="rId1" Type="http://schemas.openxmlformats.org/officeDocument/2006/relationships/tags" Target="../tags/tag63.xml"/><Relationship Id="rId6" Type="http://schemas.microsoft.com/office/2007/relationships/hdphoto" Target="../media/hdphoto4.wdp"/><Relationship Id="rId11" Type="http://schemas.openxmlformats.org/officeDocument/2006/relationships/image" Target="../media/image33.png"/><Relationship Id="rId5" Type="http://schemas.openxmlformats.org/officeDocument/2006/relationships/image" Target="../media/image29.png"/><Relationship Id="rId10" Type="http://schemas.openxmlformats.org/officeDocument/2006/relationships/image" Target="../media/image32.png"/><Relationship Id="rId4" Type="http://schemas.openxmlformats.org/officeDocument/2006/relationships/image" Target="../media/image28.png"/><Relationship Id="rId9"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a:t>Module 9: Cloud Architecture</a:t>
            </a:r>
          </a:p>
        </p:txBody>
      </p:sp>
      <p:sp>
        <p:nvSpPr>
          <p:cNvPr id="4" name="Text Placeholder 3"/>
          <p:cNvSpPr>
            <a:spLocks noGrp="1"/>
          </p:cNvSpPr>
          <p:nvPr>
            <p:ph type="subTitle" idx="1"/>
          </p:nvPr>
        </p:nvSpPr>
        <p:spPr/>
        <p:txBody>
          <a:bodyPr/>
          <a:lstStyle/>
          <a:p>
            <a:r>
              <a:rPr lang="en-US"/>
              <a:t>AWS Academy Cloud Foundations</a:t>
            </a:r>
          </a:p>
        </p:txBody>
      </p:sp>
    </p:spTree>
    <p:custDataLst>
      <p:tags r:id="rId1"/>
    </p:custDataLst>
    <p:extLst>
      <p:ext uri="{BB962C8B-B14F-4D97-AF65-F5344CB8AC3E}">
        <p14:creationId xmlns:p14="http://schemas.microsoft.com/office/powerpoint/2010/main" val="21288442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EF84929-8E92-40F7-8B67-12CC5A8CAB19}"/>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pPr/>
              <a:t>10</a:t>
            </a:fld>
            <a:endParaRPr lang="en-US"/>
          </a:p>
        </p:txBody>
      </p:sp>
      <p:sp>
        <p:nvSpPr>
          <p:cNvPr id="6" name="Title 5">
            <a:extLst>
              <a:ext uri="{FF2B5EF4-FFF2-40B4-BE49-F238E27FC236}">
                <a16:creationId xmlns:a16="http://schemas.microsoft.com/office/drawing/2014/main" id="{3680A157-BD93-4A05-9D21-850E1B8D163F}"/>
              </a:ext>
            </a:extLst>
          </p:cNvPr>
          <p:cNvSpPr>
            <a:spLocks noGrp="1"/>
          </p:cNvSpPr>
          <p:nvPr>
            <p:ph type="title"/>
          </p:nvPr>
        </p:nvSpPr>
        <p:spPr/>
        <p:txBody>
          <a:bodyPr/>
          <a:lstStyle/>
          <a:p>
            <a:r>
              <a:rPr lang="en-US"/>
              <a:t>AnyCompany background</a:t>
            </a:r>
          </a:p>
        </p:txBody>
      </p:sp>
      <p:sp>
        <p:nvSpPr>
          <p:cNvPr id="7" name="Content Placeholder 6">
            <a:extLst>
              <a:ext uri="{FF2B5EF4-FFF2-40B4-BE49-F238E27FC236}">
                <a16:creationId xmlns:a16="http://schemas.microsoft.com/office/drawing/2014/main" id="{18573B01-900B-498D-B314-481AA7FC6225}"/>
              </a:ext>
            </a:extLst>
          </p:cNvPr>
          <p:cNvSpPr>
            <a:spLocks noGrp="1"/>
          </p:cNvSpPr>
          <p:nvPr>
            <p:ph sz="quarter" idx="21"/>
          </p:nvPr>
        </p:nvSpPr>
        <p:spPr/>
        <p:txBody>
          <a:bodyPr/>
          <a:lstStyle/>
          <a:p>
            <a:r>
              <a:rPr lang="en-US"/>
              <a:t>AnyCompany Corporation: “</a:t>
            </a:r>
            <a:r>
              <a:rPr lang="en-US" i="1"/>
              <a:t>Cityscapes you can stand over</a:t>
            </a:r>
            <a:r>
              <a:rPr lang="en-US"/>
              <a:t>”</a:t>
            </a:r>
          </a:p>
          <a:p>
            <a:r>
              <a:rPr lang="en-US"/>
              <a:t>Founded in 2008 by John Doe</a:t>
            </a:r>
          </a:p>
          <a:p>
            <a:r>
              <a:rPr lang="en-US"/>
              <a:t>Sells 3D-printed cityscapes</a:t>
            </a:r>
          </a:p>
          <a:p>
            <a:r>
              <a:rPr lang="en-US"/>
              <a:t>About to apply for investment</a:t>
            </a:r>
          </a:p>
          <a:p>
            <a:r>
              <a:rPr lang="en-US"/>
              <a:t>Has asked </a:t>
            </a:r>
            <a:r>
              <a:rPr lang="en-US" b="1"/>
              <a:t>you</a:t>
            </a:r>
            <a:r>
              <a:rPr lang="en-US"/>
              <a:t> to perform a review of their platform as part of their due diligence</a:t>
            </a:r>
          </a:p>
          <a:p>
            <a:r>
              <a:rPr lang="en-US"/>
              <a:t>Cloud native</a:t>
            </a:r>
          </a:p>
        </p:txBody>
      </p:sp>
    </p:spTree>
    <p:custDataLst>
      <p:tags r:id="rId1"/>
    </p:custDataLst>
    <p:extLst>
      <p:ext uri="{BB962C8B-B14F-4D97-AF65-F5344CB8AC3E}">
        <p14:creationId xmlns:p14="http://schemas.microsoft.com/office/powerpoint/2010/main" val="35824180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B8F225B-C09E-3A7F-4F17-126BC5481317}"/>
              </a:ext>
            </a:extLst>
          </p:cNvPr>
          <p:cNvSpPr>
            <a:spLocks noGrp="1"/>
          </p:cNvSpPr>
          <p:nvPr>
            <p:ph type="sldNum" sz="quarter" idx="20"/>
          </p:nvPr>
        </p:nvSpPr>
        <p:spPr/>
        <p:txBody>
          <a:bodyPr/>
          <a:lstStyle/>
          <a:p>
            <a:fld id="{930176A1-BCF0-4712-97A6-6B495F55390B}" type="slidenum">
              <a:rPr lang="en-US" smtClean="0"/>
              <a:pPr/>
              <a:t>11</a:t>
            </a:fld>
            <a:endParaRPr lang="en-US"/>
          </a:p>
        </p:txBody>
      </p:sp>
      <p:sp>
        <p:nvSpPr>
          <p:cNvPr id="2" name="Title 1">
            <a:extLst>
              <a:ext uri="{FF2B5EF4-FFF2-40B4-BE49-F238E27FC236}">
                <a16:creationId xmlns:a16="http://schemas.microsoft.com/office/drawing/2014/main" id="{906E6F83-EC0A-4C90-8084-2219E01A5A83}"/>
              </a:ext>
            </a:extLst>
          </p:cNvPr>
          <p:cNvSpPr>
            <a:spLocks noGrp="1"/>
          </p:cNvSpPr>
          <p:nvPr>
            <p:ph type="title"/>
          </p:nvPr>
        </p:nvSpPr>
        <p:spPr/>
        <p:txBody>
          <a:bodyPr/>
          <a:lstStyle/>
          <a:p>
            <a:r>
              <a:rPr lang="en-US"/>
              <a:t>AnyCompany background (continued)</a:t>
            </a:r>
          </a:p>
        </p:txBody>
      </p:sp>
      <p:pic>
        <p:nvPicPr>
          <p:cNvPr id="28" name="Picture 27" descr="High-level design of mappahood platform. See description in slide notes.">
            <a:extLst>
              <a:ext uri="{FF2B5EF4-FFF2-40B4-BE49-F238E27FC236}">
                <a16:creationId xmlns:a16="http://schemas.microsoft.com/office/drawing/2014/main" id="{F55B0523-2434-4A9A-98F2-A63371A91031}"/>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1974747" y="1957978"/>
            <a:ext cx="8242506" cy="3737172"/>
          </a:xfrm>
          <a:prstGeom prst="rect">
            <a:avLst/>
          </a:prstGeom>
        </p:spPr>
      </p:pic>
    </p:spTree>
    <p:custDataLst>
      <p:tags r:id="rId1"/>
    </p:custDataLst>
    <p:extLst>
      <p:ext uri="{BB962C8B-B14F-4D97-AF65-F5344CB8AC3E}">
        <p14:creationId xmlns:p14="http://schemas.microsoft.com/office/powerpoint/2010/main" val="4039922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D2A91C-CF7E-EF20-4F48-59B5EEF20813}"/>
              </a:ext>
            </a:extLst>
          </p:cNvPr>
          <p:cNvSpPr>
            <a:spLocks noGrp="1"/>
          </p:cNvSpPr>
          <p:nvPr>
            <p:ph type="sldNum" sz="quarter" idx="20"/>
          </p:nvPr>
        </p:nvSpPr>
        <p:spPr/>
        <p:txBody>
          <a:bodyPr/>
          <a:lstStyle/>
          <a:p>
            <a:fld id="{930176A1-BCF0-4712-97A6-6B495F55390B}" type="slidenum">
              <a:rPr lang="en-US" smtClean="0"/>
              <a:pPr/>
              <a:t>12</a:t>
            </a:fld>
            <a:endParaRPr lang="en-US" dirty="0"/>
          </a:p>
        </p:txBody>
      </p:sp>
      <p:sp>
        <p:nvSpPr>
          <p:cNvPr id="6" name="Title 5">
            <a:extLst>
              <a:ext uri="{FF2B5EF4-FFF2-40B4-BE49-F238E27FC236}">
                <a16:creationId xmlns:a16="http://schemas.microsoft.com/office/drawing/2014/main" id="{74987E5B-79E0-4B93-9EC6-89E69E08BD0D}"/>
              </a:ext>
            </a:extLst>
          </p:cNvPr>
          <p:cNvSpPr>
            <a:spLocks noGrp="1"/>
          </p:cNvSpPr>
          <p:nvPr>
            <p:ph type="title"/>
          </p:nvPr>
        </p:nvSpPr>
        <p:spPr/>
        <p:txBody>
          <a:bodyPr>
            <a:normAutofit/>
          </a:bodyPr>
          <a:lstStyle/>
          <a:p>
            <a:r>
              <a:rPr lang="en-US"/>
              <a:t>AnyCompany architecture: Fly and Snap</a:t>
            </a:r>
          </a:p>
        </p:txBody>
      </p:sp>
      <p:pic>
        <p:nvPicPr>
          <p:cNvPr id="7" name="Picture 6" descr="Fly and snap architecture described in notes.">
            <a:extLst>
              <a:ext uri="{FF2B5EF4-FFF2-40B4-BE49-F238E27FC236}">
                <a16:creationId xmlns:a16="http://schemas.microsoft.com/office/drawing/2014/main" id="{BA8552F3-0532-4D60-8D4C-CABEB1E060F5}"/>
              </a:ext>
            </a:extLst>
          </p:cNvPr>
          <p:cNvPicPr>
            <a:picLocks noChangeAspect="1"/>
          </p:cNvPicPr>
          <p:nvPr/>
        </p:nvPicPr>
        <p:blipFill>
          <a:blip r:embed="rId4"/>
          <a:stretch>
            <a:fillRect/>
          </a:stretch>
        </p:blipFill>
        <p:spPr>
          <a:xfrm>
            <a:off x="33002" y="1128437"/>
            <a:ext cx="12125995" cy="5430037"/>
          </a:xfrm>
          <a:prstGeom prst="rect">
            <a:avLst/>
          </a:prstGeom>
        </p:spPr>
      </p:pic>
    </p:spTree>
    <p:custDataLst>
      <p:tags r:id="rId1"/>
    </p:custDataLst>
    <p:extLst>
      <p:ext uri="{BB962C8B-B14F-4D97-AF65-F5344CB8AC3E}">
        <p14:creationId xmlns:p14="http://schemas.microsoft.com/office/powerpoint/2010/main" val="1775096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3C54CA-1F94-BFCF-F9BC-D6E19F6BBC20}"/>
              </a:ext>
            </a:extLst>
          </p:cNvPr>
          <p:cNvSpPr>
            <a:spLocks noGrp="1"/>
          </p:cNvSpPr>
          <p:nvPr>
            <p:ph type="sldNum" sz="quarter" idx="20"/>
          </p:nvPr>
        </p:nvSpPr>
        <p:spPr/>
        <p:txBody>
          <a:bodyPr/>
          <a:lstStyle/>
          <a:p>
            <a:fld id="{930176A1-BCF0-4712-97A6-6B495F55390B}" type="slidenum">
              <a:rPr lang="en-US" smtClean="0"/>
              <a:pPr/>
              <a:t>13</a:t>
            </a:fld>
            <a:endParaRPr lang="en-US"/>
          </a:p>
        </p:txBody>
      </p:sp>
      <p:sp>
        <p:nvSpPr>
          <p:cNvPr id="6" name="Title 5">
            <a:extLst>
              <a:ext uri="{FF2B5EF4-FFF2-40B4-BE49-F238E27FC236}">
                <a16:creationId xmlns:a16="http://schemas.microsoft.com/office/drawing/2014/main" id="{74987E5B-79E0-4B93-9EC6-89E69E08BD0D}"/>
              </a:ext>
            </a:extLst>
          </p:cNvPr>
          <p:cNvSpPr>
            <a:spLocks noGrp="1"/>
          </p:cNvSpPr>
          <p:nvPr>
            <p:ph type="title"/>
          </p:nvPr>
        </p:nvSpPr>
        <p:spPr/>
        <p:txBody>
          <a:bodyPr>
            <a:normAutofit/>
          </a:bodyPr>
          <a:lstStyle/>
          <a:p>
            <a:r>
              <a:rPr lang="en-US"/>
              <a:t>AnyCompany architecture: Show and Sell</a:t>
            </a:r>
          </a:p>
        </p:txBody>
      </p:sp>
      <p:pic>
        <p:nvPicPr>
          <p:cNvPr id="7" name="Picture 6" descr="Show and sell architecture described in notes.">
            <a:extLst>
              <a:ext uri="{FF2B5EF4-FFF2-40B4-BE49-F238E27FC236}">
                <a16:creationId xmlns:a16="http://schemas.microsoft.com/office/drawing/2014/main" id="{F5145397-5DF6-4A63-A76E-6735A595B725}"/>
              </a:ext>
            </a:extLst>
          </p:cNvPr>
          <p:cNvPicPr>
            <a:picLocks noChangeAspect="1"/>
          </p:cNvPicPr>
          <p:nvPr/>
        </p:nvPicPr>
        <p:blipFill>
          <a:blip r:embed="rId4"/>
          <a:stretch>
            <a:fillRect/>
          </a:stretch>
        </p:blipFill>
        <p:spPr>
          <a:xfrm>
            <a:off x="33002" y="1154942"/>
            <a:ext cx="12125995" cy="5413468"/>
          </a:xfrm>
          <a:prstGeom prst="rect">
            <a:avLst/>
          </a:prstGeom>
        </p:spPr>
      </p:pic>
    </p:spTree>
    <p:custDataLst>
      <p:tags r:id="rId1"/>
    </p:custDataLst>
    <p:extLst>
      <p:ext uri="{BB962C8B-B14F-4D97-AF65-F5344CB8AC3E}">
        <p14:creationId xmlns:p14="http://schemas.microsoft.com/office/powerpoint/2010/main" val="32805176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6B48301-7524-0421-D4C8-3C3F8B72EC37}"/>
              </a:ext>
            </a:extLst>
          </p:cNvPr>
          <p:cNvSpPr>
            <a:spLocks noGrp="1"/>
          </p:cNvSpPr>
          <p:nvPr>
            <p:ph type="sldNum" sz="quarter" idx="20"/>
          </p:nvPr>
        </p:nvSpPr>
        <p:spPr/>
        <p:txBody>
          <a:bodyPr/>
          <a:lstStyle/>
          <a:p>
            <a:fld id="{930176A1-BCF0-4712-97A6-6B495F55390B}" type="slidenum">
              <a:rPr lang="en-US" smtClean="0"/>
              <a:pPr/>
              <a:t>14</a:t>
            </a:fld>
            <a:endParaRPr lang="en-US" dirty="0"/>
          </a:p>
        </p:txBody>
      </p:sp>
      <p:sp>
        <p:nvSpPr>
          <p:cNvPr id="6" name="Title 5">
            <a:extLst>
              <a:ext uri="{FF2B5EF4-FFF2-40B4-BE49-F238E27FC236}">
                <a16:creationId xmlns:a16="http://schemas.microsoft.com/office/drawing/2014/main" id="{74987E5B-79E0-4B93-9EC6-89E69E08BD0D}"/>
              </a:ext>
            </a:extLst>
          </p:cNvPr>
          <p:cNvSpPr>
            <a:spLocks noGrp="1"/>
          </p:cNvSpPr>
          <p:nvPr>
            <p:ph type="title"/>
          </p:nvPr>
        </p:nvSpPr>
        <p:spPr/>
        <p:txBody>
          <a:bodyPr>
            <a:normAutofit/>
          </a:bodyPr>
          <a:lstStyle/>
          <a:p>
            <a:r>
              <a:rPr lang="en-US"/>
              <a:t>AnyCompany architecture: Make and Ship</a:t>
            </a:r>
          </a:p>
        </p:txBody>
      </p:sp>
      <p:pic>
        <p:nvPicPr>
          <p:cNvPr id="7" name="Picture 6" descr="Make and ship architecture described in notes.">
            <a:extLst>
              <a:ext uri="{FF2B5EF4-FFF2-40B4-BE49-F238E27FC236}">
                <a16:creationId xmlns:a16="http://schemas.microsoft.com/office/drawing/2014/main" id="{2FA466C9-B0E4-423C-82BA-5E6F9F789DFF}"/>
              </a:ext>
            </a:extLst>
          </p:cNvPr>
          <p:cNvPicPr>
            <a:picLocks noChangeAspect="1"/>
          </p:cNvPicPr>
          <p:nvPr/>
        </p:nvPicPr>
        <p:blipFill>
          <a:blip r:embed="rId4"/>
          <a:stretch>
            <a:fillRect/>
          </a:stretch>
        </p:blipFill>
        <p:spPr>
          <a:xfrm>
            <a:off x="33002" y="1154941"/>
            <a:ext cx="12125995" cy="5403533"/>
          </a:xfrm>
          <a:prstGeom prst="rect">
            <a:avLst/>
          </a:prstGeom>
        </p:spPr>
      </p:pic>
    </p:spTree>
    <p:custDataLst>
      <p:tags r:id="rId1"/>
    </p:custDataLst>
    <p:extLst>
      <p:ext uri="{BB962C8B-B14F-4D97-AF65-F5344CB8AC3E}">
        <p14:creationId xmlns:p14="http://schemas.microsoft.com/office/powerpoint/2010/main" val="34128044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2B1300E-DDF6-4046-9FFF-24F03378A9F1}"/>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15</a:t>
            </a:fld>
            <a:endParaRPr lang="en-US" dirty="0"/>
          </a:p>
        </p:txBody>
      </p:sp>
      <p:sp>
        <p:nvSpPr>
          <p:cNvPr id="2" name="Title 1">
            <a:extLst>
              <a:ext uri="{FF2B5EF4-FFF2-40B4-BE49-F238E27FC236}">
                <a16:creationId xmlns:a16="http://schemas.microsoft.com/office/drawing/2014/main" id="{A224C6F6-3C35-4192-AC1B-1434451C4B11}"/>
              </a:ext>
            </a:extLst>
          </p:cNvPr>
          <p:cNvSpPr>
            <a:spLocks noGrp="1"/>
          </p:cNvSpPr>
          <p:nvPr>
            <p:ph type="title"/>
          </p:nvPr>
        </p:nvSpPr>
        <p:spPr/>
        <p:txBody>
          <a:bodyPr/>
          <a:lstStyle/>
          <a:p>
            <a:r>
              <a:rPr lang="en-US"/>
              <a:t>Activity overview</a:t>
            </a:r>
          </a:p>
        </p:txBody>
      </p:sp>
      <p:sp>
        <p:nvSpPr>
          <p:cNvPr id="5" name="Content Placeholder 4">
            <a:extLst>
              <a:ext uri="{FF2B5EF4-FFF2-40B4-BE49-F238E27FC236}">
                <a16:creationId xmlns:a16="http://schemas.microsoft.com/office/drawing/2014/main" id="{14779D86-84FF-4659-8537-DEE7A1CF2168}"/>
              </a:ext>
            </a:extLst>
          </p:cNvPr>
          <p:cNvSpPr>
            <a:spLocks noGrp="1"/>
          </p:cNvSpPr>
          <p:nvPr>
            <p:ph sz="quarter" idx="21"/>
          </p:nvPr>
        </p:nvSpPr>
        <p:spPr/>
        <p:txBody>
          <a:bodyPr/>
          <a:lstStyle/>
          <a:p>
            <a:r>
              <a:rPr lang="en-US" sz="2400"/>
              <a:t>Break into small groups.</a:t>
            </a:r>
          </a:p>
          <a:p>
            <a:r>
              <a:rPr lang="en-US" sz="2400"/>
              <a:t>You will learn about each of the pillars. At the end of each pillar, there is a set of questions from the AWS Well-Architected Framework for you to work through with your group. Use these Framework questions to guide your review of the AnyCompany architecture.</a:t>
            </a:r>
          </a:p>
          <a:p>
            <a:r>
              <a:rPr lang="en-US" sz="2400"/>
              <a:t>For each Well-Architected Framework question, answer the following questions about the AnyCompany architecture:</a:t>
            </a:r>
          </a:p>
          <a:p>
            <a:pPr lvl="1"/>
            <a:r>
              <a:rPr lang="en-US" sz="2000"/>
              <a:t>What is the CURRENT STATE (what is AnyCompany doing now)?</a:t>
            </a:r>
          </a:p>
          <a:p>
            <a:pPr lvl="1"/>
            <a:r>
              <a:rPr lang="en-US" sz="2000"/>
              <a:t>What is the FUTURE STATE (what do you think AnyCompany should be doing?)</a:t>
            </a:r>
          </a:p>
          <a:p>
            <a:r>
              <a:rPr lang="en-US" sz="2400"/>
              <a:t>Agree on the top improvement that AnyCompany should make to its architecture for each set of Well-Architected Framework questions.</a:t>
            </a:r>
          </a:p>
          <a:p>
            <a:r>
              <a:rPr lang="en-US" sz="2400"/>
              <a:t>Hint: There are no right or wrong answers.</a:t>
            </a:r>
          </a:p>
        </p:txBody>
      </p:sp>
    </p:spTree>
    <p:custDataLst>
      <p:tags r:id="rId1"/>
    </p:custDataLst>
    <p:extLst>
      <p:ext uri="{BB962C8B-B14F-4D97-AF65-F5344CB8AC3E}">
        <p14:creationId xmlns:p14="http://schemas.microsoft.com/office/powerpoint/2010/main" val="701168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D641-1A1A-4EC3-A9BC-A150BBCFEF24}"/>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16</a:t>
            </a:fld>
            <a:endParaRPr lang="en-US"/>
          </a:p>
        </p:txBody>
      </p:sp>
      <p:sp>
        <p:nvSpPr>
          <p:cNvPr id="6" name="Title 5">
            <a:extLst>
              <a:ext uri="{FF2B5EF4-FFF2-40B4-BE49-F238E27FC236}">
                <a16:creationId xmlns:a16="http://schemas.microsoft.com/office/drawing/2014/main" id="{527558D1-8AE7-4F45-8C8C-A56F6D4F60AE}"/>
              </a:ext>
            </a:extLst>
          </p:cNvPr>
          <p:cNvSpPr>
            <a:spLocks noGrp="1"/>
          </p:cNvSpPr>
          <p:nvPr>
            <p:ph type="title"/>
          </p:nvPr>
        </p:nvSpPr>
        <p:spPr>
          <a:xfrm>
            <a:off x="2335530" y="3063341"/>
            <a:ext cx="7520940" cy="731318"/>
          </a:xfrm>
        </p:spPr>
        <p:txBody>
          <a:bodyPr/>
          <a:lstStyle/>
          <a:p>
            <a:r>
              <a:rPr lang="en-US" sz="4000"/>
              <a:t>Operational Excellence pillar</a:t>
            </a:r>
          </a:p>
        </p:txBody>
      </p:sp>
    </p:spTree>
    <p:custDataLst>
      <p:tags r:id="rId1"/>
    </p:custDataLst>
    <p:extLst>
      <p:ext uri="{BB962C8B-B14F-4D97-AF65-F5344CB8AC3E}">
        <p14:creationId xmlns:p14="http://schemas.microsoft.com/office/powerpoint/2010/main" val="949764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4565649-48D9-48FB-ACFC-2E5A8EA51A9A}"/>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17</a:t>
            </a:fld>
            <a:endParaRPr lang="en-US" dirty="0"/>
          </a:p>
        </p:txBody>
      </p:sp>
      <p:sp>
        <p:nvSpPr>
          <p:cNvPr id="9" name="Title 1">
            <a:extLst>
              <a:ext uri="{FF2B5EF4-FFF2-40B4-BE49-F238E27FC236}">
                <a16:creationId xmlns:a16="http://schemas.microsoft.com/office/drawing/2014/main" id="{49AE11E6-39B2-D14D-B371-1B52D9196BB7}"/>
              </a:ext>
            </a:extLst>
          </p:cNvPr>
          <p:cNvSpPr>
            <a:spLocks noGrp="1"/>
          </p:cNvSpPr>
          <p:nvPr>
            <p:ph type="title"/>
          </p:nvPr>
        </p:nvSpPr>
        <p:spPr/>
        <p:txBody>
          <a:bodyPr/>
          <a:lstStyle/>
          <a:p>
            <a:r>
              <a:rPr lang="en-US"/>
              <a:t>Operational Excellence pillar – deliver business value</a:t>
            </a:r>
          </a:p>
        </p:txBody>
      </p:sp>
      <p:sp>
        <p:nvSpPr>
          <p:cNvPr id="11" name="Content Placeholder 10">
            <a:extLst>
              <a:ext uri="{FF2B5EF4-FFF2-40B4-BE49-F238E27FC236}">
                <a16:creationId xmlns:a16="http://schemas.microsoft.com/office/drawing/2014/main" id="{4CBB0FF5-4E9F-4457-90B7-F05ED6725F2C}"/>
              </a:ext>
            </a:extLst>
          </p:cNvPr>
          <p:cNvSpPr>
            <a:spLocks noGrp="1"/>
          </p:cNvSpPr>
          <p:nvPr>
            <p:ph sz="quarter" idx="21"/>
          </p:nvPr>
        </p:nvSpPr>
        <p:spPr>
          <a:xfrm>
            <a:off x="2916936" y="1527048"/>
            <a:ext cx="8860536" cy="4645152"/>
          </a:xfrm>
        </p:spPr>
        <p:txBody>
          <a:bodyPr/>
          <a:lstStyle/>
          <a:p>
            <a:pPr>
              <a:buClr>
                <a:schemeClr val="tx1"/>
              </a:buClr>
            </a:pPr>
            <a:r>
              <a:rPr lang="en-US">
                <a:solidFill>
                  <a:srgbClr val="504BAB"/>
                </a:solidFill>
              </a:rPr>
              <a:t>Focus</a:t>
            </a:r>
            <a:r>
              <a:rPr lang="en-US"/>
              <a:t> </a:t>
            </a:r>
          </a:p>
          <a:p>
            <a:pPr lvl="1">
              <a:buClr>
                <a:schemeClr val="tx1"/>
              </a:buClr>
            </a:pPr>
            <a:r>
              <a:rPr lang="en-US"/>
              <a:t>Run and monitor systems to deliver business value, and to continually improve supporting processes and procedures. </a:t>
            </a:r>
          </a:p>
          <a:p>
            <a:pPr marL="0" indent="0">
              <a:buClr>
                <a:schemeClr val="tx1"/>
              </a:buClr>
              <a:buNone/>
            </a:pPr>
            <a:endParaRPr lang="en-US"/>
          </a:p>
          <a:p>
            <a:pPr>
              <a:buClr>
                <a:schemeClr val="tx1"/>
              </a:buClr>
            </a:pPr>
            <a:r>
              <a:rPr lang="en-US">
                <a:solidFill>
                  <a:srgbClr val="504BAB"/>
                </a:solidFill>
              </a:rPr>
              <a:t>Key topics</a:t>
            </a:r>
          </a:p>
          <a:p>
            <a:pPr lvl="1">
              <a:buClr>
                <a:schemeClr val="tx1"/>
              </a:buClr>
            </a:pPr>
            <a:r>
              <a:rPr lang="en-US"/>
              <a:t>Automating changes</a:t>
            </a:r>
          </a:p>
          <a:p>
            <a:pPr lvl="1">
              <a:buClr>
                <a:schemeClr val="tx1"/>
              </a:buClr>
            </a:pPr>
            <a:r>
              <a:rPr lang="en-US"/>
              <a:t>Responding to events</a:t>
            </a:r>
          </a:p>
          <a:p>
            <a:pPr lvl="1">
              <a:buClr>
                <a:schemeClr val="tx1"/>
              </a:buClr>
            </a:pPr>
            <a:r>
              <a:rPr lang="en-US"/>
              <a:t>Defining standards to manage daily operations</a:t>
            </a:r>
          </a:p>
        </p:txBody>
      </p:sp>
      <p:grpSp>
        <p:nvGrpSpPr>
          <p:cNvPr id="3" name="Group 2">
            <a:extLst>
              <a:ext uri="{FF2B5EF4-FFF2-40B4-BE49-F238E27FC236}">
                <a16:creationId xmlns:a16="http://schemas.microsoft.com/office/drawing/2014/main" id="{D8D24514-A2F4-46A7-8053-8D1726F5D49A}"/>
              </a:ext>
              <a:ext uri="{C183D7F6-B498-43B3-948B-1728B52AA6E4}">
                <adec:decorative xmlns:adec="http://schemas.microsoft.com/office/drawing/2017/decorative" val="1"/>
              </a:ext>
            </a:extLst>
          </p:cNvPr>
          <p:cNvGrpSpPr/>
          <p:nvPr/>
        </p:nvGrpSpPr>
        <p:grpSpPr>
          <a:xfrm>
            <a:off x="384260" y="1491339"/>
            <a:ext cx="2229853" cy="4539913"/>
            <a:chOff x="384260" y="1491339"/>
            <a:chExt cx="2229853" cy="4539913"/>
          </a:xfrm>
        </p:grpSpPr>
        <p:sp>
          <p:nvSpPr>
            <p:cNvPr id="4" name="Rectangle 3">
              <a:extLst>
                <a:ext uri="{FF2B5EF4-FFF2-40B4-BE49-F238E27FC236}">
                  <a16:creationId xmlns:a16="http://schemas.microsoft.com/office/drawing/2014/main" id="{E09CCFBC-3E9D-0742-8692-2557FDE600D4}"/>
                </a:ext>
              </a:extLst>
            </p:cNvPr>
            <p:cNvSpPr/>
            <p:nvPr/>
          </p:nvSpPr>
          <p:spPr>
            <a:xfrm>
              <a:off x="384260" y="1491339"/>
              <a:ext cx="2229853" cy="4539913"/>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Operational Excellence</a:t>
              </a: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6" name="TextBox 5">
              <a:extLst>
                <a:ext uri="{FF2B5EF4-FFF2-40B4-BE49-F238E27FC236}">
                  <a16:creationId xmlns:a16="http://schemas.microsoft.com/office/drawing/2014/main" id="{469AFC67-6E43-3644-8C0A-433E777BDADA}"/>
                </a:ext>
              </a:extLst>
            </p:cNvPr>
            <p:cNvSpPr txBox="1"/>
            <p:nvPr/>
          </p:nvSpPr>
          <p:spPr>
            <a:xfrm>
              <a:off x="685328" y="4857153"/>
              <a:ext cx="1627717" cy="1015663"/>
            </a:xfrm>
            <a:prstGeom prst="rect">
              <a:avLst/>
            </a:prstGeom>
            <a:noFill/>
          </p:spPr>
          <p:txBody>
            <a:bodyPr wrap="square" rtlCol="0">
              <a:spAutoFit/>
            </a:bodyPr>
            <a:lstStyle/>
            <a:p>
              <a:pPr algn="ctr"/>
              <a:r>
                <a:rPr lang="en-US" sz="2000">
                  <a:latin typeface="Amazon Ember Light" panose="020B0403020204020204" pitchFamily="34" charset="0"/>
                  <a:ea typeface="Amazon Ember Light" panose="020B0403020204020204" pitchFamily="34" charset="0"/>
                  <a:cs typeface="Amazon Ember Light" panose="020B0403020204020204" pitchFamily="34" charset="0"/>
                </a:rPr>
                <a:t>Deliver business value</a:t>
              </a:r>
            </a:p>
          </p:txBody>
        </p:sp>
        <p:pic>
          <p:nvPicPr>
            <p:cNvPr id="10" name="Picture 2">
              <a:extLst>
                <a:ext uri="{FF2B5EF4-FFF2-40B4-BE49-F238E27FC236}">
                  <a16:creationId xmlns:a16="http://schemas.microsoft.com/office/drawing/2014/main" id="{BBB3F254-EBAC-4A02-B683-1CD83FCB2550}"/>
                </a:ext>
                <a:ext uri="{C183D7F6-B498-43B3-948B-1728B52AA6E4}">
                  <adec:decorative xmlns:adec="http://schemas.microsoft.com/office/drawing/2017/decorative" val="1"/>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767666" y="3179789"/>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7673028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4427BD0-FF17-4DBB-8886-4B1D6742F56A}"/>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18</a:t>
            </a:fld>
            <a:endParaRPr lang="en-US"/>
          </a:p>
        </p:txBody>
      </p:sp>
      <p:sp>
        <p:nvSpPr>
          <p:cNvPr id="2" name="Title 1">
            <a:extLst>
              <a:ext uri="{FF2B5EF4-FFF2-40B4-BE49-F238E27FC236}">
                <a16:creationId xmlns:a16="http://schemas.microsoft.com/office/drawing/2014/main" id="{FAA83A8D-8393-4B40-974A-3192E143B06F}"/>
              </a:ext>
            </a:extLst>
          </p:cNvPr>
          <p:cNvSpPr>
            <a:spLocks noGrp="1"/>
          </p:cNvSpPr>
          <p:nvPr>
            <p:ph type="title"/>
          </p:nvPr>
        </p:nvSpPr>
        <p:spPr/>
        <p:txBody>
          <a:bodyPr>
            <a:normAutofit/>
          </a:bodyPr>
          <a:lstStyle/>
          <a:p>
            <a:r>
              <a:rPr lang="en-US"/>
              <a:t>Operational excellence design principles </a:t>
            </a:r>
          </a:p>
        </p:txBody>
      </p:sp>
      <p:sp>
        <p:nvSpPr>
          <p:cNvPr id="7" name="Content Placeholder 6">
            <a:extLst>
              <a:ext uri="{FF2B5EF4-FFF2-40B4-BE49-F238E27FC236}">
                <a16:creationId xmlns:a16="http://schemas.microsoft.com/office/drawing/2014/main" id="{BC766FEE-43C9-4B7B-88EF-C1F1A19D11A0}"/>
              </a:ext>
            </a:extLst>
          </p:cNvPr>
          <p:cNvSpPr>
            <a:spLocks noGrp="1"/>
          </p:cNvSpPr>
          <p:nvPr>
            <p:ph sz="quarter" idx="21"/>
          </p:nvPr>
        </p:nvSpPr>
        <p:spPr>
          <a:xfrm>
            <a:off x="2962656" y="1527048"/>
            <a:ext cx="8814816" cy="4645152"/>
          </a:xfrm>
        </p:spPr>
        <p:txBody>
          <a:bodyPr/>
          <a:lstStyle/>
          <a:p>
            <a:r>
              <a:rPr lang="en-US"/>
              <a:t>Perform operations as code</a:t>
            </a:r>
          </a:p>
          <a:p>
            <a:r>
              <a:rPr lang="en-US"/>
              <a:t>Make frequent, small, reversible changes</a:t>
            </a:r>
          </a:p>
          <a:p>
            <a:r>
              <a:rPr lang="en-US"/>
              <a:t>Refine operations procedures frequently</a:t>
            </a:r>
          </a:p>
          <a:p>
            <a:r>
              <a:rPr lang="en-US"/>
              <a:t>Anticipate failure</a:t>
            </a:r>
          </a:p>
          <a:p>
            <a:r>
              <a:rPr lang="en-US"/>
              <a:t>Learn from all operational events and failures</a:t>
            </a:r>
          </a:p>
        </p:txBody>
      </p:sp>
      <p:grpSp>
        <p:nvGrpSpPr>
          <p:cNvPr id="3" name="Group 2">
            <a:extLst>
              <a:ext uri="{FF2B5EF4-FFF2-40B4-BE49-F238E27FC236}">
                <a16:creationId xmlns:a16="http://schemas.microsoft.com/office/drawing/2014/main" id="{F5A8753E-A9CF-414A-86D1-FD95FDECCF0C}"/>
              </a:ext>
              <a:ext uri="{C183D7F6-B498-43B3-948B-1728B52AA6E4}">
                <adec:decorative xmlns:adec="http://schemas.microsoft.com/office/drawing/2017/decorative" val="1"/>
              </a:ext>
            </a:extLst>
          </p:cNvPr>
          <p:cNvGrpSpPr/>
          <p:nvPr/>
        </p:nvGrpSpPr>
        <p:grpSpPr>
          <a:xfrm>
            <a:off x="384260" y="1491339"/>
            <a:ext cx="2229853" cy="4539913"/>
            <a:chOff x="384260" y="1491339"/>
            <a:chExt cx="2229853" cy="4539913"/>
          </a:xfrm>
        </p:grpSpPr>
        <p:sp>
          <p:nvSpPr>
            <p:cNvPr id="8" name="Rectangle 7">
              <a:extLst>
                <a:ext uri="{FF2B5EF4-FFF2-40B4-BE49-F238E27FC236}">
                  <a16:creationId xmlns:a16="http://schemas.microsoft.com/office/drawing/2014/main" id="{39E7DEA0-4CE3-4E2D-8FB2-2952CD17048D}"/>
                </a:ext>
              </a:extLst>
            </p:cNvPr>
            <p:cNvSpPr/>
            <p:nvPr/>
          </p:nvSpPr>
          <p:spPr>
            <a:xfrm>
              <a:off x="384260" y="1491339"/>
              <a:ext cx="2229853" cy="4539913"/>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Operational Excellence</a:t>
              </a: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10" name="TextBox 9">
              <a:extLst>
                <a:ext uri="{FF2B5EF4-FFF2-40B4-BE49-F238E27FC236}">
                  <a16:creationId xmlns:a16="http://schemas.microsoft.com/office/drawing/2014/main" id="{7B124E63-9F13-4801-9A11-6B4679B1339D}"/>
                </a:ext>
              </a:extLst>
            </p:cNvPr>
            <p:cNvSpPr txBox="1"/>
            <p:nvPr/>
          </p:nvSpPr>
          <p:spPr>
            <a:xfrm>
              <a:off x="685328" y="4857153"/>
              <a:ext cx="1627717" cy="1015663"/>
            </a:xfrm>
            <a:prstGeom prst="rect">
              <a:avLst/>
            </a:prstGeom>
            <a:noFill/>
          </p:spPr>
          <p:txBody>
            <a:bodyPr wrap="square" rtlCol="0">
              <a:spAutoFit/>
            </a:bodyPr>
            <a:lstStyle/>
            <a:p>
              <a:pPr algn="ctr"/>
              <a:r>
                <a:rPr lang="en-US" sz="2000">
                  <a:latin typeface="Amazon Ember Light" panose="020B0403020204020204" pitchFamily="34" charset="0"/>
                  <a:ea typeface="Amazon Ember Light" panose="020B0403020204020204" pitchFamily="34" charset="0"/>
                  <a:cs typeface="Amazon Ember Light" panose="020B0403020204020204" pitchFamily="34" charset="0"/>
                </a:rPr>
                <a:t>Deliver business value</a:t>
              </a:r>
            </a:p>
          </p:txBody>
        </p:sp>
        <p:pic>
          <p:nvPicPr>
            <p:cNvPr id="11" name="Picture 2">
              <a:extLst>
                <a:ext uri="{FF2B5EF4-FFF2-40B4-BE49-F238E27FC236}">
                  <a16:creationId xmlns:a16="http://schemas.microsoft.com/office/drawing/2014/main" id="{78A9F52F-0BB5-4095-A73D-63357A632705}"/>
                </a:ext>
                <a:ext uri="{C183D7F6-B498-43B3-948B-1728B52AA6E4}">
                  <adec:decorative xmlns:adec="http://schemas.microsoft.com/office/drawing/2017/decorative" val="1"/>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767666" y="3179789"/>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306953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D2655E5-FDE9-46C7-8B71-A167084A97D4}"/>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19</a:t>
            </a:fld>
            <a:endParaRPr lang="en-US"/>
          </a:p>
        </p:txBody>
      </p:sp>
      <p:sp>
        <p:nvSpPr>
          <p:cNvPr id="7" name="Title 6">
            <a:extLst>
              <a:ext uri="{FF2B5EF4-FFF2-40B4-BE49-F238E27FC236}">
                <a16:creationId xmlns:a16="http://schemas.microsoft.com/office/drawing/2014/main" id="{FDA54CBC-14E2-4E01-A977-3D459CAF147D}"/>
              </a:ext>
            </a:extLst>
          </p:cNvPr>
          <p:cNvSpPr>
            <a:spLocks noGrp="1"/>
          </p:cNvSpPr>
          <p:nvPr>
            <p:ph type="title"/>
          </p:nvPr>
        </p:nvSpPr>
        <p:spPr/>
        <p:txBody>
          <a:bodyPr/>
          <a:lstStyle/>
          <a:p>
            <a:r>
              <a:rPr lang="en-US"/>
              <a:t>Operational excellence questions</a:t>
            </a:r>
          </a:p>
        </p:txBody>
      </p:sp>
      <p:sp>
        <p:nvSpPr>
          <p:cNvPr id="8" name="Content Placeholder 7">
            <a:extLst>
              <a:ext uri="{FF2B5EF4-FFF2-40B4-BE49-F238E27FC236}">
                <a16:creationId xmlns:a16="http://schemas.microsoft.com/office/drawing/2014/main" id="{1C0A4432-9FF4-4DCB-9360-476FA86726A8}"/>
              </a:ext>
            </a:extLst>
          </p:cNvPr>
          <p:cNvSpPr>
            <a:spLocks noGrp="1"/>
          </p:cNvSpPr>
          <p:nvPr>
            <p:ph sz="quarter" idx="21"/>
          </p:nvPr>
        </p:nvSpPr>
        <p:spPr>
          <a:xfrm>
            <a:off x="365760" y="1143000"/>
            <a:ext cx="5504688" cy="5415474"/>
          </a:xfrm>
        </p:spPr>
        <p:txBody>
          <a:bodyPr>
            <a:normAutofit fontScale="92500" lnSpcReduction="10000"/>
          </a:bodyPr>
          <a:lstStyle/>
          <a:p>
            <a:pPr marL="0" indent="0">
              <a:buNone/>
            </a:pPr>
            <a:r>
              <a:rPr lang="en-US" sz="2200">
                <a:solidFill>
                  <a:srgbClr val="504BAB"/>
                </a:solidFill>
              </a:rPr>
              <a:t>Organization</a:t>
            </a:r>
          </a:p>
          <a:p>
            <a:r>
              <a:rPr lang="en-US" sz="1900"/>
              <a:t>How do you determine what your priorities are?</a:t>
            </a:r>
          </a:p>
          <a:p>
            <a:r>
              <a:rPr lang="en-US" sz="1900"/>
              <a:t>How do you structure your organization to support your business outcomes?</a:t>
            </a:r>
          </a:p>
          <a:p>
            <a:r>
              <a:rPr lang="en-US" sz="1900"/>
              <a:t>How does your organizational culture support your business outcomes?</a:t>
            </a:r>
          </a:p>
          <a:p>
            <a:pPr marL="0" indent="0">
              <a:buNone/>
            </a:pPr>
            <a:endParaRPr lang="en-US" sz="1800"/>
          </a:p>
          <a:p>
            <a:pPr marL="0" indent="0">
              <a:buNone/>
            </a:pPr>
            <a:r>
              <a:rPr lang="en-US" sz="2200">
                <a:solidFill>
                  <a:srgbClr val="504BAB"/>
                </a:solidFill>
              </a:rPr>
              <a:t>Prepare</a:t>
            </a:r>
          </a:p>
          <a:p>
            <a:r>
              <a:rPr lang="en-US" sz="1900"/>
              <a:t>How do you design your workload so that you can understand its state?</a:t>
            </a:r>
            <a:endParaRPr lang="en-US" sz="1900">
              <a:solidFill>
                <a:schemeClr val="accent5"/>
              </a:solidFill>
            </a:endParaRPr>
          </a:p>
          <a:p>
            <a:r>
              <a:rPr lang="en-US" sz="1900"/>
              <a:t>How do you reduce defects, ease remediation, and improve flow into production?</a:t>
            </a:r>
          </a:p>
          <a:p>
            <a:r>
              <a:rPr lang="en-US" sz="1900"/>
              <a:t>How do you mitigate deployment risks?</a:t>
            </a:r>
          </a:p>
          <a:p>
            <a:r>
              <a:rPr lang="en-US" sz="1900"/>
              <a:t>How do you know that you are ready to support a workload?</a:t>
            </a:r>
          </a:p>
        </p:txBody>
      </p:sp>
      <p:sp>
        <p:nvSpPr>
          <p:cNvPr id="9" name="Content Placeholder 8">
            <a:extLst>
              <a:ext uri="{FF2B5EF4-FFF2-40B4-BE49-F238E27FC236}">
                <a16:creationId xmlns:a16="http://schemas.microsoft.com/office/drawing/2014/main" id="{9D39FC1A-3638-4686-8347-FC18E5C5A30C}"/>
              </a:ext>
            </a:extLst>
          </p:cNvPr>
          <p:cNvSpPr>
            <a:spLocks noGrp="1"/>
          </p:cNvSpPr>
          <p:nvPr>
            <p:ph idx="4294967295"/>
          </p:nvPr>
        </p:nvSpPr>
        <p:spPr>
          <a:xfrm>
            <a:off x="6245352" y="1143000"/>
            <a:ext cx="5503862" cy="4645152"/>
          </a:xfrm>
        </p:spPr>
        <p:txBody>
          <a:bodyPr/>
          <a:lstStyle/>
          <a:p>
            <a:pPr marL="0" indent="0">
              <a:buNone/>
            </a:pPr>
            <a:r>
              <a:rPr lang="en-US" sz="2000">
                <a:solidFill>
                  <a:srgbClr val="504BAB"/>
                </a:solidFill>
              </a:rPr>
              <a:t>Operate</a:t>
            </a:r>
            <a:endParaRPr lang="en-US">
              <a:solidFill>
                <a:srgbClr val="504BAB"/>
              </a:solidFill>
            </a:endParaRPr>
          </a:p>
          <a:p>
            <a:r>
              <a:rPr lang="en-US" sz="1800"/>
              <a:t>How do you understand the health of your workload?</a:t>
            </a:r>
          </a:p>
          <a:p>
            <a:r>
              <a:rPr lang="en-US" sz="1800"/>
              <a:t>How do you understand the health of your operations?</a:t>
            </a:r>
          </a:p>
          <a:p>
            <a:r>
              <a:rPr lang="en-US" sz="1800"/>
              <a:t>How do you manage workload and operations events?</a:t>
            </a:r>
            <a:br>
              <a:rPr lang="en-US" sz="1800"/>
            </a:br>
            <a:endParaRPr lang="en-US" sz="1800"/>
          </a:p>
          <a:p>
            <a:pPr marL="0" indent="0">
              <a:buNone/>
            </a:pPr>
            <a:r>
              <a:rPr lang="en-US" sz="2000">
                <a:solidFill>
                  <a:srgbClr val="504BAB"/>
                </a:solidFill>
              </a:rPr>
              <a:t>Evolve</a:t>
            </a:r>
            <a:endParaRPr lang="en-US">
              <a:solidFill>
                <a:srgbClr val="504BAB"/>
              </a:solidFill>
            </a:endParaRPr>
          </a:p>
          <a:p>
            <a:r>
              <a:rPr lang="en-US" sz="1800"/>
              <a:t>How do you evolve operations?</a:t>
            </a:r>
          </a:p>
        </p:txBody>
      </p:sp>
    </p:spTree>
    <p:custDataLst>
      <p:tags r:id="rId1"/>
    </p:custDataLst>
    <p:extLst>
      <p:ext uri="{BB962C8B-B14F-4D97-AF65-F5344CB8AC3E}">
        <p14:creationId xmlns:p14="http://schemas.microsoft.com/office/powerpoint/2010/main" val="332965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17933E2-EE90-C246-AEFF-135CA8848EB0}"/>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2</a:t>
            </a:fld>
            <a:endParaRPr lang="en-US"/>
          </a:p>
        </p:txBody>
      </p:sp>
      <p:sp>
        <p:nvSpPr>
          <p:cNvPr id="2" name="Title 1"/>
          <p:cNvSpPr>
            <a:spLocks noGrp="1"/>
          </p:cNvSpPr>
          <p:nvPr>
            <p:ph type="title"/>
          </p:nvPr>
        </p:nvSpPr>
        <p:spPr/>
        <p:txBody>
          <a:bodyPr/>
          <a:lstStyle/>
          <a:p>
            <a:r>
              <a:rPr lang="en-US">
                <a:latin typeface="+mj-lt"/>
              </a:rPr>
              <a:t>Module overview</a:t>
            </a:r>
          </a:p>
        </p:txBody>
      </p:sp>
      <p:sp>
        <p:nvSpPr>
          <p:cNvPr id="5" name="Content Placeholder 4"/>
          <p:cNvSpPr>
            <a:spLocks noGrp="1"/>
          </p:cNvSpPr>
          <p:nvPr>
            <p:ph sz="quarter" idx="21"/>
          </p:nvPr>
        </p:nvSpPr>
        <p:spPr>
          <a:xfrm>
            <a:off x="365760" y="1143000"/>
            <a:ext cx="5559552" cy="5291750"/>
          </a:xfrm>
        </p:spPr>
        <p:txBody>
          <a:bodyPr>
            <a:noAutofit/>
          </a:bodyPr>
          <a:lstStyle/>
          <a:p>
            <a:pPr marL="0" indent="0">
              <a:spcBef>
                <a:spcPts val="1800"/>
              </a:spcBef>
              <a:buNone/>
            </a:pPr>
            <a:r>
              <a:rPr lang="en-US" b="1">
                <a:latin typeface="+mn-lt"/>
              </a:rPr>
              <a:t>Topics</a:t>
            </a:r>
          </a:p>
          <a:p>
            <a:pPr marL="239713" indent="-239713">
              <a:spcBef>
                <a:spcPts val="1800"/>
              </a:spcBef>
            </a:pPr>
            <a:r>
              <a:rPr lang="en-US" sz="2400">
                <a:latin typeface="+mn-lt"/>
              </a:rPr>
              <a:t>AWS Well-Architected Framework</a:t>
            </a:r>
          </a:p>
          <a:p>
            <a:pPr marL="239713" indent="-239713">
              <a:spcBef>
                <a:spcPts val="1800"/>
              </a:spcBef>
            </a:pPr>
            <a:r>
              <a:rPr lang="en-US" sz="2400">
                <a:latin typeface="+mn-lt"/>
              </a:rPr>
              <a:t>Reliability and high availability</a:t>
            </a:r>
          </a:p>
          <a:p>
            <a:pPr marL="239713" indent="-239713">
              <a:spcBef>
                <a:spcPts val="1800"/>
              </a:spcBef>
            </a:pPr>
            <a:r>
              <a:rPr lang="en-US" sz="2400">
                <a:latin typeface="+mn-lt"/>
              </a:rPr>
              <a:t>AWS Trusted Advisor</a:t>
            </a:r>
          </a:p>
        </p:txBody>
      </p:sp>
      <p:sp>
        <p:nvSpPr>
          <p:cNvPr id="6" name="Content Placeholder 5">
            <a:extLst>
              <a:ext uri="{FF2B5EF4-FFF2-40B4-BE49-F238E27FC236}">
                <a16:creationId xmlns:a16="http://schemas.microsoft.com/office/drawing/2014/main" id="{79AB60CE-670C-974B-8C37-C3795121745F}"/>
              </a:ext>
            </a:extLst>
          </p:cNvPr>
          <p:cNvSpPr>
            <a:spLocks noGrp="1"/>
          </p:cNvSpPr>
          <p:nvPr>
            <p:ph idx="4294967295"/>
          </p:nvPr>
        </p:nvSpPr>
        <p:spPr>
          <a:xfrm>
            <a:off x="6099048" y="1143000"/>
            <a:ext cx="5559552" cy="4654296"/>
          </a:xfrm>
        </p:spPr>
        <p:txBody>
          <a:bodyPr/>
          <a:lstStyle/>
          <a:p>
            <a:pPr marL="0" indent="0">
              <a:buNone/>
            </a:pPr>
            <a:r>
              <a:rPr lang="en-US" b="1">
                <a:latin typeface="+mn-lt"/>
              </a:rPr>
              <a:t>Activities</a:t>
            </a:r>
          </a:p>
          <a:p>
            <a:r>
              <a:rPr lang="en-US" sz="2400">
                <a:latin typeface="+mn-lt"/>
              </a:rPr>
              <a:t>AWS Well-Architected Framework Design Principles</a:t>
            </a:r>
          </a:p>
          <a:p>
            <a:r>
              <a:rPr lang="en-US" sz="2400">
                <a:latin typeface="+mn-lt"/>
              </a:rPr>
              <a:t>Interpret AWS Trusted Advisor Recommendations</a:t>
            </a:r>
          </a:p>
        </p:txBody>
      </p:sp>
      <p:grpSp>
        <p:nvGrpSpPr>
          <p:cNvPr id="7" name="Group 6" descr="Knowledge check.">
            <a:extLst>
              <a:ext uri="{FF2B5EF4-FFF2-40B4-BE49-F238E27FC236}">
                <a16:creationId xmlns:a16="http://schemas.microsoft.com/office/drawing/2014/main" id="{5A386CF2-48DE-3E4F-B27A-6F6B12236D70}"/>
              </a:ext>
              <a:ext uri="{C183D7F6-B498-43B3-948B-1728B52AA6E4}">
                <adec:decorative xmlns:adec="http://schemas.microsoft.com/office/drawing/2017/decorative" val="0"/>
              </a:ext>
            </a:extLst>
          </p:cNvPr>
          <p:cNvGrpSpPr/>
          <p:nvPr/>
        </p:nvGrpSpPr>
        <p:grpSpPr>
          <a:xfrm>
            <a:off x="6246312" y="5640693"/>
            <a:ext cx="2832953" cy="532323"/>
            <a:chOff x="4188879" y="4810544"/>
            <a:chExt cx="2832953" cy="532323"/>
          </a:xfrm>
        </p:grpSpPr>
        <p:sp>
          <p:nvSpPr>
            <p:cNvPr id="8" name="TextBox 7">
              <a:extLst>
                <a:ext uri="{FF2B5EF4-FFF2-40B4-BE49-F238E27FC236}">
                  <a16:creationId xmlns:a16="http://schemas.microsoft.com/office/drawing/2014/main" id="{94F8C5C3-D9C4-4E4C-8D0B-BD50A1C962C5}"/>
                </a:ext>
              </a:extLst>
            </p:cNvPr>
            <p:cNvSpPr txBox="1"/>
            <p:nvPr/>
          </p:nvSpPr>
          <p:spPr>
            <a:xfrm>
              <a:off x="4721202" y="4892040"/>
              <a:ext cx="2300630" cy="400110"/>
            </a:xfrm>
            <a:prstGeom prst="rect">
              <a:avLst/>
            </a:prstGeom>
            <a:noFill/>
          </p:spPr>
          <p:txBody>
            <a:bodyPr wrap="none" rtlCol="0">
              <a:spAutoFit/>
            </a:bodyPr>
            <a:lstStyle/>
            <a:p>
              <a:r>
                <a:rPr lang="en-US" sz="2000" b="1" dirty="0">
                  <a:latin typeface="Amazon Ember" panose="020B0603020204020204" pitchFamily="34" charset="0"/>
                  <a:ea typeface="Amazon Ember" panose="020B0603020204020204" pitchFamily="34" charset="0"/>
                  <a:cs typeface="Amazon Ember" panose="020B0603020204020204" pitchFamily="34" charset="0"/>
                </a:rPr>
                <a:t>Knowledge check</a:t>
              </a:r>
            </a:p>
          </p:txBody>
        </p:sp>
        <p:pic>
          <p:nvPicPr>
            <p:cNvPr id="9" name="Picture 8">
              <a:extLst>
                <a:ext uri="{FF2B5EF4-FFF2-40B4-BE49-F238E27FC236}">
                  <a16:creationId xmlns:a16="http://schemas.microsoft.com/office/drawing/2014/main" id="{7C7503A9-F744-2745-8305-1056CF885D90}"/>
                </a:ext>
                <a:ext uri="{C183D7F6-B498-43B3-948B-1728B52AA6E4}">
                  <adec:decorative xmlns:adec="http://schemas.microsoft.com/office/drawing/2017/decorative" val="1"/>
                </a:ext>
              </a:extLst>
            </p:cNvPr>
            <p:cNvPicPr>
              <a:picLocks noChangeAspect="1"/>
            </p:cNvPicPr>
            <p:nvPr/>
          </p:nvPicPr>
          <p:blipFill>
            <a:blip r:embed="rId4" cstate="print">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4188879" y="4810544"/>
              <a:ext cx="532323" cy="532323"/>
            </a:xfrm>
            <a:prstGeom prst="rect">
              <a:avLst/>
            </a:prstGeom>
          </p:spPr>
        </p:pic>
      </p:grpSp>
    </p:spTree>
    <p:custDataLst>
      <p:tags r:id="rId1"/>
    </p:custDataLst>
    <p:extLst>
      <p:ext uri="{BB962C8B-B14F-4D97-AF65-F5344CB8AC3E}">
        <p14:creationId xmlns:p14="http://schemas.microsoft.com/office/powerpoint/2010/main" val="1745004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74D5E7C-276F-FBA1-9EFC-9F1655E6F329}"/>
              </a:ext>
            </a:extLst>
          </p:cNvPr>
          <p:cNvSpPr>
            <a:spLocks noGrp="1"/>
          </p:cNvSpPr>
          <p:nvPr>
            <p:ph type="sldNum" sz="quarter" idx="20"/>
          </p:nvPr>
        </p:nvSpPr>
        <p:spPr/>
        <p:txBody>
          <a:bodyPr/>
          <a:lstStyle/>
          <a:p>
            <a:fld id="{930176A1-BCF0-4712-97A6-6B495F55390B}" type="slidenum">
              <a:rPr lang="en-US" smtClean="0"/>
              <a:pPr/>
              <a:t>20</a:t>
            </a:fld>
            <a:endParaRPr lang="en-US"/>
          </a:p>
        </p:txBody>
      </p:sp>
      <p:sp>
        <p:nvSpPr>
          <p:cNvPr id="2" name="Title 1">
            <a:extLst>
              <a:ext uri="{FF2B5EF4-FFF2-40B4-BE49-F238E27FC236}">
                <a16:creationId xmlns:a16="http://schemas.microsoft.com/office/drawing/2014/main" id="{0817E822-AF2D-4597-8A2F-9BB07BF518D8}"/>
              </a:ext>
            </a:extLst>
          </p:cNvPr>
          <p:cNvSpPr>
            <a:spLocks noGrp="1"/>
          </p:cNvSpPr>
          <p:nvPr>
            <p:ph type="title"/>
          </p:nvPr>
        </p:nvSpPr>
        <p:spPr/>
        <p:txBody>
          <a:bodyPr/>
          <a:lstStyle/>
          <a:p>
            <a:r>
              <a:rPr lang="en-US"/>
              <a:t>Operational excellence activity breakout</a:t>
            </a:r>
          </a:p>
        </p:txBody>
      </p:sp>
      <p:pic>
        <p:nvPicPr>
          <p:cNvPr id="7" name="Picture 6" descr="AnyCompany architecture.">
            <a:extLst>
              <a:ext uri="{FF2B5EF4-FFF2-40B4-BE49-F238E27FC236}">
                <a16:creationId xmlns:a16="http://schemas.microsoft.com/office/drawing/2014/main" id="{FFBFBB8F-60BA-42CE-8127-100DAEE0F55B}"/>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33002" y="1154938"/>
            <a:ext cx="12125995" cy="5413472"/>
          </a:xfrm>
          <a:prstGeom prst="rect">
            <a:avLst/>
          </a:prstGeom>
        </p:spPr>
      </p:pic>
    </p:spTree>
    <p:custDataLst>
      <p:tags r:id="rId1"/>
    </p:custDataLst>
    <p:extLst>
      <p:ext uri="{BB962C8B-B14F-4D97-AF65-F5344CB8AC3E}">
        <p14:creationId xmlns:p14="http://schemas.microsoft.com/office/powerpoint/2010/main" val="22455471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D641-1A1A-4EC3-A9BC-A150BBCFEF24}"/>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21</a:t>
            </a:fld>
            <a:endParaRPr lang="en-US" dirty="0"/>
          </a:p>
        </p:txBody>
      </p:sp>
      <p:sp>
        <p:nvSpPr>
          <p:cNvPr id="6" name="Title 5">
            <a:extLst>
              <a:ext uri="{FF2B5EF4-FFF2-40B4-BE49-F238E27FC236}">
                <a16:creationId xmlns:a16="http://schemas.microsoft.com/office/drawing/2014/main" id="{527558D1-8AE7-4F45-8C8C-A56F6D4F60AE}"/>
              </a:ext>
            </a:extLst>
          </p:cNvPr>
          <p:cNvSpPr>
            <a:spLocks noGrp="1"/>
          </p:cNvSpPr>
          <p:nvPr>
            <p:ph type="title"/>
          </p:nvPr>
        </p:nvSpPr>
        <p:spPr>
          <a:xfrm>
            <a:off x="4267200" y="3063341"/>
            <a:ext cx="3657600" cy="731318"/>
          </a:xfrm>
        </p:spPr>
        <p:txBody>
          <a:bodyPr>
            <a:normAutofit/>
          </a:bodyPr>
          <a:lstStyle/>
          <a:p>
            <a:r>
              <a:rPr lang="en-US" sz="3600"/>
              <a:t>Security pillar</a:t>
            </a:r>
          </a:p>
        </p:txBody>
      </p:sp>
    </p:spTree>
    <p:custDataLst>
      <p:tags r:id="rId1"/>
    </p:custDataLst>
    <p:extLst>
      <p:ext uri="{BB962C8B-B14F-4D97-AF65-F5344CB8AC3E}">
        <p14:creationId xmlns:p14="http://schemas.microsoft.com/office/powerpoint/2010/main" val="38598288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F51C82F-E90D-45E0-A20F-118CE1221DED}"/>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pPr/>
              <a:t>22</a:t>
            </a:fld>
            <a:endParaRPr lang="en-US" dirty="0"/>
          </a:p>
        </p:txBody>
      </p:sp>
      <p:sp>
        <p:nvSpPr>
          <p:cNvPr id="5" name="Title 1">
            <a:extLst>
              <a:ext uri="{FF2B5EF4-FFF2-40B4-BE49-F238E27FC236}">
                <a16:creationId xmlns:a16="http://schemas.microsoft.com/office/drawing/2014/main" id="{F969DB44-A80B-924E-B7AC-28678F084FC5}"/>
              </a:ext>
            </a:extLst>
          </p:cNvPr>
          <p:cNvSpPr>
            <a:spLocks noGrp="1"/>
          </p:cNvSpPr>
          <p:nvPr>
            <p:ph type="title"/>
          </p:nvPr>
        </p:nvSpPr>
        <p:spPr/>
        <p:txBody>
          <a:bodyPr/>
          <a:lstStyle/>
          <a:p>
            <a:r>
              <a:rPr lang="en-US"/>
              <a:t>Security pillar – protect and monitor systems</a:t>
            </a:r>
          </a:p>
        </p:txBody>
      </p:sp>
      <p:sp>
        <p:nvSpPr>
          <p:cNvPr id="6" name="Content Placeholder 2">
            <a:extLst>
              <a:ext uri="{FF2B5EF4-FFF2-40B4-BE49-F238E27FC236}">
                <a16:creationId xmlns:a16="http://schemas.microsoft.com/office/drawing/2014/main" id="{3E1D1E58-5F42-AD4F-A74D-6D386D83F0E6}"/>
              </a:ext>
            </a:extLst>
          </p:cNvPr>
          <p:cNvSpPr>
            <a:spLocks noGrp="1"/>
          </p:cNvSpPr>
          <p:nvPr>
            <p:ph sz="quarter" idx="21"/>
          </p:nvPr>
        </p:nvSpPr>
        <p:spPr>
          <a:xfrm>
            <a:off x="2999232" y="1527048"/>
            <a:ext cx="8778240" cy="4645152"/>
          </a:xfrm>
        </p:spPr>
        <p:txBody>
          <a:bodyPr>
            <a:normAutofit lnSpcReduction="10000"/>
          </a:bodyPr>
          <a:lstStyle/>
          <a:p>
            <a:pPr>
              <a:buClr>
                <a:schemeClr val="tx1"/>
              </a:buClr>
            </a:pPr>
            <a:r>
              <a:rPr lang="en-US">
                <a:solidFill>
                  <a:srgbClr val="504BAB"/>
                </a:solidFill>
              </a:rPr>
              <a:t>Focus</a:t>
            </a:r>
          </a:p>
          <a:p>
            <a:pPr lvl="1">
              <a:buClr>
                <a:schemeClr val="tx1"/>
              </a:buClr>
            </a:pPr>
            <a:r>
              <a:rPr lang="en-US"/>
              <a:t>Protect information, systems, and assets while delivering business value through risk assessments and mitigation strategies.</a:t>
            </a:r>
          </a:p>
          <a:p>
            <a:pPr marL="0" indent="0">
              <a:buClr>
                <a:schemeClr val="tx1"/>
              </a:buClr>
              <a:buNone/>
            </a:pPr>
            <a:endParaRPr lang="en-US"/>
          </a:p>
          <a:p>
            <a:pPr>
              <a:buClr>
                <a:schemeClr val="tx1"/>
              </a:buClr>
            </a:pPr>
            <a:r>
              <a:rPr lang="en-US">
                <a:solidFill>
                  <a:srgbClr val="504BAB"/>
                </a:solidFill>
              </a:rPr>
              <a:t>Key topics</a:t>
            </a:r>
          </a:p>
          <a:p>
            <a:pPr lvl="1">
              <a:buClr>
                <a:schemeClr val="tx1"/>
              </a:buClr>
            </a:pPr>
            <a:r>
              <a:rPr lang="en-US"/>
              <a:t>Protecting confidentiality and integrity of data</a:t>
            </a:r>
          </a:p>
          <a:p>
            <a:pPr lvl="1">
              <a:buClr>
                <a:schemeClr val="tx1"/>
              </a:buClr>
            </a:pPr>
            <a:r>
              <a:rPr lang="en-US"/>
              <a:t>Identifying and managing who can do what</a:t>
            </a:r>
          </a:p>
          <a:p>
            <a:pPr lvl="1">
              <a:buClr>
                <a:schemeClr val="tx1"/>
              </a:buClr>
            </a:pPr>
            <a:r>
              <a:rPr lang="en-US"/>
              <a:t>Protecting systems</a:t>
            </a:r>
          </a:p>
          <a:p>
            <a:pPr lvl="1">
              <a:buClr>
                <a:schemeClr val="tx1"/>
              </a:buClr>
            </a:pPr>
            <a:r>
              <a:rPr lang="en-US"/>
              <a:t>Establishing controls to detect security events</a:t>
            </a:r>
          </a:p>
        </p:txBody>
      </p:sp>
      <p:grpSp>
        <p:nvGrpSpPr>
          <p:cNvPr id="4" name="Group 3">
            <a:extLst>
              <a:ext uri="{FF2B5EF4-FFF2-40B4-BE49-F238E27FC236}">
                <a16:creationId xmlns:a16="http://schemas.microsoft.com/office/drawing/2014/main" id="{2BBEF7FA-B13D-4DE9-9B1E-C05FA11CB4FB}"/>
              </a:ext>
              <a:ext uri="{C183D7F6-B498-43B3-948B-1728B52AA6E4}">
                <adec:decorative xmlns:adec="http://schemas.microsoft.com/office/drawing/2017/decorative" val="1"/>
              </a:ext>
            </a:extLst>
          </p:cNvPr>
          <p:cNvGrpSpPr/>
          <p:nvPr/>
        </p:nvGrpSpPr>
        <p:grpSpPr>
          <a:xfrm>
            <a:off x="378608" y="1487855"/>
            <a:ext cx="2229853" cy="4539916"/>
            <a:chOff x="378608" y="1487855"/>
            <a:chExt cx="2229853" cy="4539916"/>
          </a:xfrm>
        </p:grpSpPr>
        <p:sp>
          <p:nvSpPr>
            <p:cNvPr id="7" name="Rectangle 6">
              <a:extLst>
                <a:ext uri="{FF2B5EF4-FFF2-40B4-BE49-F238E27FC236}">
                  <a16:creationId xmlns:a16="http://schemas.microsoft.com/office/drawing/2014/main" id="{7316DD7A-526A-D54B-B6BF-134E1684A2EF}"/>
                </a:ext>
              </a:extLst>
            </p:cNvPr>
            <p:cNvSpPr/>
            <p:nvPr/>
          </p:nvSpPr>
          <p:spPr>
            <a:xfrm>
              <a:off x="378608" y="1487855"/>
              <a:ext cx="2229853" cy="4539916"/>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Security</a:t>
              </a: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9" name="TextBox 8">
              <a:extLst>
                <a:ext uri="{FF2B5EF4-FFF2-40B4-BE49-F238E27FC236}">
                  <a16:creationId xmlns:a16="http://schemas.microsoft.com/office/drawing/2014/main" id="{740081AF-0BDB-0F4E-AA36-A1167A9C2FDF}"/>
                </a:ext>
              </a:extLst>
            </p:cNvPr>
            <p:cNvSpPr txBox="1"/>
            <p:nvPr/>
          </p:nvSpPr>
          <p:spPr>
            <a:xfrm>
              <a:off x="679676" y="4889389"/>
              <a:ext cx="1627717" cy="1015663"/>
            </a:xfrm>
            <a:prstGeom prst="rect">
              <a:avLst/>
            </a:prstGeom>
            <a:noFill/>
          </p:spPr>
          <p:txBody>
            <a:bodyPr wrap="square" rtlCol="0">
              <a:spAutoFit/>
            </a:bodyPr>
            <a:lstStyle/>
            <a:p>
              <a:pPr algn="ctr"/>
              <a:r>
                <a:rPr lang="en-US" sz="2000">
                  <a:latin typeface="Amazon Ember Light" panose="020B0403020204020204" pitchFamily="34" charset="0"/>
                  <a:ea typeface="Amazon Ember Light" panose="020B0403020204020204" pitchFamily="34" charset="0"/>
                  <a:cs typeface="Amazon Ember Light" panose="020B0403020204020204" pitchFamily="34" charset="0"/>
                </a:rPr>
                <a:t>Protect and monitor systems</a:t>
              </a:r>
            </a:p>
          </p:txBody>
        </p:sp>
        <p:pic>
          <p:nvPicPr>
            <p:cNvPr id="10" name="Picture 4">
              <a:extLst>
                <a:ext uri="{FF2B5EF4-FFF2-40B4-BE49-F238E27FC236}">
                  <a16:creationId xmlns:a16="http://schemas.microsoft.com/office/drawing/2014/main" id="{0FDB392F-D9F5-440E-BC50-134A46F4FB06}"/>
                </a:ext>
                <a:ext uri="{C183D7F6-B498-43B3-948B-1728B52AA6E4}">
                  <adec:decorative xmlns:adec="http://schemas.microsoft.com/office/drawing/2017/decorative" val="1"/>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762014" y="3026293"/>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7827604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F83CF01-3986-4D2C-A314-E9D5D6BABC1B}"/>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pPr/>
              <a:t>23</a:t>
            </a:fld>
            <a:endParaRPr lang="en-US"/>
          </a:p>
        </p:txBody>
      </p:sp>
      <p:sp>
        <p:nvSpPr>
          <p:cNvPr id="2" name="Title 1"/>
          <p:cNvSpPr>
            <a:spLocks noGrp="1"/>
          </p:cNvSpPr>
          <p:nvPr>
            <p:ph type="title"/>
          </p:nvPr>
        </p:nvSpPr>
        <p:spPr/>
        <p:txBody>
          <a:bodyPr/>
          <a:lstStyle/>
          <a:p>
            <a:r>
              <a:rPr lang="en-US"/>
              <a:t>Security design principles</a:t>
            </a:r>
          </a:p>
        </p:txBody>
      </p:sp>
      <p:sp>
        <p:nvSpPr>
          <p:cNvPr id="14" name="Content Placeholder 13">
            <a:extLst>
              <a:ext uri="{FF2B5EF4-FFF2-40B4-BE49-F238E27FC236}">
                <a16:creationId xmlns:a16="http://schemas.microsoft.com/office/drawing/2014/main" id="{610AF2FD-2851-48FE-A539-F2263C866150}"/>
              </a:ext>
            </a:extLst>
          </p:cNvPr>
          <p:cNvSpPr>
            <a:spLocks noGrp="1"/>
          </p:cNvSpPr>
          <p:nvPr>
            <p:ph sz="quarter" idx="21"/>
          </p:nvPr>
        </p:nvSpPr>
        <p:spPr>
          <a:xfrm>
            <a:off x="2907792" y="1527048"/>
            <a:ext cx="8842248" cy="4645152"/>
          </a:xfrm>
        </p:spPr>
        <p:txBody>
          <a:bodyPr/>
          <a:lstStyle/>
          <a:p>
            <a:r>
              <a:rPr lang="en-US"/>
              <a:t>Implement a strong identity foundation</a:t>
            </a:r>
          </a:p>
          <a:p>
            <a:r>
              <a:rPr lang="en-US"/>
              <a:t>Enable traceability</a:t>
            </a:r>
          </a:p>
          <a:p>
            <a:r>
              <a:rPr lang="en-US"/>
              <a:t>Apply security at all layers</a:t>
            </a:r>
          </a:p>
          <a:p>
            <a:r>
              <a:rPr lang="en-US"/>
              <a:t>Automate security best practices</a:t>
            </a:r>
          </a:p>
          <a:p>
            <a:r>
              <a:rPr lang="en-US"/>
              <a:t>Protect data in transit and at rest</a:t>
            </a:r>
          </a:p>
          <a:p>
            <a:r>
              <a:rPr lang="en-US"/>
              <a:t>Keep people away from data</a:t>
            </a:r>
          </a:p>
          <a:p>
            <a:r>
              <a:rPr lang="en-US"/>
              <a:t>Prepare for security events</a:t>
            </a:r>
          </a:p>
        </p:txBody>
      </p:sp>
      <p:grpSp>
        <p:nvGrpSpPr>
          <p:cNvPr id="5" name="Group 4">
            <a:extLst>
              <a:ext uri="{FF2B5EF4-FFF2-40B4-BE49-F238E27FC236}">
                <a16:creationId xmlns:a16="http://schemas.microsoft.com/office/drawing/2014/main" id="{5216B019-C590-46A9-B3E1-C9A7617CA2B3}"/>
              </a:ext>
              <a:ext uri="{C183D7F6-B498-43B3-948B-1728B52AA6E4}">
                <adec:decorative xmlns:adec="http://schemas.microsoft.com/office/drawing/2017/decorative" val="1"/>
              </a:ext>
            </a:extLst>
          </p:cNvPr>
          <p:cNvGrpSpPr/>
          <p:nvPr/>
        </p:nvGrpSpPr>
        <p:grpSpPr>
          <a:xfrm>
            <a:off x="378608" y="1487855"/>
            <a:ext cx="2229853" cy="4539916"/>
            <a:chOff x="378608" y="1487855"/>
            <a:chExt cx="2229853" cy="4539916"/>
          </a:xfrm>
        </p:grpSpPr>
        <p:sp>
          <p:nvSpPr>
            <p:cNvPr id="7" name="Rectangle 6">
              <a:extLst>
                <a:ext uri="{FF2B5EF4-FFF2-40B4-BE49-F238E27FC236}">
                  <a16:creationId xmlns:a16="http://schemas.microsoft.com/office/drawing/2014/main" id="{93CFB68E-7822-EC46-8F1C-5C616DABEF2A}"/>
                </a:ext>
              </a:extLst>
            </p:cNvPr>
            <p:cNvSpPr/>
            <p:nvPr/>
          </p:nvSpPr>
          <p:spPr>
            <a:xfrm>
              <a:off x="378608" y="1487855"/>
              <a:ext cx="2229853" cy="4539916"/>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Security</a:t>
              </a: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9" name="TextBox 8">
              <a:extLst>
                <a:ext uri="{FF2B5EF4-FFF2-40B4-BE49-F238E27FC236}">
                  <a16:creationId xmlns:a16="http://schemas.microsoft.com/office/drawing/2014/main" id="{552D38CF-9D57-ED45-892B-C10BA99A1394}"/>
                </a:ext>
              </a:extLst>
            </p:cNvPr>
            <p:cNvSpPr txBox="1"/>
            <p:nvPr/>
          </p:nvSpPr>
          <p:spPr>
            <a:xfrm>
              <a:off x="679675" y="4889389"/>
              <a:ext cx="1627717" cy="1015663"/>
            </a:xfrm>
            <a:prstGeom prst="rect">
              <a:avLst/>
            </a:prstGeom>
            <a:noFill/>
          </p:spPr>
          <p:txBody>
            <a:bodyPr wrap="square" rtlCol="0">
              <a:spAutoFit/>
            </a:bodyPr>
            <a:lstStyle/>
            <a:p>
              <a:pPr algn="ctr"/>
              <a:r>
                <a:rPr lang="en-US" sz="2000">
                  <a:latin typeface="Amazon Ember Light" panose="020B0403020204020204" pitchFamily="34" charset="0"/>
                  <a:ea typeface="Amazon Ember Light" panose="020B0403020204020204" pitchFamily="34" charset="0"/>
                  <a:cs typeface="Amazon Ember Light" panose="020B0403020204020204" pitchFamily="34" charset="0"/>
                </a:rPr>
                <a:t>Protect and monitor systems</a:t>
              </a:r>
            </a:p>
          </p:txBody>
        </p:sp>
        <p:pic>
          <p:nvPicPr>
            <p:cNvPr id="10" name="Picture 4">
              <a:extLst>
                <a:ext uri="{FF2B5EF4-FFF2-40B4-BE49-F238E27FC236}">
                  <a16:creationId xmlns:a16="http://schemas.microsoft.com/office/drawing/2014/main" id="{AD738E10-95F1-4864-BFEF-57CE14E0E1C3}"/>
                </a:ext>
                <a:ext uri="{C183D7F6-B498-43B3-948B-1728B52AA6E4}">
                  <adec:decorative xmlns:adec="http://schemas.microsoft.com/office/drawing/2017/decorative" val="1"/>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762014" y="3026293"/>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17605014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24B5E8F-0610-4921-8D92-8999574FE2B1}"/>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24</a:t>
            </a:fld>
            <a:endParaRPr lang="en-US"/>
          </a:p>
        </p:txBody>
      </p:sp>
      <p:sp>
        <p:nvSpPr>
          <p:cNvPr id="7" name="Title 6">
            <a:extLst>
              <a:ext uri="{FF2B5EF4-FFF2-40B4-BE49-F238E27FC236}">
                <a16:creationId xmlns:a16="http://schemas.microsoft.com/office/drawing/2014/main" id="{9DAF1FE1-D4B8-412C-870C-A4AAC0D00BB7}"/>
              </a:ext>
            </a:extLst>
          </p:cNvPr>
          <p:cNvSpPr>
            <a:spLocks noGrp="1"/>
          </p:cNvSpPr>
          <p:nvPr>
            <p:ph type="title"/>
          </p:nvPr>
        </p:nvSpPr>
        <p:spPr/>
        <p:txBody>
          <a:bodyPr/>
          <a:lstStyle/>
          <a:p>
            <a:r>
              <a:rPr lang="en-US"/>
              <a:t>Security questions</a:t>
            </a:r>
          </a:p>
        </p:txBody>
      </p:sp>
      <p:sp>
        <p:nvSpPr>
          <p:cNvPr id="8" name="Content Placeholder 7">
            <a:extLst>
              <a:ext uri="{FF2B5EF4-FFF2-40B4-BE49-F238E27FC236}">
                <a16:creationId xmlns:a16="http://schemas.microsoft.com/office/drawing/2014/main" id="{7438C86D-A992-4D24-9722-D83C7706545A}"/>
              </a:ext>
            </a:extLst>
          </p:cNvPr>
          <p:cNvSpPr>
            <a:spLocks noGrp="1"/>
          </p:cNvSpPr>
          <p:nvPr>
            <p:ph sz="quarter" idx="21"/>
          </p:nvPr>
        </p:nvSpPr>
        <p:spPr>
          <a:xfrm>
            <a:off x="365760" y="1143000"/>
            <a:ext cx="5504688" cy="4645152"/>
          </a:xfrm>
        </p:spPr>
        <p:txBody>
          <a:bodyPr>
            <a:normAutofit fontScale="92500" lnSpcReduction="10000"/>
          </a:bodyPr>
          <a:lstStyle/>
          <a:p>
            <a:pPr marL="0" indent="0">
              <a:buNone/>
            </a:pPr>
            <a:r>
              <a:rPr lang="en-US" sz="2400">
                <a:solidFill>
                  <a:srgbClr val="504BAB"/>
                </a:solidFill>
              </a:rPr>
              <a:t>Security</a:t>
            </a:r>
          </a:p>
          <a:p>
            <a:r>
              <a:rPr lang="en-US" sz="2000"/>
              <a:t>How do you securely operate your workload?</a:t>
            </a:r>
          </a:p>
          <a:p>
            <a:pPr marL="0" indent="0">
              <a:buNone/>
            </a:pPr>
            <a:endParaRPr lang="en-US" sz="2000"/>
          </a:p>
          <a:p>
            <a:pPr marL="0" indent="0">
              <a:buNone/>
            </a:pPr>
            <a:r>
              <a:rPr lang="en-US" sz="2400">
                <a:solidFill>
                  <a:srgbClr val="504BAB"/>
                </a:solidFill>
              </a:rPr>
              <a:t>Identity and access management</a:t>
            </a:r>
          </a:p>
          <a:p>
            <a:r>
              <a:rPr lang="en-US" sz="2000"/>
              <a:t>How do you manage identities for people and machines?</a:t>
            </a:r>
          </a:p>
          <a:p>
            <a:r>
              <a:rPr lang="en-US" sz="2000"/>
              <a:t>How do you manage permissions for people and machines?</a:t>
            </a:r>
          </a:p>
          <a:p>
            <a:pPr marL="0" indent="0">
              <a:buNone/>
            </a:pPr>
            <a:endParaRPr lang="en-US" sz="2000"/>
          </a:p>
          <a:p>
            <a:pPr marL="0" indent="0">
              <a:buNone/>
            </a:pPr>
            <a:r>
              <a:rPr lang="en-US" sz="2400">
                <a:solidFill>
                  <a:srgbClr val="504BAB"/>
                </a:solidFill>
              </a:rPr>
              <a:t>Detection</a:t>
            </a:r>
          </a:p>
          <a:p>
            <a:r>
              <a:rPr lang="en-US" sz="2000"/>
              <a:t>How do you detect and investigate security events?</a:t>
            </a:r>
          </a:p>
        </p:txBody>
      </p:sp>
      <p:sp>
        <p:nvSpPr>
          <p:cNvPr id="9" name="Content Placeholder 8">
            <a:extLst>
              <a:ext uri="{FF2B5EF4-FFF2-40B4-BE49-F238E27FC236}">
                <a16:creationId xmlns:a16="http://schemas.microsoft.com/office/drawing/2014/main" id="{C9A2748F-3BB8-4881-97A1-3E5268F9B480}"/>
              </a:ext>
            </a:extLst>
          </p:cNvPr>
          <p:cNvSpPr>
            <a:spLocks noGrp="1"/>
          </p:cNvSpPr>
          <p:nvPr>
            <p:ph idx="4294967295"/>
          </p:nvPr>
        </p:nvSpPr>
        <p:spPr>
          <a:xfrm>
            <a:off x="6245352" y="1143000"/>
            <a:ext cx="5503862" cy="4645152"/>
          </a:xfrm>
        </p:spPr>
        <p:txBody>
          <a:bodyPr>
            <a:normAutofit fontScale="92500" lnSpcReduction="10000"/>
          </a:bodyPr>
          <a:lstStyle/>
          <a:p>
            <a:pPr marL="0" indent="0">
              <a:buNone/>
            </a:pPr>
            <a:r>
              <a:rPr lang="en-US" sz="2400">
                <a:solidFill>
                  <a:srgbClr val="504BAB"/>
                </a:solidFill>
              </a:rPr>
              <a:t>Infrastructure protection</a:t>
            </a:r>
          </a:p>
          <a:p>
            <a:r>
              <a:rPr lang="en-US" sz="2000"/>
              <a:t>How do you protect your network resources?</a:t>
            </a:r>
          </a:p>
          <a:p>
            <a:r>
              <a:rPr lang="en-US" sz="2000"/>
              <a:t>How do you protect your compute resources?</a:t>
            </a:r>
          </a:p>
          <a:p>
            <a:pPr marL="0" indent="0">
              <a:buNone/>
            </a:pPr>
            <a:endParaRPr lang="en-US" sz="2000"/>
          </a:p>
          <a:p>
            <a:pPr marL="0" indent="0">
              <a:buNone/>
            </a:pPr>
            <a:r>
              <a:rPr lang="en-US" sz="2400">
                <a:solidFill>
                  <a:srgbClr val="504BAB"/>
                </a:solidFill>
              </a:rPr>
              <a:t>Data protection</a:t>
            </a:r>
          </a:p>
          <a:p>
            <a:r>
              <a:rPr lang="en-US" sz="2000"/>
              <a:t>How do you classify your data?</a:t>
            </a:r>
          </a:p>
          <a:p>
            <a:r>
              <a:rPr lang="en-US" sz="2000"/>
              <a:t>How do you protect your data at rest?</a:t>
            </a:r>
          </a:p>
          <a:p>
            <a:r>
              <a:rPr lang="en-US" sz="2000"/>
              <a:t>How do you protect your data in transit?</a:t>
            </a:r>
            <a:br>
              <a:rPr lang="en-US" sz="2400"/>
            </a:br>
            <a:endParaRPr lang="en-US" sz="2400"/>
          </a:p>
          <a:p>
            <a:pPr marL="0" indent="0">
              <a:buNone/>
            </a:pPr>
            <a:r>
              <a:rPr lang="en-US" sz="2400">
                <a:solidFill>
                  <a:srgbClr val="504BAB"/>
                </a:solidFill>
              </a:rPr>
              <a:t>Incident response</a:t>
            </a:r>
          </a:p>
          <a:p>
            <a:r>
              <a:rPr lang="en-US" sz="2000"/>
              <a:t>How do you anticipate, respond to, and recover from incidents?</a:t>
            </a:r>
            <a:endParaRPr lang="en-US" sz="2400"/>
          </a:p>
        </p:txBody>
      </p:sp>
    </p:spTree>
    <p:custDataLst>
      <p:tags r:id="rId1"/>
    </p:custDataLst>
    <p:extLst>
      <p:ext uri="{BB962C8B-B14F-4D97-AF65-F5344CB8AC3E}">
        <p14:creationId xmlns:p14="http://schemas.microsoft.com/office/powerpoint/2010/main" val="38721094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1AD70E-8D0E-03B2-6B14-F9EBC69D2B09}"/>
              </a:ext>
            </a:extLst>
          </p:cNvPr>
          <p:cNvSpPr>
            <a:spLocks noGrp="1"/>
          </p:cNvSpPr>
          <p:nvPr>
            <p:ph type="sldNum" sz="quarter" idx="20"/>
          </p:nvPr>
        </p:nvSpPr>
        <p:spPr/>
        <p:txBody>
          <a:bodyPr/>
          <a:lstStyle/>
          <a:p>
            <a:fld id="{930176A1-BCF0-4712-97A6-6B495F55390B}" type="slidenum">
              <a:rPr lang="en-US" smtClean="0"/>
              <a:pPr/>
              <a:t>25</a:t>
            </a:fld>
            <a:endParaRPr lang="en-US"/>
          </a:p>
        </p:txBody>
      </p:sp>
      <p:sp>
        <p:nvSpPr>
          <p:cNvPr id="2" name="Title 1">
            <a:extLst>
              <a:ext uri="{FF2B5EF4-FFF2-40B4-BE49-F238E27FC236}">
                <a16:creationId xmlns:a16="http://schemas.microsoft.com/office/drawing/2014/main" id="{0817E822-AF2D-4597-8A2F-9BB07BF518D8}"/>
              </a:ext>
            </a:extLst>
          </p:cNvPr>
          <p:cNvSpPr>
            <a:spLocks noGrp="1"/>
          </p:cNvSpPr>
          <p:nvPr>
            <p:ph type="title"/>
          </p:nvPr>
        </p:nvSpPr>
        <p:spPr/>
        <p:txBody>
          <a:bodyPr/>
          <a:lstStyle/>
          <a:p>
            <a:r>
              <a:rPr lang="en-US"/>
              <a:t>Security activity breakout</a:t>
            </a:r>
          </a:p>
        </p:txBody>
      </p:sp>
      <p:pic>
        <p:nvPicPr>
          <p:cNvPr id="7" name="Picture 6" descr="AnyCompany architecture.">
            <a:extLst>
              <a:ext uri="{FF2B5EF4-FFF2-40B4-BE49-F238E27FC236}">
                <a16:creationId xmlns:a16="http://schemas.microsoft.com/office/drawing/2014/main" id="{1E90401C-5AB6-44D0-88D1-3BB205958A8D}"/>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33002" y="1154938"/>
            <a:ext cx="12125995" cy="5413472"/>
          </a:xfrm>
          <a:prstGeom prst="rect">
            <a:avLst/>
          </a:prstGeom>
        </p:spPr>
      </p:pic>
    </p:spTree>
    <p:custDataLst>
      <p:tags r:id="rId1"/>
    </p:custDataLst>
    <p:extLst>
      <p:ext uri="{BB962C8B-B14F-4D97-AF65-F5344CB8AC3E}">
        <p14:creationId xmlns:p14="http://schemas.microsoft.com/office/powerpoint/2010/main" val="20841407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D641-1A1A-4EC3-A9BC-A150BBCFEF24}"/>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26</a:t>
            </a:fld>
            <a:endParaRPr lang="en-US"/>
          </a:p>
        </p:txBody>
      </p:sp>
      <p:sp>
        <p:nvSpPr>
          <p:cNvPr id="6" name="Title 5">
            <a:extLst>
              <a:ext uri="{FF2B5EF4-FFF2-40B4-BE49-F238E27FC236}">
                <a16:creationId xmlns:a16="http://schemas.microsoft.com/office/drawing/2014/main" id="{527558D1-8AE7-4F45-8C8C-A56F6D4F60AE}"/>
              </a:ext>
            </a:extLst>
          </p:cNvPr>
          <p:cNvSpPr>
            <a:spLocks noGrp="1"/>
          </p:cNvSpPr>
          <p:nvPr>
            <p:ph type="title"/>
          </p:nvPr>
        </p:nvSpPr>
        <p:spPr>
          <a:xfrm>
            <a:off x="3878580" y="3063341"/>
            <a:ext cx="4434840" cy="731318"/>
          </a:xfrm>
        </p:spPr>
        <p:txBody>
          <a:bodyPr/>
          <a:lstStyle/>
          <a:p>
            <a:r>
              <a:rPr lang="en-US" sz="4000"/>
              <a:t>Reliability pillar</a:t>
            </a:r>
          </a:p>
        </p:txBody>
      </p:sp>
    </p:spTree>
    <p:custDataLst>
      <p:tags r:id="rId1"/>
    </p:custDataLst>
    <p:extLst>
      <p:ext uri="{BB962C8B-B14F-4D97-AF65-F5344CB8AC3E}">
        <p14:creationId xmlns:p14="http://schemas.microsoft.com/office/powerpoint/2010/main" val="30836391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0D5481CF-2D28-4F62-A83A-E7A4E95E52DA}"/>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27</a:t>
            </a:fld>
            <a:endParaRPr lang="en-US"/>
          </a:p>
        </p:txBody>
      </p:sp>
      <p:sp>
        <p:nvSpPr>
          <p:cNvPr id="2" name="Title 1"/>
          <p:cNvSpPr>
            <a:spLocks noGrp="1"/>
          </p:cNvSpPr>
          <p:nvPr>
            <p:ph type="title"/>
          </p:nvPr>
        </p:nvSpPr>
        <p:spPr/>
        <p:txBody>
          <a:bodyPr>
            <a:normAutofit fontScale="90000"/>
          </a:bodyPr>
          <a:lstStyle/>
          <a:p>
            <a:r>
              <a:rPr lang="en-US"/>
              <a:t>Reliability pillar – recover from failure and mitigate disruption</a:t>
            </a:r>
          </a:p>
        </p:txBody>
      </p:sp>
      <p:sp>
        <p:nvSpPr>
          <p:cNvPr id="9" name="Content Placeholder 8">
            <a:extLst>
              <a:ext uri="{FF2B5EF4-FFF2-40B4-BE49-F238E27FC236}">
                <a16:creationId xmlns:a16="http://schemas.microsoft.com/office/drawing/2014/main" id="{7963EC24-12CA-4657-AC77-23F81772602F}"/>
              </a:ext>
            </a:extLst>
          </p:cNvPr>
          <p:cNvSpPr>
            <a:spLocks noGrp="1"/>
          </p:cNvSpPr>
          <p:nvPr>
            <p:ph sz="quarter" idx="21"/>
          </p:nvPr>
        </p:nvSpPr>
        <p:spPr>
          <a:xfrm>
            <a:off x="2907792" y="1527048"/>
            <a:ext cx="8869680" cy="4645152"/>
          </a:xfrm>
        </p:spPr>
        <p:txBody>
          <a:bodyPr/>
          <a:lstStyle/>
          <a:p>
            <a:pPr>
              <a:buClr>
                <a:schemeClr val="tx1"/>
              </a:buClr>
            </a:pPr>
            <a:r>
              <a:rPr lang="en-US">
                <a:solidFill>
                  <a:srgbClr val="504BAB"/>
                </a:solidFill>
              </a:rPr>
              <a:t>Focus</a:t>
            </a:r>
          </a:p>
          <a:p>
            <a:pPr lvl="1">
              <a:buClr>
                <a:schemeClr val="tx1"/>
              </a:buClr>
            </a:pPr>
            <a:r>
              <a:rPr lang="en-US"/>
              <a:t>Ensure a workload performs its intended function correctly and consistently when it’s expected to.</a:t>
            </a:r>
          </a:p>
          <a:p>
            <a:pPr marL="0" indent="0">
              <a:buClr>
                <a:schemeClr val="tx1"/>
              </a:buClr>
              <a:buNone/>
            </a:pPr>
            <a:endParaRPr lang="en-US"/>
          </a:p>
          <a:p>
            <a:pPr>
              <a:buClr>
                <a:schemeClr val="tx1"/>
              </a:buClr>
            </a:pPr>
            <a:r>
              <a:rPr lang="en-US">
                <a:solidFill>
                  <a:srgbClr val="504BAB"/>
                </a:solidFill>
              </a:rPr>
              <a:t>Key topics</a:t>
            </a:r>
          </a:p>
          <a:p>
            <a:pPr lvl="1">
              <a:buClr>
                <a:schemeClr val="tx1"/>
              </a:buClr>
            </a:pPr>
            <a:r>
              <a:rPr lang="en-US"/>
              <a:t>Designing distributed systems</a:t>
            </a:r>
          </a:p>
          <a:p>
            <a:pPr lvl="1">
              <a:buClr>
                <a:schemeClr val="tx1"/>
              </a:buClr>
            </a:pPr>
            <a:r>
              <a:rPr lang="en-US"/>
              <a:t>Recovery planning</a:t>
            </a:r>
          </a:p>
          <a:p>
            <a:pPr lvl="1">
              <a:buClr>
                <a:schemeClr val="tx1"/>
              </a:buClr>
            </a:pPr>
            <a:r>
              <a:rPr lang="en-US"/>
              <a:t>Handling change</a:t>
            </a:r>
          </a:p>
        </p:txBody>
      </p:sp>
      <p:grpSp>
        <p:nvGrpSpPr>
          <p:cNvPr id="4" name="Group 3">
            <a:extLst>
              <a:ext uri="{FF2B5EF4-FFF2-40B4-BE49-F238E27FC236}">
                <a16:creationId xmlns:a16="http://schemas.microsoft.com/office/drawing/2014/main" id="{D70D9582-9BBE-4BC1-9C37-DAC0D37F9F2D}"/>
              </a:ext>
              <a:ext uri="{C183D7F6-B498-43B3-948B-1728B52AA6E4}">
                <adec:decorative xmlns:adec="http://schemas.microsoft.com/office/drawing/2017/decorative" val="1"/>
              </a:ext>
            </a:extLst>
          </p:cNvPr>
          <p:cNvGrpSpPr/>
          <p:nvPr/>
        </p:nvGrpSpPr>
        <p:grpSpPr>
          <a:xfrm>
            <a:off x="373202" y="1489611"/>
            <a:ext cx="2229853" cy="4539915"/>
            <a:chOff x="373202" y="1489611"/>
            <a:chExt cx="2229853" cy="4539915"/>
          </a:xfrm>
        </p:grpSpPr>
        <p:sp>
          <p:nvSpPr>
            <p:cNvPr id="3" name="Rectangle 2">
              <a:extLst>
                <a:ext uri="{FF2B5EF4-FFF2-40B4-BE49-F238E27FC236}">
                  <a16:creationId xmlns:a16="http://schemas.microsoft.com/office/drawing/2014/main" id="{00F64DA2-ACC2-9949-A7BB-9298A3073F98}"/>
                </a:ext>
              </a:extLst>
            </p:cNvPr>
            <p:cNvSpPr/>
            <p:nvPr/>
          </p:nvSpPr>
          <p:spPr>
            <a:xfrm>
              <a:off x="373202" y="1489611"/>
              <a:ext cx="2229853" cy="4539915"/>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Reliability</a:t>
              </a: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5" name="TextBox 4">
              <a:extLst>
                <a:ext uri="{FF2B5EF4-FFF2-40B4-BE49-F238E27FC236}">
                  <a16:creationId xmlns:a16="http://schemas.microsoft.com/office/drawing/2014/main" id="{2C38320B-1671-BF4E-928E-17A874073800}"/>
                </a:ext>
              </a:extLst>
            </p:cNvPr>
            <p:cNvSpPr txBox="1"/>
            <p:nvPr/>
          </p:nvSpPr>
          <p:spPr>
            <a:xfrm>
              <a:off x="674268" y="4547274"/>
              <a:ext cx="1627717" cy="1323439"/>
            </a:xfrm>
            <a:prstGeom prst="rect">
              <a:avLst/>
            </a:prstGeom>
            <a:noFill/>
          </p:spPr>
          <p:txBody>
            <a:bodyPr wrap="square" rtlCol="0">
              <a:spAutoFit/>
            </a:bodyPr>
            <a:lstStyle/>
            <a:p>
              <a:pPr algn="ctr"/>
              <a:r>
                <a:rPr lang="en-US" sz="2000">
                  <a:latin typeface="Amazon Ember Light" panose="020B0403020204020204" pitchFamily="34" charset="0"/>
                  <a:ea typeface="Amazon Ember Light" panose="020B0403020204020204" pitchFamily="34" charset="0"/>
                  <a:cs typeface="Amazon Ember Light" panose="020B0403020204020204" pitchFamily="34" charset="0"/>
                </a:rPr>
                <a:t>Recover from failure and mitigate disruption.</a:t>
              </a:r>
            </a:p>
          </p:txBody>
        </p:sp>
        <p:pic>
          <p:nvPicPr>
            <p:cNvPr id="10" name="Picture 6">
              <a:extLst>
                <a:ext uri="{FF2B5EF4-FFF2-40B4-BE49-F238E27FC236}">
                  <a16:creationId xmlns:a16="http://schemas.microsoft.com/office/drawing/2014/main" id="{C0D027A1-49AD-4000-821F-A9068D908B46}"/>
                </a:ext>
                <a:ext uri="{C183D7F6-B498-43B3-948B-1728B52AA6E4}">
                  <adec:decorative xmlns:adec="http://schemas.microsoft.com/office/drawing/2017/decorative" val="1"/>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56606" y="2697480"/>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16667742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3736C96-B9B9-445C-8866-DAE394194D7F}"/>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28</a:t>
            </a:fld>
            <a:endParaRPr lang="en-US" dirty="0"/>
          </a:p>
        </p:txBody>
      </p:sp>
      <p:sp>
        <p:nvSpPr>
          <p:cNvPr id="2" name="Title 1"/>
          <p:cNvSpPr>
            <a:spLocks noGrp="1"/>
          </p:cNvSpPr>
          <p:nvPr>
            <p:ph type="title"/>
          </p:nvPr>
        </p:nvSpPr>
        <p:spPr/>
        <p:txBody>
          <a:bodyPr/>
          <a:lstStyle/>
          <a:p>
            <a:r>
              <a:rPr lang="en-US"/>
              <a:t>Reliability design principles</a:t>
            </a:r>
          </a:p>
        </p:txBody>
      </p:sp>
      <p:sp>
        <p:nvSpPr>
          <p:cNvPr id="6" name="Content Placeholder 5">
            <a:extLst>
              <a:ext uri="{FF2B5EF4-FFF2-40B4-BE49-F238E27FC236}">
                <a16:creationId xmlns:a16="http://schemas.microsoft.com/office/drawing/2014/main" id="{552CA10E-49C0-4698-903A-23D6AC315E00}"/>
              </a:ext>
            </a:extLst>
          </p:cNvPr>
          <p:cNvSpPr>
            <a:spLocks noGrp="1"/>
          </p:cNvSpPr>
          <p:nvPr>
            <p:ph sz="quarter" idx="21"/>
          </p:nvPr>
        </p:nvSpPr>
        <p:spPr>
          <a:xfrm>
            <a:off x="2907792" y="1527048"/>
            <a:ext cx="8851392" cy="4645152"/>
          </a:xfrm>
        </p:spPr>
        <p:txBody>
          <a:bodyPr/>
          <a:lstStyle/>
          <a:p>
            <a:r>
              <a:rPr lang="en-US"/>
              <a:t>Automatically recover from failure</a:t>
            </a:r>
          </a:p>
          <a:p>
            <a:r>
              <a:rPr lang="en-US"/>
              <a:t>Test recovery procedures</a:t>
            </a:r>
          </a:p>
          <a:p>
            <a:r>
              <a:rPr lang="en-US"/>
              <a:t>Scale horizontally to increase aggregate workload availability</a:t>
            </a:r>
          </a:p>
          <a:p>
            <a:r>
              <a:rPr lang="en-US"/>
              <a:t>Stop guessing capacity</a:t>
            </a:r>
          </a:p>
          <a:p>
            <a:r>
              <a:rPr lang="en-US"/>
              <a:t>Manage change in automation</a:t>
            </a:r>
          </a:p>
        </p:txBody>
      </p:sp>
      <p:grpSp>
        <p:nvGrpSpPr>
          <p:cNvPr id="5" name="Group 4">
            <a:extLst>
              <a:ext uri="{FF2B5EF4-FFF2-40B4-BE49-F238E27FC236}">
                <a16:creationId xmlns:a16="http://schemas.microsoft.com/office/drawing/2014/main" id="{3DCA5757-1134-419A-B000-BE463BB1F767}"/>
              </a:ext>
              <a:ext uri="{C183D7F6-B498-43B3-948B-1728B52AA6E4}">
                <adec:decorative xmlns:adec="http://schemas.microsoft.com/office/drawing/2017/decorative" val="1"/>
              </a:ext>
            </a:extLst>
          </p:cNvPr>
          <p:cNvGrpSpPr/>
          <p:nvPr/>
        </p:nvGrpSpPr>
        <p:grpSpPr>
          <a:xfrm>
            <a:off x="373202" y="1489611"/>
            <a:ext cx="2229853" cy="4539915"/>
            <a:chOff x="373202" y="1489611"/>
            <a:chExt cx="2229853" cy="4539915"/>
          </a:xfrm>
        </p:grpSpPr>
        <p:sp>
          <p:nvSpPr>
            <p:cNvPr id="7" name="Rectangle 6">
              <a:extLst>
                <a:ext uri="{FF2B5EF4-FFF2-40B4-BE49-F238E27FC236}">
                  <a16:creationId xmlns:a16="http://schemas.microsoft.com/office/drawing/2014/main" id="{34F62EEE-2CC4-024A-AD7A-C26CCFBA52BC}"/>
                </a:ext>
              </a:extLst>
            </p:cNvPr>
            <p:cNvSpPr/>
            <p:nvPr/>
          </p:nvSpPr>
          <p:spPr>
            <a:xfrm>
              <a:off x="373202" y="1489611"/>
              <a:ext cx="2229853" cy="4539915"/>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Reliability</a:t>
              </a: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9" name="TextBox 8">
              <a:extLst>
                <a:ext uri="{FF2B5EF4-FFF2-40B4-BE49-F238E27FC236}">
                  <a16:creationId xmlns:a16="http://schemas.microsoft.com/office/drawing/2014/main" id="{A17510EB-DF10-DF43-B4BD-23C0E24592FA}"/>
                </a:ext>
              </a:extLst>
            </p:cNvPr>
            <p:cNvSpPr txBox="1"/>
            <p:nvPr/>
          </p:nvSpPr>
          <p:spPr>
            <a:xfrm>
              <a:off x="674268" y="4547274"/>
              <a:ext cx="1627717" cy="1323439"/>
            </a:xfrm>
            <a:prstGeom prst="rect">
              <a:avLst/>
            </a:prstGeom>
            <a:noFill/>
          </p:spPr>
          <p:txBody>
            <a:bodyPr wrap="square" rtlCol="0">
              <a:spAutoFit/>
            </a:bodyPr>
            <a:lstStyle/>
            <a:p>
              <a:pPr algn="ctr"/>
              <a:r>
                <a:rPr lang="en-US" sz="2000">
                  <a:latin typeface="Amazon Ember Light" panose="020B0403020204020204" pitchFamily="34" charset="0"/>
                  <a:ea typeface="Amazon Ember Light" panose="020B0403020204020204" pitchFamily="34" charset="0"/>
                  <a:cs typeface="Amazon Ember Light" panose="020B0403020204020204" pitchFamily="34" charset="0"/>
                </a:rPr>
                <a:t>Recover from failure and mitigate disruption.</a:t>
              </a:r>
            </a:p>
          </p:txBody>
        </p:sp>
        <p:pic>
          <p:nvPicPr>
            <p:cNvPr id="10" name="Picture 6">
              <a:extLst>
                <a:ext uri="{FF2B5EF4-FFF2-40B4-BE49-F238E27FC236}">
                  <a16:creationId xmlns:a16="http://schemas.microsoft.com/office/drawing/2014/main" id="{0C6511F3-072D-4014-9887-896782A71604}"/>
                </a:ext>
                <a:ext uri="{C183D7F6-B498-43B3-948B-1728B52AA6E4}">
                  <adec:decorative xmlns:adec="http://schemas.microsoft.com/office/drawing/2017/decorative" val="1"/>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56606" y="2697480"/>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15139749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1D1ADC5-FCC0-4021-A234-5FE9F2C451E1}"/>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29</a:t>
            </a:fld>
            <a:endParaRPr lang="en-US" dirty="0"/>
          </a:p>
        </p:txBody>
      </p:sp>
      <p:sp>
        <p:nvSpPr>
          <p:cNvPr id="2" name="Title 1">
            <a:extLst>
              <a:ext uri="{FF2B5EF4-FFF2-40B4-BE49-F238E27FC236}">
                <a16:creationId xmlns:a16="http://schemas.microsoft.com/office/drawing/2014/main" id="{3E031313-5133-40DF-8D56-EB88822C05D3}"/>
              </a:ext>
            </a:extLst>
          </p:cNvPr>
          <p:cNvSpPr>
            <a:spLocks noGrp="1"/>
          </p:cNvSpPr>
          <p:nvPr>
            <p:ph type="title"/>
          </p:nvPr>
        </p:nvSpPr>
        <p:spPr/>
        <p:txBody>
          <a:bodyPr/>
          <a:lstStyle/>
          <a:p>
            <a:r>
              <a:rPr lang="en-US"/>
              <a:t>Reliability questions</a:t>
            </a:r>
          </a:p>
        </p:txBody>
      </p:sp>
      <p:sp>
        <p:nvSpPr>
          <p:cNvPr id="3" name="Content Placeholder 2">
            <a:extLst>
              <a:ext uri="{FF2B5EF4-FFF2-40B4-BE49-F238E27FC236}">
                <a16:creationId xmlns:a16="http://schemas.microsoft.com/office/drawing/2014/main" id="{41AEEF88-AF36-4278-96DD-E49341E245D9}"/>
              </a:ext>
            </a:extLst>
          </p:cNvPr>
          <p:cNvSpPr>
            <a:spLocks noGrp="1"/>
          </p:cNvSpPr>
          <p:nvPr>
            <p:ph sz="quarter" idx="21"/>
          </p:nvPr>
        </p:nvSpPr>
        <p:spPr>
          <a:xfrm>
            <a:off x="365760" y="1143000"/>
            <a:ext cx="5504688" cy="4645152"/>
          </a:xfrm>
        </p:spPr>
        <p:txBody>
          <a:bodyPr>
            <a:normAutofit lnSpcReduction="10000"/>
          </a:bodyPr>
          <a:lstStyle/>
          <a:p>
            <a:pPr marL="0" indent="0">
              <a:buNone/>
            </a:pPr>
            <a:r>
              <a:rPr lang="en-US" sz="2400">
                <a:solidFill>
                  <a:srgbClr val="504BAB"/>
                </a:solidFill>
              </a:rPr>
              <a:t>Foundations</a:t>
            </a:r>
          </a:p>
          <a:p>
            <a:r>
              <a:rPr lang="en-US" sz="2000"/>
              <a:t>How do you manage service quotas and constraints?</a:t>
            </a:r>
          </a:p>
          <a:p>
            <a:r>
              <a:rPr lang="en-US" sz="2000"/>
              <a:t>How do you plan your network topology?</a:t>
            </a:r>
          </a:p>
          <a:p>
            <a:pPr marL="0" indent="0">
              <a:buNone/>
            </a:pPr>
            <a:r>
              <a:rPr lang="en-US" sz="2400">
                <a:solidFill>
                  <a:srgbClr val="504BAB"/>
                </a:solidFill>
              </a:rPr>
              <a:t>Workload architecture</a:t>
            </a:r>
          </a:p>
          <a:p>
            <a:r>
              <a:rPr lang="en-US" sz="2000"/>
              <a:t>How do you design your workload service architecture?</a:t>
            </a:r>
          </a:p>
          <a:p>
            <a:r>
              <a:rPr lang="en-US" sz="2000"/>
              <a:t>How do you design interactions in a distributed system to prevent failure?</a:t>
            </a:r>
          </a:p>
          <a:p>
            <a:r>
              <a:rPr lang="en-US" sz="2000"/>
              <a:t>How do you design interactions in a distributed system to mitigate or withstand failures?</a:t>
            </a:r>
            <a:endParaRPr lang="en-US" sz="2400"/>
          </a:p>
        </p:txBody>
      </p:sp>
      <p:sp>
        <p:nvSpPr>
          <p:cNvPr id="5" name="Content Placeholder 4">
            <a:extLst>
              <a:ext uri="{FF2B5EF4-FFF2-40B4-BE49-F238E27FC236}">
                <a16:creationId xmlns:a16="http://schemas.microsoft.com/office/drawing/2014/main" id="{E639586B-70BB-4792-A92F-03E476AACEBA}"/>
              </a:ext>
            </a:extLst>
          </p:cNvPr>
          <p:cNvSpPr>
            <a:spLocks noGrp="1"/>
          </p:cNvSpPr>
          <p:nvPr>
            <p:ph idx="4294967295"/>
          </p:nvPr>
        </p:nvSpPr>
        <p:spPr>
          <a:xfrm>
            <a:off x="6245352" y="1143000"/>
            <a:ext cx="5503862" cy="4846320"/>
          </a:xfrm>
        </p:spPr>
        <p:txBody>
          <a:bodyPr>
            <a:normAutofit fontScale="92500" lnSpcReduction="20000"/>
          </a:bodyPr>
          <a:lstStyle/>
          <a:p>
            <a:pPr marL="0" indent="0">
              <a:buNone/>
            </a:pPr>
            <a:r>
              <a:rPr lang="en-US" sz="2600">
                <a:solidFill>
                  <a:srgbClr val="504BAB"/>
                </a:solidFill>
              </a:rPr>
              <a:t>Change management</a:t>
            </a:r>
          </a:p>
          <a:p>
            <a:r>
              <a:rPr lang="en-US" sz="2200"/>
              <a:t>How do you monitor workload resources?</a:t>
            </a:r>
          </a:p>
          <a:p>
            <a:r>
              <a:rPr lang="en-US" sz="2200"/>
              <a:t>How do you design your workload to adapt to changes in demand?</a:t>
            </a:r>
          </a:p>
          <a:p>
            <a:r>
              <a:rPr lang="en-US" sz="2200"/>
              <a:t>How do you implement change?</a:t>
            </a:r>
            <a:endParaRPr lang="en-US" sz="2600">
              <a:solidFill>
                <a:schemeClr val="accent5"/>
              </a:solidFill>
            </a:endParaRPr>
          </a:p>
          <a:p>
            <a:pPr marL="0" indent="0">
              <a:buNone/>
            </a:pPr>
            <a:r>
              <a:rPr lang="en-US" sz="2600">
                <a:solidFill>
                  <a:srgbClr val="504BAB"/>
                </a:solidFill>
              </a:rPr>
              <a:t>Failure management</a:t>
            </a:r>
          </a:p>
          <a:p>
            <a:r>
              <a:rPr lang="en-US" sz="2200"/>
              <a:t>How do you back up data?</a:t>
            </a:r>
          </a:p>
          <a:p>
            <a:r>
              <a:rPr lang="en-US" sz="2200"/>
              <a:t>How do you use fault isolation to protect your workload?</a:t>
            </a:r>
          </a:p>
          <a:p>
            <a:r>
              <a:rPr lang="en-US" sz="2200"/>
              <a:t>How do you design your workload to withstand component failures?</a:t>
            </a:r>
          </a:p>
          <a:p>
            <a:r>
              <a:rPr lang="en-US" sz="2200"/>
              <a:t>How do you test reliability?</a:t>
            </a:r>
          </a:p>
          <a:p>
            <a:r>
              <a:rPr lang="en-US" sz="2200"/>
              <a:t>How do you plan for disaster recovery?</a:t>
            </a:r>
            <a:endParaRPr lang="en-US" sz="2000"/>
          </a:p>
        </p:txBody>
      </p:sp>
    </p:spTree>
    <p:custDataLst>
      <p:tags r:id="rId1"/>
    </p:custDataLst>
    <p:extLst>
      <p:ext uri="{BB962C8B-B14F-4D97-AF65-F5344CB8AC3E}">
        <p14:creationId xmlns:p14="http://schemas.microsoft.com/office/powerpoint/2010/main" val="17751510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0E9032A-B193-E649-B33A-8B2DE7FF0AB8}"/>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pPr/>
              <a:t>3</a:t>
            </a:fld>
            <a:endParaRPr lang="en-US"/>
          </a:p>
        </p:txBody>
      </p:sp>
      <p:sp>
        <p:nvSpPr>
          <p:cNvPr id="2" name="Title 1">
            <a:extLst>
              <a:ext uri="{FF2B5EF4-FFF2-40B4-BE49-F238E27FC236}">
                <a16:creationId xmlns:a16="http://schemas.microsoft.com/office/drawing/2014/main" id="{18DD67E4-BDC1-B340-8993-E1E72418A01F}"/>
              </a:ext>
            </a:extLst>
          </p:cNvPr>
          <p:cNvSpPr>
            <a:spLocks noGrp="1"/>
          </p:cNvSpPr>
          <p:nvPr>
            <p:ph type="title"/>
          </p:nvPr>
        </p:nvSpPr>
        <p:spPr/>
        <p:txBody>
          <a:bodyPr/>
          <a:lstStyle/>
          <a:p>
            <a:r>
              <a:rPr lang="en-US"/>
              <a:t>Module objectives</a:t>
            </a:r>
          </a:p>
        </p:txBody>
      </p:sp>
      <p:sp>
        <p:nvSpPr>
          <p:cNvPr id="4" name="Content Placeholder 2">
            <a:extLst>
              <a:ext uri="{FF2B5EF4-FFF2-40B4-BE49-F238E27FC236}">
                <a16:creationId xmlns:a16="http://schemas.microsoft.com/office/drawing/2014/main" id="{AA03B58E-9CA1-F041-8923-2FE03FDDD563}"/>
              </a:ext>
            </a:extLst>
          </p:cNvPr>
          <p:cNvSpPr>
            <a:spLocks noGrp="1"/>
          </p:cNvSpPr>
          <p:nvPr>
            <p:ph sz="quarter" idx="21"/>
          </p:nvPr>
        </p:nvSpPr>
        <p:spPr/>
        <p:txBody>
          <a:bodyPr/>
          <a:lstStyle/>
          <a:p>
            <a:pPr marL="0" indent="0">
              <a:buNone/>
            </a:pPr>
            <a:r>
              <a:rPr lang="en-US"/>
              <a:t>After completing this module, you should be able to:</a:t>
            </a:r>
          </a:p>
          <a:p>
            <a:r>
              <a:rPr lang="en-US">
                <a:latin typeface="+mn-lt"/>
              </a:rPr>
              <a:t>Describe the AWS Well-Architected Framework, including the six pillars</a:t>
            </a:r>
          </a:p>
          <a:p>
            <a:r>
              <a:rPr lang="en-US">
                <a:latin typeface="+mn-lt"/>
              </a:rPr>
              <a:t>Identify the design principles of the AWS Well-Architected Framework</a:t>
            </a:r>
          </a:p>
          <a:p>
            <a:r>
              <a:rPr lang="en-US">
                <a:latin typeface="+mn-lt"/>
              </a:rPr>
              <a:t>Explain the importance of reliability and high availability</a:t>
            </a:r>
          </a:p>
          <a:p>
            <a:r>
              <a:rPr lang="en-US">
                <a:latin typeface="+mn-lt"/>
              </a:rPr>
              <a:t>Identify how AWS Trusted Advisor helps customers</a:t>
            </a:r>
          </a:p>
          <a:p>
            <a:r>
              <a:rPr lang="en-US">
                <a:latin typeface="+mn-lt"/>
              </a:rPr>
              <a:t>Interpret AWS Trusted Advisor recommendations</a:t>
            </a:r>
          </a:p>
        </p:txBody>
      </p:sp>
    </p:spTree>
    <p:custDataLst>
      <p:tags r:id="rId1"/>
    </p:custDataLst>
    <p:extLst>
      <p:ext uri="{BB962C8B-B14F-4D97-AF65-F5344CB8AC3E}">
        <p14:creationId xmlns:p14="http://schemas.microsoft.com/office/powerpoint/2010/main" val="396247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433D540-F25A-FFA8-C1B6-D1F52ECE33AF}"/>
              </a:ext>
            </a:extLst>
          </p:cNvPr>
          <p:cNvSpPr>
            <a:spLocks noGrp="1"/>
          </p:cNvSpPr>
          <p:nvPr>
            <p:ph type="sldNum" sz="quarter" idx="20"/>
          </p:nvPr>
        </p:nvSpPr>
        <p:spPr/>
        <p:txBody>
          <a:bodyPr/>
          <a:lstStyle/>
          <a:p>
            <a:fld id="{930176A1-BCF0-4712-97A6-6B495F55390B}" type="slidenum">
              <a:rPr lang="en-US" smtClean="0"/>
              <a:pPr/>
              <a:t>30</a:t>
            </a:fld>
            <a:endParaRPr lang="en-US"/>
          </a:p>
        </p:txBody>
      </p:sp>
      <p:sp>
        <p:nvSpPr>
          <p:cNvPr id="2" name="Title 1">
            <a:extLst>
              <a:ext uri="{FF2B5EF4-FFF2-40B4-BE49-F238E27FC236}">
                <a16:creationId xmlns:a16="http://schemas.microsoft.com/office/drawing/2014/main" id="{0817E822-AF2D-4597-8A2F-9BB07BF518D8}"/>
              </a:ext>
            </a:extLst>
          </p:cNvPr>
          <p:cNvSpPr>
            <a:spLocks noGrp="1"/>
          </p:cNvSpPr>
          <p:nvPr>
            <p:ph type="title"/>
          </p:nvPr>
        </p:nvSpPr>
        <p:spPr/>
        <p:txBody>
          <a:bodyPr/>
          <a:lstStyle/>
          <a:p>
            <a:r>
              <a:rPr lang="en-US"/>
              <a:t>Activity breakout</a:t>
            </a:r>
          </a:p>
        </p:txBody>
      </p:sp>
      <p:pic>
        <p:nvPicPr>
          <p:cNvPr id="7" name="Picture 6" descr="AnyCompany architecture.">
            <a:extLst>
              <a:ext uri="{FF2B5EF4-FFF2-40B4-BE49-F238E27FC236}">
                <a16:creationId xmlns:a16="http://schemas.microsoft.com/office/drawing/2014/main" id="{B17D6F5C-4BB6-479E-B330-DEB63B7C0FF3}"/>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33002" y="1154938"/>
            <a:ext cx="12125995" cy="5413472"/>
          </a:xfrm>
          <a:prstGeom prst="rect">
            <a:avLst/>
          </a:prstGeom>
        </p:spPr>
      </p:pic>
    </p:spTree>
    <p:custDataLst>
      <p:tags r:id="rId1"/>
    </p:custDataLst>
    <p:extLst>
      <p:ext uri="{BB962C8B-B14F-4D97-AF65-F5344CB8AC3E}">
        <p14:creationId xmlns:p14="http://schemas.microsoft.com/office/powerpoint/2010/main" val="7592656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D641-1A1A-4EC3-A9BC-A150BBCFEF24}"/>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31</a:t>
            </a:fld>
            <a:endParaRPr lang="en-US" dirty="0"/>
          </a:p>
        </p:txBody>
      </p:sp>
      <p:sp>
        <p:nvSpPr>
          <p:cNvPr id="6" name="Title 5">
            <a:extLst>
              <a:ext uri="{FF2B5EF4-FFF2-40B4-BE49-F238E27FC236}">
                <a16:creationId xmlns:a16="http://schemas.microsoft.com/office/drawing/2014/main" id="{527558D1-8AE7-4F45-8C8C-A56F6D4F60AE}"/>
              </a:ext>
            </a:extLst>
          </p:cNvPr>
          <p:cNvSpPr>
            <a:spLocks noGrp="1"/>
          </p:cNvSpPr>
          <p:nvPr>
            <p:ph type="title"/>
          </p:nvPr>
        </p:nvSpPr>
        <p:spPr>
          <a:xfrm>
            <a:off x="2061210" y="3063341"/>
            <a:ext cx="8069580" cy="731318"/>
          </a:xfrm>
        </p:spPr>
        <p:txBody>
          <a:bodyPr/>
          <a:lstStyle/>
          <a:p>
            <a:r>
              <a:rPr lang="en-US" sz="4000"/>
              <a:t>Performance Efficiency pillar</a:t>
            </a:r>
          </a:p>
        </p:txBody>
      </p:sp>
    </p:spTree>
    <p:custDataLst>
      <p:tags r:id="rId1"/>
    </p:custDataLst>
    <p:extLst>
      <p:ext uri="{BB962C8B-B14F-4D97-AF65-F5344CB8AC3E}">
        <p14:creationId xmlns:p14="http://schemas.microsoft.com/office/powerpoint/2010/main" val="24634938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C57C038F-4E69-41CF-A951-B95F8160A662}"/>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32</a:t>
            </a:fld>
            <a:endParaRPr lang="en-US" dirty="0"/>
          </a:p>
        </p:txBody>
      </p:sp>
      <p:sp>
        <p:nvSpPr>
          <p:cNvPr id="2" name="Title 1"/>
          <p:cNvSpPr>
            <a:spLocks noGrp="1"/>
          </p:cNvSpPr>
          <p:nvPr>
            <p:ph type="title"/>
          </p:nvPr>
        </p:nvSpPr>
        <p:spPr/>
        <p:txBody>
          <a:bodyPr/>
          <a:lstStyle/>
          <a:p>
            <a:r>
              <a:rPr lang="en-US" dirty="0"/>
              <a:t>Performance Efficiency pillar – use resources sparingly</a:t>
            </a:r>
          </a:p>
        </p:txBody>
      </p:sp>
      <p:sp>
        <p:nvSpPr>
          <p:cNvPr id="9" name="Content Placeholder 8">
            <a:extLst>
              <a:ext uri="{FF2B5EF4-FFF2-40B4-BE49-F238E27FC236}">
                <a16:creationId xmlns:a16="http://schemas.microsoft.com/office/drawing/2014/main" id="{A1E52DCB-8C24-4CAA-9E6C-30937E4F6BE1}"/>
              </a:ext>
            </a:extLst>
          </p:cNvPr>
          <p:cNvSpPr>
            <a:spLocks noGrp="1"/>
          </p:cNvSpPr>
          <p:nvPr>
            <p:ph sz="quarter" idx="21"/>
          </p:nvPr>
        </p:nvSpPr>
        <p:spPr>
          <a:xfrm>
            <a:off x="2880360" y="1527048"/>
            <a:ext cx="8887968" cy="4645152"/>
          </a:xfrm>
        </p:spPr>
        <p:txBody>
          <a:bodyPr>
            <a:normAutofit fontScale="92500" lnSpcReduction="10000"/>
          </a:bodyPr>
          <a:lstStyle/>
          <a:p>
            <a:pPr>
              <a:buClr>
                <a:schemeClr val="tx1"/>
              </a:buClr>
            </a:pPr>
            <a:r>
              <a:rPr lang="en-US">
                <a:solidFill>
                  <a:srgbClr val="504BAB"/>
                </a:solidFill>
              </a:rPr>
              <a:t>Focus</a:t>
            </a:r>
          </a:p>
          <a:p>
            <a:pPr lvl="1">
              <a:buClr>
                <a:schemeClr val="tx1"/>
              </a:buClr>
            </a:pPr>
            <a:r>
              <a:rPr lang="en-US"/>
              <a:t>Use IT and computing resources efficiently to meet system requirements and to maintain that efficiency as demand changes and technologies evolve.</a:t>
            </a:r>
          </a:p>
          <a:p>
            <a:pPr>
              <a:buClr>
                <a:schemeClr val="tx1"/>
              </a:buClr>
            </a:pPr>
            <a:endParaRPr lang="en-US"/>
          </a:p>
          <a:p>
            <a:pPr>
              <a:buClr>
                <a:schemeClr val="tx1"/>
              </a:buClr>
            </a:pPr>
            <a:r>
              <a:rPr lang="en-US">
                <a:solidFill>
                  <a:srgbClr val="504BAB"/>
                </a:solidFill>
              </a:rPr>
              <a:t>Key topics</a:t>
            </a:r>
          </a:p>
          <a:p>
            <a:pPr lvl="1">
              <a:buClr>
                <a:schemeClr val="tx1"/>
              </a:buClr>
            </a:pPr>
            <a:r>
              <a:rPr lang="en-US"/>
              <a:t>Selecting the right resource types and sizes based on workload requirements</a:t>
            </a:r>
          </a:p>
          <a:p>
            <a:pPr lvl="1">
              <a:buClr>
                <a:schemeClr val="tx1"/>
              </a:buClr>
            </a:pPr>
            <a:r>
              <a:rPr lang="en-US"/>
              <a:t>Monitoring performance</a:t>
            </a:r>
          </a:p>
          <a:p>
            <a:pPr lvl="1">
              <a:buClr>
                <a:schemeClr val="tx1"/>
              </a:buClr>
            </a:pPr>
            <a:r>
              <a:rPr lang="en-US"/>
              <a:t>Making informed decisions to maintain efficiency as business needs evolve</a:t>
            </a:r>
          </a:p>
        </p:txBody>
      </p:sp>
      <p:grpSp>
        <p:nvGrpSpPr>
          <p:cNvPr id="4" name="Group 3">
            <a:extLst>
              <a:ext uri="{FF2B5EF4-FFF2-40B4-BE49-F238E27FC236}">
                <a16:creationId xmlns:a16="http://schemas.microsoft.com/office/drawing/2014/main" id="{E61A2497-1876-4F19-B6F1-D6DE505C83F2}"/>
              </a:ext>
              <a:ext uri="{C183D7F6-B498-43B3-948B-1728B52AA6E4}">
                <adec:decorative xmlns:adec="http://schemas.microsoft.com/office/drawing/2017/decorative" val="1"/>
              </a:ext>
            </a:extLst>
          </p:cNvPr>
          <p:cNvGrpSpPr/>
          <p:nvPr/>
        </p:nvGrpSpPr>
        <p:grpSpPr>
          <a:xfrm>
            <a:off x="392864" y="1492366"/>
            <a:ext cx="2229853" cy="4539914"/>
            <a:chOff x="392864" y="1492366"/>
            <a:chExt cx="2229853" cy="4539914"/>
          </a:xfrm>
        </p:grpSpPr>
        <p:sp>
          <p:nvSpPr>
            <p:cNvPr id="3" name="Rectangle 2">
              <a:extLst>
                <a:ext uri="{FF2B5EF4-FFF2-40B4-BE49-F238E27FC236}">
                  <a16:creationId xmlns:a16="http://schemas.microsoft.com/office/drawing/2014/main" id="{97787BFB-D8E8-AF45-AE8B-963FE419B1DF}"/>
                </a:ext>
              </a:extLst>
            </p:cNvPr>
            <p:cNvSpPr/>
            <p:nvPr/>
          </p:nvSpPr>
          <p:spPr>
            <a:xfrm>
              <a:off x="392864" y="1492366"/>
              <a:ext cx="2229853" cy="4539914"/>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Performance Efficiency</a:t>
              </a: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5" name="TextBox 4">
              <a:extLst>
                <a:ext uri="{FF2B5EF4-FFF2-40B4-BE49-F238E27FC236}">
                  <a16:creationId xmlns:a16="http://schemas.microsoft.com/office/drawing/2014/main" id="{7DA276A3-2CF0-A140-8824-9F04C210A2E5}"/>
                </a:ext>
              </a:extLst>
            </p:cNvPr>
            <p:cNvSpPr txBox="1"/>
            <p:nvPr/>
          </p:nvSpPr>
          <p:spPr>
            <a:xfrm>
              <a:off x="654606" y="4851797"/>
              <a:ext cx="1627717" cy="1015663"/>
            </a:xfrm>
            <a:prstGeom prst="rect">
              <a:avLst/>
            </a:prstGeom>
            <a:noFill/>
          </p:spPr>
          <p:txBody>
            <a:bodyPr wrap="square" rtlCol="0">
              <a:spAutoFit/>
            </a:bodyPr>
            <a:lstStyle/>
            <a:p>
              <a:pPr algn="ctr"/>
              <a:r>
                <a:rPr lang="en-US" sz="2000">
                  <a:latin typeface="Amazon Ember Light" panose="020B0403020204020204" pitchFamily="34" charset="0"/>
                  <a:ea typeface="Amazon Ember Light" panose="020B0403020204020204" pitchFamily="34" charset="0"/>
                  <a:cs typeface="Amazon Ember Light" panose="020B0403020204020204" pitchFamily="34" charset="0"/>
                </a:rPr>
                <a:t>Use resources sparingly.</a:t>
              </a:r>
            </a:p>
          </p:txBody>
        </p:sp>
        <p:pic>
          <p:nvPicPr>
            <p:cNvPr id="10" name="Picture 8">
              <a:extLst>
                <a:ext uri="{FF2B5EF4-FFF2-40B4-BE49-F238E27FC236}">
                  <a16:creationId xmlns:a16="http://schemas.microsoft.com/office/drawing/2014/main" id="{49E622C9-5B62-4C68-B437-A0747DC995DF}"/>
                </a:ext>
                <a:ext uri="{C183D7F6-B498-43B3-948B-1728B52AA6E4}">
                  <adec:decorative xmlns:adec="http://schemas.microsoft.com/office/drawing/2017/decorative" val="1"/>
                </a:ext>
              </a:extLst>
            </p:cNvPr>
            <p:cNvPicPr>
              <a:picLocks noChangeAspect="1" noChangeArrowheads="1"/>
            </p:cNvPicPr>
            <p:nvPr/>
          </p:nvPicPr>
          <p:blipFill>
            <a:blip r:embed="rId4">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736944" y="3030803"/>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10373960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855E5CA-970F-BA19-CB94-BBA3E2F536BF}"/>
              </a:ext>
            </a:extLst>
          </p:cNvPr>
          <p:cNvSpPr>
            <a:spLocks noGrp="1"/>
          </p:cNvSpPr>
          <p:nvPr>
            <p:ph type="sldNum" sz="quarter" idx="20"/>
          </p:nvPr>
        </p:nvSpPr>
        <p:spPr/>
        <p:txBody>
          <a:bodyPr/>
          <a:lstStyle/>
          <a:p>
            <a:fld id="{930176A1-BCF0-4712-97A6-6B495F55390B}" type="slidenum">
              <a:rPr lang="en-US" smtClean="0"/>
              <a:pPr/>
              <a:t>33</a:t>
            </a:fld>
            <a:endParaRPr lang="en-US" dirty="0"/>
          </a:p>
        </p:txBody>
      </p:sp>
      <p:sp>
        <p:nvSpPr>
          <p:cNvPr id="2" name="Title 1">
            <a:extLst>
              <a:ext uri="{FF2B5EF4-FFF2-40B4-BE49-F238E27FC236}">
                <a16:creationId xmlns:a16="http://schemas.microsoft.com/office/drawing/2014/main" id="{A05755ED-6DDA-43F2-844B-8566762512EF}"/>
              </a:ext>
            </a:extLst>
          </p:cNvPr>
          <p:cNvSpPr>
            <a:spLocks noGrp="1"/>
          </p:cNvSpPr>
          <p:nvPr>
            <p:ph type="title"/>
          </p:nvPr>
        </p:nvSpPr>
        <p:spPr/>
        <p:txBody>
          <a:bodyPr>
            <a:normAutofit/>
          </a:bodyPr>
          <a:lstStyle/>
          <a:p>
            <a:r>
              <a:rPr lang="en-US"/>
              <a:t>Performance efficiency design principles</a:t>
            </a:r>
          </a:p>
        </p:txBody>
      </p:sp>
      <p:sp>
        <p:nvSpPr>
          <p:cNvPr id="10" name="Content Placeholder 7">
            <a:extLst>
              <a:ext uri="{FF2B5EF4-FFF2-40B4-BE49-F238E27FC236}">
                <a16:creationId xmlns:a16="http://schemas.microsoft.com/office/drawing/2014/main" id="{47CEB742-79BE-4502-8FD1-B57251DA79BD}"/>
              </a:ext>
            </a:extLst>
          </p:cNvPr>
          <p:cNvSpPr txBox="1">
            <a:spLocks/>
          </p:cNvSpPr>
          <p:nvPr/>
        </p:nvSpPr>
        <p:spPr>
          <a:xfrm>
            <a:off x="2884458" y="1528175"/>
            <a:ext cx="8888441" cy="46487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Democratize advanced technologies</a:t>
            </a:r>
          </a:p>
          <a:p>
            <a:r>
              <a:rPr lang="en-US"/>
              <a:t>Go global in minutes</a:t>
            </a:r>
          </a:p>
          <a:p>
            <a:r>
              <a:rPr lang="en-US"/>
              <a:t>Use serverless architectures</a:t>
            </a:r>
          </a:p>
          <a:p>
            <a:r>
              <a:rPr lang="en-US"/>
              <a:t>Experiment more often</a:t>
            </a:r>
          </a:p>
          <a:p>
            <a:r>
              <a:rPr lang="en-US"/>
              <a:t>Consider mechanical sympathy</a:t>
            </a:r>
          </a:p>
        </p:txBody>
      </p:sp>
      <p:grpSp>
        <p:nvGrpSpPr>
          <p:cNvPr id="14" name="Group 13">
            <a:extLst>
              <a:ext uri="{FF2B5EF4-FFF2-40B4-BE49-F238E27FC236}">
                <a16:creationId xmlns:a16="http://schemas.microsoft.com/office/drawing/2014/main" id="{FB742F8C-9573-4246-9F36-CC7070E72A56}"/>
              </a:ext>
              <a:ext uri="{C183D7F6-B498-43B3-948B-1728B52AA6E4}">
                <adec:decorative xmlns:adec="http://schemas.microsoft.com/office/drawing/2017/decorative" val="1"/>
              </a:ext>
            </a:extLst>
          </p:cNvPr>
          <p:cNvGrpSpPr/>
          <p:nvPr/>
        </p:nvGrpSpPr>
        <p:grpSpPr>
          <a:xfrm>
            <a:off x="392864" y="1492366"/>
            <a:ext cx="2229853" cy="4539914"/>
            <a:chOff x="392864" y="1492366"/>
            <a:chExt cx="2229853" cy="4539914"/>
          </a:xfrm>
        </p:grpSpPr>
        <p:sp>
          <p:nvSpPr>
            <p:cNvPr id="11" name="Rectangle 10">
              <a:extLst>
                <a:ext uri="{FF2B5EF4-FFF2-40B4-BE49-F238E27FC236}">
                  <a16:creationId xmlns:a16="http://schemas.microsoft.com/office/drawing/2014/main" id="{4802956D-E7ED-4868-8EF0-3AADCF6B9165}"/>
                </a:ext>
              </a:extLst>
            </p:cNvPr>
            <p:cNvSpPr/>
            <p:nvPr/>
          </p:nvSpPr>
          <p:spPr>
            <a:xfrm>
              <a:off x="392864" y="1492366"/>
              <a:ext cx="2229853" cy="4539914"/>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Performance Efficiency</a:t>
              </a: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12" name="TextBox 11">
              <a:extLst>
                <a:ext uri="{FF2B5EF4-FFF2-40B4-BE49-F238E27FC236}">
                  <a16:creationId xmlns:a16="http://schemas.microsoft.com/office/drawing/2014/main" id="{86B88125-8E7C-4A6A-87D6-33FD2BA6B941}"/>
                </a:ext>
              </a:extLst>
            </p:cNvPr>
            <p:cNvSpPr txBox="1"/>
            <p:nvPr/>
          </p:nvSpPr>
          <p:spPr>
            <a:xfrm>
              <a:off x="654606" y="4851797"/>
              <a:ext cx="1627717" cy="1015663"/>
            </a:xfrm>
            <a:prstGeom prst="rect">
              <a:avLst/>
            </a:prstGeom>
            <a:noFill/>
          </p:spPr>
          <p:txBody>
            <a:bodyPr wrap="square" rtlCol="0">
              <a:spAutoFit/>
            </a:bodyPr>
            <a:lstStyle/>
            <a:p>
              <a:pPr algn="ctr"/>
              <a:r>
                <a:rPr lang="en-US" sz="2000" dirty="0">
                  <a:latin typeface="Amazon Ember Light" panose="020B0403020204020204" pitchFamily="34" charset="0"/>
                  <a:ea typeface="Amazon Ember Light" panose="020B0403020204020204" pitchFamily="34" charset="0"/>
                  <a:cs typeface="Amazon Ember Light" panose="020B0403020204020204" pitchFamily="34" charset="0"/>
                </a:rPr>
                <a:t>Use resources sparingly.</a:t>
              </a:r>
            </a:p>
          </p:txBody>
        </p:sp>
        <p:pic>
          <p:nvPicPr>
            <p:cNvPr id="13" name="Picture 8">
              <a:extLst>
                <a:ext uri="{FF2B5EF4-FFF2-40B4-BE49-F238E27FC236}">
                  <a16:creationId xmlns:a16="http://schemas.microsoft.com/office/drawing/2014/main" id="{BDB29C7E-43FC-4B58-BBD5-BDADFA74B153}"/>
                </a:ext>
                <a:ext uri="{C183D7F6-B498-43B3-948B-1728B52AA6E4}">
                  <adec:decorative xmlns:adec="http://schemas.microsoft.com/office/drawing/2017/decorative" val="1"/>
                </a:ext>
              </a:extLst>
            </p:cNvPr>
            <p:cNvPicPr>
              <a:picLocks noChangeAspect="1" noChangeArrowheads="1"/>
            </p:cNvPicPr>
            <p:nvPr/>
          </p:nvPicPr>
          <p:blipFill>
            <a:blip r:embed="rId4">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736944" y="3030803"/>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7939512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86087F6-742D-4183-87CB-C2EFB81F74F1}"/>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34</a:t>
            </a:fld>
            <a:endParaRPr lang="en-US" dirty="0"/>
          </a:p>
        </p:txBody>
      </p:sp>
      <p:sp>
        <p:nvSpPr>
          <p:cNvPr id="2" name="Title 1">
            <a:extLst>
              <a:ext uri="{FF2B5EF4-FFF2-40B4-BE49-F238E27FC236}">
                <a16:creationId xmlns:a16="http://schemas.microsoft.com/office/drawing/2014/main" id="{38CD1065-401A-4687-9B4F-FB1F782F9EBC}"/>
              </a:ext>
            </a:extLst>
          </p:cNvPr>
          <p:cNvSpPr>
            <a:spLocks noGrp="1"/>
          </p:cNvSpPr>
          <p:nvPr>
            <p:ph type="title"/>
          </p:nvPr>
        </p:nvSpPr>
        <p:spPr/>
        <p:txBody>
          <a:bodyPr/>
          <a:lstStyle/>
          <a:p>
            <a:r>
              <a:rPr lang="en-US"/>
              <a:t>Performance efficiency questions</a:t>
            </a:r>
          </a:p>
        </p:txBody>
      </p:sp>
      <p:sp>
        <p:nvSpPr>
          <p:cNvPr id="6" name="Content Placeholder 5">
            <a:extLst>
              <a:ext uri="{FF2B5EF4-FFF2-40B4-BE49-F238E27FC236}">
                <a16:creationId xmlns:a16="http://schemas.microsoft.com/office/drawing/2014/main" id="{464E803F-B52A-4E3A-A462-08278B63B3FB}"/>
              </a:ext>
            </a:extLst>
          </p:cNvPr>
          <p:cNvSpPr>
            <a:spLocks noGrp="1"/>
          </p:cNvSpPr>
          <p:nvPr>
            <p:ph sz="quarter" idx="21"/>
          </p:nvPr>
        </p:nvSpPr>
        <p:spPr>
          <a:xfrm>
            <a:off x="365760" y="1143000"/>
            <a:ext cx="5504688" cy="4645152"/>
          </a:xfrm>
        </p:spPr>
        <p:txBody>
          <a:bodyPr>
            <a:normAutofit lnSpcReduction="10000"/>
          </a:bodyPr>
          <a:lstStyle/>
          <a:p>
            <a:pPr marL="0" indent="0">
              <a:buNone/>
            </a:pPr>
            <a:r>
              <a:rPr lang="en-US">
                <a:solidFill>
                  <a:srgbClr val="504BAB"/>
                </a:solidFill>
              </a:rPr>
              <a:t>Selection</a:t>
            </a:r>
          </a:p>
          <a:p>
            <a:r>
              <a:rPr lang="en-US" sz="2400"/>
              <a:t>How do you select the best performing architecture?</a:t>
            </a:r>
            <a:endParaRPr lang="en-US">
              <a:solidFill>
                <a:schemeClr val="accent6"/>
              </a:solidFill>
            </a:endParaRPr>
          </a:p>
          <a:p>
            <a:r>
              <a:rPr lang="en-US" sz="2400"/>
              <a:t>How do you select your compute solution?</a:t>
            </a:r>
            <a:endParaRPr lang="en-US">
              <a:solidFill>
                <a:schemeClr val="accent6"/>
              </a:solidFill>
            </a:endParaRPr>
          </a:p>
          <a:p>
            <a:r>
              <a:rPr lang="en-US" sz="2400"/>
              <a:t>How do you select your storage solution?</a:t>
            </a:r>
          </a:p>
          <a:p>
            <a:r>
              <a:rPr lang="en-US" sz="2400"/>
              <a:t>How do you select your database solution?</a:t>
            </a:r>
          </a:p>
          <a:p>
            <a:r>
              <a:rPr lang="en-US" sz="2400"/>
              <a:t>How do you configure your networking solution?</a:t>
            </a:r>
          </a:p>
        </p:txBody>
      </p:sp>
      <p:sp>
        <p:nvSpPr>
          <p:cNvPr id="7" name="Content Placeholder 6">
            <a:extLst>
              <a:ext uri="{FF2B5EF4-FFF2-40B4-BE49-F238E27FC236}">
                <a16:creationId xmlns:a16="http://schemas.microsoft.com/office/drawing/2014/main" id="{C875B80D-B501-4702-BE96-A42C31DF489D}"/>
              </a:ext>
            </a:extLst>
          </p:cNvPr>
          <p:cNvSpPr>
            <a:spLocks noGrp="1"/>
          </p:cNvSpPr>
          <p:nvPr>
            <p:ph idx="4294967295"/>
          </p:nvPr>
        </p:nvSpPr>
        <p:spPr>
          <a:xfrm>
            <a:off x="6245352" y="1143000"/>
            <a:ext cx="5503862" cy="4645152"/>
          </a:xfrm>
        </p:spPr>
        <p:txBody>
          <a:bodyPr>
            <a:normAutofit lnSpcReduction="10000"/>
          </a:bodyPr>
          <a:lstStyle/>
          <a:p>
            <a:pPr marL="0" indent="0">
              <a:buNone/>
            </a:pPr>
            <a:r>
              <a:rPr lang="en-US">
                <a:solidFill>
                  <a:srgbClr val="504BAB"/>
                </a:solidFill>
              </a:rPr>
              <a:t>Review</a:t>
            </a:r>
          </a:p>
          <a:p>
            <a:r>
              <a:rPr lang="en-US" sz="2400"/>
              <a:t>How do you evolve your workload to take advantage of new releases?</a:t>
            </a:r>
            <a:br>
              <a:rPr lang="en-US" sz="2400"/>
            </a:br>
            <a:endParaRPr lang="en-US" sz="2400"/>
          </a:p>
          <a:p>
            <a:pPr marL="0" indent="0">
              <a:buNone/>
            </a:pPr>
            <a:r>
              <a:rPr lang="en-US">
                <a:solidFill>
                  <a:srgbClr val="504BAB"/>
                </a:solidFill>
              </a:rPr>
              <a:t>Monitoring</a:t>
            </a:r>
          </a:p>
          <a:p>
            <a:r>
              <a:rPr lang="en-US" sz="2400"/>
              <a:t>How do you monitor your resources to ensure they are performing?</a:t>
            </a:r>
            <a:br>
              <a:rPr lang="en-US" sz="2400"/>
            </a:br>
            <a:endParaRPr lang="en-US" sz="2400"/>
          </a:p>
          <a:p>
            <a:pPr marL="0" indent="0">
              <a:buNone/>
            </a:pPr>
            <a:r>
              <a:rPr lang="en-US">
                <a:solidFill>
                  <a:srgbClr val="504BAB"/>
                </a:solidFill>
              </a:rPr>
              <a:t>Tradeoffs</a:t>
            </a:r>
            <a:endParaRPr lang="en-US" sz="2400">
              <a:solidFill>
                <a:srgbClr val="504BAB"/>
              </a:solidFill>
            </a:endParaRPr>
          </a:p>
          <a:p>
            <a:r>
              <a:rPr lang="en-US" sz="2400"/>
              <a:t>How do you use tradeoffs to improve performance?</a:t>
            </a:r>
          </a:p>
        </p:txBody>
      </p:sp>
    </p:spTree>
    <p:custDataLst>
      <p:tags r:id="rId1"/>
    </p:custDataLst>
    <p:extLst>
      <p:ext uri="{BB962C8B-B14F-4D97-AF65-F5344CB8AC3E}">
        <p14:creationId xmlns:p14="http://schemas.microsoft.com/office/powerpoint/2010/main" val="1825918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5A6A33F-F54D-81A5-C006-32449E4B48D1}"/>
              </a:ext>
            </a:extLst>
          </p:cNvPr>
          <p:cNvSpPr>
            <a:spLocks noGrp="1"/>
          </p:cNvSpPr>
          <p:nvPr>
            <p:ph type="sldNum" sz="quarter" idx="20"/>
          </p:nvPr>
        </p:nvSpPr>
        <p:spPr/>
        <p:txBody>
          <a:bodyPr/>
          <a:lstStyle/>
          <a:p>
            <a:fld id="{930176A1-BCF0-4712-97A6-6B495F55390B}" type="slidenum">
              <a:rPr lang="en-US" smtClean="0"/>
              <a:pPr/>
              <a:t>35</a:t>
            </a:fld>
            <a:endParaRPr lang="en-US"/>
          </a:p>
        </p:txBody>
      </p:sp>
      <p:sp>
        <p:nvSpPr>
          <p:cNvPr id="5" name="Title 1">
            <a:extLst>
              <a:ext uri="{FF2B5EF4-FFF2-40B4-BE49-F238E27FC236}">
                <a16:creationId xmlns:a16="http://schemas.microsoft.com/office/drawing/2014/main" id="{00A36A7A-B59A-3D53-228A-8E41F48E5DE9}"/>
              </a:ext>
            </a:extLst>
          </p:cNvPr>
          <p:cNvSpPr txBox="1">
            <a:spLocks/>
          </p:cNvSpPr>
          <p:nvPr/>
        </p:nvSpPr>
        <p:spPr>
          <a:xfrm>
            <a:off x="365760" y="301752"/>
            <a:ext cx="11569209" cy="731318"/>
          </a:xfrm>
          <a:prstGeom prst="rect">
            <a:avLst/>
          </a:prstGeom>
        </p:spPr>
        <p:txBody>
          <a:bodyPr vert="horz" lIns="91440" tIns="45720" rIns="91440" bIns="45720" rtlCol="0" anchor="ctr">
            <a:normAutofit/>
          </a:bodyPr>
          <a:lstStyle>
            <a:lvl1pPr algn="l" defTabSz="228600" rtl="0" eaLnBrk="1" latinLnBrk="0" hangingPunct="1">
              <a:lnSpc>
                <a:spcPct val="100000"/>
              </a:lnSpc>
              <a:spcBef>
                <a:spcPct val="0"/>
              </a:spcBef>
              <a:buNone/>
              <a:defRPr sz="3200" kern="1200">
                <a:solidFill>
                  <a:schemeClr val="tx2"/>
                </a:solidFill>
                <a:latin typeface="Amazon Ember Heavy"/>
              </a:defRPr>
            </a:lvl1pPr>
          </a:lstStyle>
          <a:p>
            <a:r>
              <a:rPr lang="en-US" dirty="0"/>
              <a:t>Activity breakout</a:t>
            </a:r>
          </a:p>
        </p:txBody>
      </p:sp>
      <p:pic>
        <p:nvPicPr>
          <p:cNvPr id="7" name="Picture 6" descr="AnyCompany architecture.">
            <a:extLst>
              <a:ext uri="{FF2B5EF4-FFF2-40B4-BE49-F238E27FC236}">
                <a16:creationId xmlns:a16="http://schemas.microsoft.com/office/drawing/2014/main" id="{C7942E70-EC69-44D2-9948-BF1A980F564A}"/>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33002" y="1154938"/>
            <a:ext cx="12125995" cy="5403536"/>
          </a:xfrm>
          <a:prstGeom prst="rect">
            <a:avLst/>
          </a:prstGeom>
        </p:spPr>
      </p:pic>
      <p:sp>
        <p:nvSpPr>
          <p:cNvPr id="2" name="Title 1">
            <a:extLst>
              <a:ext uri="{FF2B5EF4-FFF2-40B4-BE49-F238E27FC236}">
                <a16:creationId xmlns:a16="http://schemas.microsoft.com/office/drawing/2014/main" id="{0817E822-AF2D-4597-8A2F-9BB07BF518D8}"/>
              </a:ext>
              <a:ext uri="{C183D7F6-B498-43B3-948B-1728B52AA6E4}">
                <adec:decorative xmlns:adec="http://schemas.microsoft.com/office/drawing/2017/decorative" val="1"/>
              </a:ext>
            </a:extLst>
          </p:cNvPr>
          <p:cNvSpPr>
            <a:spLocks noGrp="1"/>
          </p:cNvSpPr>
          <p:nvPr>
            <p:ph type="title"/>
          </p:nvPr>
        </p:nvSpPr>
        <p:spPr>
          <a:xfrm>
            <a:off x="142310" y="-793742"/>
            <a:ext cx="11569209" cy="731318"/>
          </a:xfrm>
        </p:spPr>
        <p:txBody>
          <a:bodyPr/>
          <a:lstStyle/>
          <a:p>
            <a:r>
              <a:rPr lang="en-US" dirty="0"/>
              <a:t>Activity breakout 1</a:t>
            </a:r>
          </a:p>
        </p:txBody>
      </p:sp>
    </p:spTree>
    <p:custDataLst>
      <p:tags r:id="rId1"/>
    </p:custDataLst>
    <p:extLst>
      <p:ext uri="{BB962C8B-B14F-4D97-AF65-F5344CB8AC3E}">
        <p14:creationId xmlns:p14="http://schemas.microsoft.com/office/powerpoint/2010/main" val="35108785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D641-1A1A-4EC3-A9BC-A150BBCFEF24}"/>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36</a:t>
            </a:fld>
            <a:endParaRPr lang="en-US"/>
          </a:p>
        </p:txBody>
      </p:sp>
      <p:sp>
        <p:nvSpPr>
          <p:cNvPr id="6" name="Title 5">
            <a:extLst>
              <a:ext uri="{FF2B5EF4-FFF2-40B4-BE49-F238E27FC236}">
                <a16:creationId xmlns:a16="http://schemas.microsoft.com/office/drawing/2014/main" id="{527558D1-8AE7-4F45-8C8C-A56F6D4F60AE}"/>
              </a:ext>
            </a:extLst>
          </p:cNvPr>
          <p:cNvSpPr>
            <a:spLocks noGrp="1"/>
          </p:cNvSpPr>
          <p:nvPr>
            <p:ph type="title"/>
          </p:nvPr>
        </p:nvSpPr>
        <p:spPr>
          <a:xfrm>
            <a:off x="2975610" y="3063341"/>
            <a:ext cx="6240780" cy="731318"/>
          </a:xfrm>
        </p:spPr>
        <p:txBody>
          <a:bodyPr/>
          <a:lstStyle/>
          <a:p>
            <a:r>
              <a:rPr lang="en-US" sz="4000"/>
              <a:t>Cost Optimization pillar</a:t>
            </a:r>
          </a:p>
        </p:txBody>
      </p:sp>
    </p:spTree>
    <p:custDataLst>
      <p:tags r:id="rId1"/>
    </p:custDataLst>
    <p:extLst>
      <p:ext uri="{BB962C8B-B14F-4D97-AF65-F5344CB8AC3E}">
        <p14:creationId xmlns:p14="http://schemas.microsoft.com/office/powerpoint/2010/main" val="37417763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021CB53E-EF33-4230-9EBE-98357A04D62C}"/>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37</a:t>
            </a:fld>
            <a:endParaRPr lang="en-US"/>
          </a:p>
        </p:txBody>
      </p:sp>
      <p:sp>
        <p:nvSpPr>
          <p:cNvPr id="2" name="Title 1"/>
          <p:cNvSpPr>
            <a:spLocks noGrp="1"/>
          </p:cNvSpPr>
          <p:nvPr>
            <p:ph type="title"/>
          </p:nvPr>
        </p:nvSpPr>
        <p:spPr/>
        <p:txBody>
          <a:bodyPr/>
          <a:lstStyle/>
          <a:p>
            <a:r>
              <a:rPr lang="en-US" dirty="0"/>
              <a:t>Cost Optimization pillar – eliminate unneeded expense</a:t>
            </a:r>
          </a:p>
        </p:txBody>
      </p:sp>
      <p:sp>
        <p:nvSpPr>
          <p:cNvPr id="9" name="Content Placeholder 8">
            <a:extLst>
              <a:ext uri="{FF2B5EF4-FFF2-40B4-BE49-F238E27FC236}">
                <a16:creationId xmlns:a16="http://schemas.microsoft.com/office/drawing/2014/main" id="{2A77CAFA-78C3-4EE2-B7B7-1146F90D2430}"/>
              </a:ext>
            </a:extLst>
          </p:cNvPr>
          <p:cNvSpPr>
            <a:spLocks noGrp="1"/>
          </p:cNvSpPr>
          <p:nvPr>
            <p:ph sz="quarter" idx="21"/>
          </p:nvPr>
        </p:nvSpPr>
        <p:spPr>
          <a:xfrm>
            <a:off x="2916936" y="1527048"/>
            <a:ext cx="8851392" cy="4645152"/>
          </a:xfrm>
        </p:spPr>
        <p:txBody>
          <a:bodyPr/>
          <a:lstStyle/>
          <a:p>
            <a:pPr>
              <a:buClr>
                <a:schemeClr val="tx1"/>
              </a:buClr>
            </a:pPr>
            <a:r>
              <a:rPr lang="en-US">
                <a:solidFill>
                  <a:srgbClr val="504BAB"/>
                </a:solidFill>
              </a:rPr>
              <a:t>Focus</a:t>
            </a:r>
          </a:p>
          <a:p>
            <a:pPr lvl="1">
              <a:buClr>
                <a:schemeClr val="tx1"/>
              </a:buClr>
            </a:pPr>
            <a:r>
              <a:rPr lang="en-US"/>
              <a:t>Avoid unnecessary costs.</a:t>
            </a:r>
          </a:p>
          <a:p>
            <a:pPr marL="0" indent="0">
              <a:buClr>
                <a:schemeClr val="tx1"/>
              </a:buClr>
              <a:buNone/>
            </a:pPr>
            <a:endParaRPr lang="en-US"/>
          </a:p>
          <a:p>
            <a:pPr>
              <a:buClr>
                <a:schemeClr val="tx1"/>
              </a:buClr>
            </a:pPr>
            <a:r>
              <a:rPr lang="en-US">
                <a:solidFill>
                  <a:srgbClr val="504BAB"/>
                </a:solidFill>
              </a:rPr>
              <a:t>Key topics</a:t>
            </a:r>
          </a:p>
          <a:p>
            <a:pPr lvl="1">
              <a:buClr>
                <a:schemeClr val="tx1"/>
              </a:buClr>
            </a:pPr>
            <a:r>
              <a:rPr lang="en-US"/>
              <a:t>Understanding and controlling where money is being spent</a:t>
            </a:r>
          </a:p>
          <a:p>
            <a:pPr lvl="1">
              <a:buClr>
                <a:schemeClr val="tx1"/>
              </a:buClr>
            </a:pPr>
            <a:r>
              <a:rPr lang="en-US"/>
              <a:t>Selecting the most appropriate and right number of resource types</a:t>
            </a:r>
          </a:p>
          <a:p>
            <a:pPr lvl="1">
              <a:buClr>
                <a:schemeClr val="tx1"/>
              </a:buClr>
            </a:pPr>
            <a:r>
              <a:rPr lang="en-US"/>
              <a:t>Analyzing spend over time</a:t>
            </a:r>
          </a:p>
          <a:p>
            <a:pPr lvl="1">
              <a:buClr>
                <a:schemeClr val="tx1"/>
              </a:buClr>
            </a:pPr>
            <a:r>
              <a:rPr lang="en-US"/>
              <a:t>Scaling to meeting business needs without overspending</a:t>
            </a:r>
          </a:p>
        </p:txBody>
      </p:sp>
      <p:grpSp>
        <p:nvGrpSpPr>
          <p:cNvPr id="4" name="Group 3">
            <a:extLst>
              <a:ext uri="{FF2B5EF4-FFF2-40B4-BE49-F238E27FC236}">
                <a16:creationId xmlns:a16="http://schemas.microsoft.com/office/drawing/2014/main" id="{DD4076E0-85C3-439C-8425-22266EB98532}"/>
              </a:ext>
              <a:ext uri="{C183D7F6-B498-43B3-948B-1728B52AA6E4}">
                <adec:decorative xmlns:adec="http://schemas.microsoft.com/office/drawing/2017/decorative" val="1"/>
              </a:ext>
            </a:extLst>
          </p:cNvPr>
          <p:cNvGrpSpPr/>
          <p:nvPr/>
        </p:nvGrpSpPr>
        <p:grpSpPr>
          <a:xfrm>
            <a:off x="392209" y="1492389"/>
            <a:ext cx="2229853" cy="4539914"/>
            <a:chOff x="392209" y="1492389"/>
            <a:chExt cx="2229853" cy="4539914"/>
          </a:xfrm>
        </p:grpSpPr>
        <p:sp>
          <p:nvSpPr>
            <p:cNvPr id="3" name="Rectangle 2">
              <a:extLst>
                <a:ext uri="{FF2B5EF4-FFF2-40B4-BE49-F238E27FC236}">
                  <a16:creationId xmlns:a16="http://schemas.microsoft.com/office/drawing/2014/main" id="{B2C054D3-E1E2-664A-B258-31BCA72D02F4}"/>
                </a:ext>
              </a:extLst>
            </p:cNvPr>
            <p:cNvSpPr/>
            <p:nvPr/>
          </p:nvSpPr>
          <p:spPr>
            <a:xfrm>
              <a:off x="392209" y="1492389"/>
              <a:ext cx="2229853" cy="4539914"/>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Cost Optimization</a:t>
              </a:r>
              <a:b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b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5" name="TextBox 4">
              <a:extLst>
                <a:ext uri="{FF2B5EF4-FFF2-40B4-BE49-F238E27FC236}">
                  <a16:creationId xmlns:a16="http://schemas.microsoft.com/office/drawing/2014/main" id="{54B5BC9A-1D62-DD47-A831-4B460AD410A1}"/>
                </a:ext>
              </a:extLst>
            </p:cNvPr>
            <p:cNvSpPr txBox="1"/>
            <p:nvPr/>
          </p:nvSpPr>
          <p:spPr>
            <a:xfrm>
              <a:off x="688737" y="4848104"/>
              <a:ext cx="1627717" cy="1015663"/>
            </a:xfrm>
            <a:prstGeom prst="rect">
              <a:avLst/>
            </a:prstGeom>
            <a:noFill/>
          </p:spPr>
          <p:txBody>
            <a:bodyPr wrap="square" rtlCol="0">
              <a:spAutoFit/>
            </a:bodyPr>
            <a:lstStyle/>
            <a:p>
              <a:pPr algn="ctr"/>
              <a:r>
                <a:rPr lang="en-US" sz="2000" dirty="0">
                  <a:latin typeface="Amazon Ember Light" panose="020B0403020204020204" pitchFamily="34" charset="0"/>
                  <a:ea typeface="Amazon Ember Light" panose="020B0403020204020204" pitchFamily="34" charset="0"/>
                  <a:cs typeface="Amazon Ember Light" panose="020B0403020204020204" pitchFamily="34" charset="0"/>
                </a:rPr>
                <a:t>Eliminate unneeded expense.</a:t>
              </a:r>
            </a:p>
          </p:txBody>
        </p:sp>
        <p:pic>
          <p:nvPicPr>
            <p:cNvPr id="10" name="Picture 10">
              <a:extLst>
                <a:ext uri="{FF2B5EF4-FFF2-40B4-BE49-F238E27FC236}">
                  <a16:creationId xmlns:a16="http://schemas.microsoft.com/office/drawing/2014/main" id="{917E00E9-85FE-407D-BB4A-99B01B810C42}"/>
                </a:ext>
                <a:ext uri="{C183D7F6-B498-43B3-948B-1728B52AA6E4}">
                  <adec:decorative xmlns:adec="http://schemas.microsoft.com/office/drawing/2017/decorative" val="1"/>
                </a:ext>
              </a:extLst>
            </p:cNvPr>
            <p:cNvPicPr>
              <a:picLocks noChangeAspect="1" noChangeArrowheads="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71075" y="3030826"/>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40076892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8625DAD-D327-BE7A-1332-7E5D3027C3C7}"/>
              </a:ext>
            </a:extLst>
          </p:cNvPr>
          <p:cNvSpPr>
            <a:spLocks noGrp="1"/>
          </p:cNvSpPr>
          <p:nvPr>
            <p:ph type="sldNum" sz="quarter" idx="20"/>
          </p:nvPr>
        </p:nvSpPr>
        <p:spPr/>
        <p:txBody>
          <a:bodyPr/>
          <a:lstStyle/>
          <a:p>
            <a:fld id="{930176A1-BCF0-4712-97A6-6B495F55390B}" type="slidenum">
              <a:rPr lang="en-US" smtClean="0"/>
              <a:pPr/>
              <a:t>38</a:t>
            </a:fld>
            <a:endParaRPr lang="en-US"/>
          </a:p>
        </p:txBody>
      </p:sp>
      <p:sp>
        <p:nvSpPr>
          <p:cNvPr id="2" name="Title 1">
            <a:extLst>
              <a:ext uri="{FF2B5EF4-FFF2-40B4-BE49-F238E27FC236}">
                <a16:creationId xmlns:a16="http://schemas.microsoft.com/office/drawing/2014/main" id="{2DC63D53-899B-42AC-ACC3-C8F9FB0BDD79}"/>
              </a:ext>
            </a:extLst>
          </p:cNvPr>
          <p:cNvSpPr>
            <a:spLocks noGrp="1"/>
          </p:cNvSpPr>
          <p:nvPr>
            <p:ph type="title"/>
          </p:nvPr>
        </p:nvSpPr>
        <p:spPr/>
        <p:txBody>
          <a:bodyPr/>
          <a:lstStyle/>
          <a:p>
            <a:r>
              <a:rPr lang="en-US"/>
              <a:t>Cost optimization design principles</a:t>
            </a:r>
          </a:p>
        </p:txBody>
      </p:sp>
      <p:sp>
        <p:nvSpPr>
          <p:cNvPr id="6" name="Content Placeholder 6">
            <a:extLst>
              <a:ext uri="{FF2B5EF4-FFF2-40B4-BE49-F238E27FC236}">
                <a16:creationId xmlns:a16="http://schemas.microsoft.com/office/drawing/2014/main" id="{F7D203FE-1FA3-4992-9F01-F6502E601F2C}"/>
              </a:ext>
            </a:extLst>
          </p:cNvPr>
          <p:cNvSpPr txBox="1">
            <a:spLocks/>
          </p:cNvSpPr>
          <p:nvPr/>
        </p:nvSpPr>
        <p:spPr>
          <a:xfrm>
            <a:off x="2867778" y="1528175"/>
            <a:ext cx="8905122" cy="46487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Implement Cloud Financial Management</a:t>
            </a:r>
          </a:p>
          <a:p>
            <a:r>
              <a:rPr lang="en-US"/>
              <a:t>Adopt a consumption model</a:t>
            </a:r>
          </a:p>
          <a:p>
            <a:r>
              <a:rPr lang="en-US"/>
              <a:t>Measure overall efficiency</a:t>
            </a:r>
          </a:p>
          <a:p>
            <a:r>
              <a:rPr lang="en-US"/>
              <a:t>Stop spending money on undifferentiated heavy lifting</a:t>
            </a:r>
          </a:p>
          <a:p>
            <a:r>
              <a:rPr lang="en-US"/>
              <a:t>Analyze and attribute expenditure</a:t>
            </a:r>
          </a:p>
        </p:txBody>
      </p:sp>
      <p:grpSp>
        <p:nvGrpSpPr>
          <p:cNvPr id="10" name="Group 9">
            <a:extLst>
              <a:ext uri="{FF2B5EF4-FFF2-40B4-BE49-F238E27FC236}">
                <a16:creationId xmlns:a16="http://schemas.microsoft.com/office/drawing/2014/main" id="{A5EC0E06-99E8-4D68-A9C0-E55C8A617199}"/>
              </a:ext>
              <a:ext uri="{C183D7F6-B498-43B3-948B-1728B52AA6E4}">
                <adec:decorative xmlns:adec="http://schemas.microsoft.com/office/drawing/2017/decorative" val="1"/>
              </a:ext>
            </a:extLst>
          </p:cNvPr>
          <p:cNvGrpSpPr/>
          <p:nvPr/>
        </p:nvGrpSpPr>
        <p:grpSpPr>
          <a:xfrm>
            <a:off x="392209" y="1492389"/>
            <a:ext cx="2229853" cy="4539914"/>
            <a:chOff x="392209" y="1492389"/>
            <a:chExt cx="2229853" cy="4539914"/>
          </a:xfrm>
        </p:grpSpPr>
        <p:sp>
          <p:nvSpPr>
            <p:cNvPr id="7" name="Rectangle 6">
              <a:extLst>
                <a:ext uri="{FF2B5EF4-FFF2-40B4-BE49-F238E27FC236}">
                  <a16:creationId xmlns:a16="http://schemas.microsoft.com/office/drawing/2014/main" id="{79FEB433-44C9-4A91-B729-77F47DE15969}"/>
                </a:ext>
              </a:extLst>
            </p:cNvPr>
            <p:cNvSpPr/>
            <p:nvPr/>
          </p:nvSpPr>
          <p:spPr>
            <a:xfrm>
              <a:off x="392209" y="1492389"/>
              <a:ext cx="2229853" cy="4539914"/>
            </a:xfrm>
            <a:prstGeom prst="rect">
              <a:avLst/>
            </a:prstGeom>
            <a:ln w="19050">
              <a:solidFill>
                <a:srgbClr val="0070C0"/>
              </a:solidFill>
            </a:ln>
          </p:spPr>
          <p:style>
            <a:lnRef idx="2">
              <a:schemeClr val="accent1"/>
            </a:lnRef>
            <a:fillRef idx="1">
              <a:schemeClr val="lt1"/>
            </a:fillRef>
            <a:effectRef idx="0">
              <a:schemeClr val="accent1"/>
            </a:effectRef>
            <a:fontRef idx="minor">
              <a:schemeClr val="dk1"/>
            </a:fontRef>
          </p:style>
          <p:txBody>
            <a:bodyPr rtlCol="0" anchor="t"/>
            <a:lstStyle/>
            <a:p>
              <a:pPr algn="ctr"/>
              <a:endParaRPr lang="en-US" sz="2400" b="1">
                <a:latin typeface="Amazon Ember Light" panose="020B0403020204020204" pitchFamily="34" charset="0"/>
                <a:ea typeface="Amazon Ember Light" panose="020B0403020204020204" pitchFamily="34" charset="0"/>
                <a:cs typeface="Amazon Ember Light" panose="020B0403020204020204" pitchFamily="34" charset="0"/>
              </a:endParaRPr>
            </a:p>
            <a:p>
              <a:pPr algn="ct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Cost Optimization</a:t>
              </a:r>
              <a:b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b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pillar</a:t>
              </a:r>
            </a:p>
          </p:txBody>
        </p:sp>
        <p:sp>
          <p:nvSpPr>
            <p:cNvPr id="8" name="TextBox 7">
              <a:extLst>
                <a:ext uri="{FF2B5EF4-FFF2-40B4-BE49-F238E27FC236}">
                  <a16:creationId xmlns:a16="http://schemas.microsoft.com/office/drawing/2014/main" id="{C369B006-4DCC-4598-A801-D3CEEC0F844D}"/>
                </a:ext>
              </a:extLst>
            </p:cNvPr>
            <p:cNvSpPr txBox="1"/>
            <p:nvPr/>
          </p:nvSpPr>
          <p:spPr>
            <a:xfrm>
              <a:off x="688737" y="4848104"/>
              <a:ext cx="1627717" cy="1015663"/>
            </a:xfrm>
            <a:prstGeom prst="rect">
              <a:avLst/>
            </a:prstGeom>
            <a:noFill/>
          </p:spPr>
          <p:txBody>
            <a:bodyPr wrap="square" rtlCol="0">
              <a:spAutoFit/>
            </a:bodyPr>
            <a:lstStyle/>
            <a:p>
              <a:pPr algn="ctr"/>
              <a:r>
                <a:rPr lang="en-US" sz="2000" dirty="0">
                  <a:latin typeface="Amazon Ember Light" panose="020B0403020204020204" pitchFamily="34" charset="0"/>
                  <a:ea typeface="Amazon Ember Light" panose="020B0403020204020204" pitchFamily="34" charset="0"/>
                  <a:cs typeface="Amazon Ember Light" panose="020B0403020204020204" pitchFamily="34" charset="0"/>
                </a:rPr>
                <a:t>Eliminate unneeded expense.</a:t>
              </a:r>
            </a:p>
          </p:txBody>
        </p:sp>
        <p:pic>
          <p:nvPicPr>
            <p:cNvPr id="9" name="Picture 10">
              <a:extLst>
                <a:ext uri="{FF2B5EF4-FFF2-40B4-BE49-F238E27FC236}">
                  <a16:creationId xmlns:a16="http://schemas.microsoft.com/office/drawing/2014/main" id="{E6B34596-346C-4E0A-A2D4-0049A4F722A9}"/>
                </a:ext>
                <a:ext uri="{C183D7F6-B498-43B3-948B-1728B52AA6E4}">
                  <adec:decorative xmlns:adec="http://schemas.microsoft.com/office/drawing/2017/decorative" val="1"/>
                </a:ext>
              </a:extLst>
            </p:cNvPr>
            <p:cNvPicPr>
              <a:picLocks noChangeAspect="1" noChangeArrowheads="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71075" y="3030826"/>
              <a:ext cx="1463040" cy="146304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30792011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BB0C093-6C3D-494F-9690-DEBE70D7D956}"/>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39</a:t>
            </a:fld>
            <a:endParaRPr lang="en-US"/>
          </a:p>
        </p:txBody>
      </p:sp>
      <p:sp>
        <p:nvSpPr>
          <p:cNvPr id="2" name="Title 1">
            <a:extLst>
              <a:ext uri="{FF2B5EF4-FFF2-40B4-BE49-F238E27FC236}">
                <a16:creationId xmlns:a16="http://schemas.microsoft.com/office/drawing/2014/main" id="{467F908C-2D09-48F8-BD0F-E205BDE2D073}"/>
              </a:ext>
            </a:extLst>
          </p:cNvPr>
          <p:cNvSpPr>
            <a:spLocks noGrp="1"/>
          </p:cNvSpPr>
          <p:nvPr>
            <p:ph type="title"/>
          </p:nvPr>
        </p:nvSpPr>
        <p:spPr/>
        <p:txBody>
          <a:bodyPr/>
          <a:lstStyle/>
          <a:p>
            <a:r>
              <a:rPr lang="en-US"/>
              <a:t>Cost optimization questions</a:t>
            </a:r>
          </a:p>
        </p:txBody>
      </p:sp>
      <p:sp>
        <p:nvSpPr>
          <p:cNvPr id="3" name="Content Placeholder 2">
            <a:extLst>
              <a:ext uri="{FF2B5EF4-FFF2-40B4-BE49-F238E27FC236}">
                <a16:creationId xmlns:a16="http://schemas.microsoft.com/office/drawing/2014/main" id="{7CE831B3-C0BA-4320-B47F-27E489A85B86}"/>
              </a:ext>
            </a:extLst>
          </p:cNvPr>
          <p:cNvSpPr>
            <a:spLocks noGrp="1"/>
          </p:cNvSpPr>
          <p:nvPr>
            <p:ph sz="quarter" idx="21"/>
          </p:nvPr>
        </p:nvSpPr>
        <p:spPr>
          <a:xfrm>
            <a:off x="365760" y="1143000"/>
            <a:ext cx="5504688" cy="4645152"/>
          </a:xfrm>
        </p:spPr>
        <p:txBody>
          <a:bodyPr/>
          <a:lstStyle/>
          <a:p>
            <a:pPr marL="0" indent="0">
              <a:buNone/>
            </a:pPr>
            <a:r>
              <a:rPr lang="en-US" sz="2000">
                <a:solidFill>
                  <a:srgbClr val="504BAB"/>
                </a:solidFill>
              </a:rPr>
              <a:t>Practice cloud financial management</a:t>
            </a:r>
          </a:p>
          <a:p>
            <a:r>
              <a:rPr lang="en-US" sz="1800"/>
              <a:t>How do you implement cloud financial management?</a:t>
            </a:r>
          </a:p>
          <a:p>
            <a:pPr marL="0" indent="0">
              <a:buNone/>
            </a:pPr>
            <a:endParaRPr lang="en-US" sz="1800"/>
          </a:p>
          <a:p>
            <a:pPr marL="0" indent="0">
              <a:buNone/>
            </a:pPr>
            <a:r>
              <a:rPr lang="en-US" sz="2000">
                <a:solidFill>
                  <a:srgbClr val="504BAB"/>
                </a:solidFill>
              </a:rPr>
              <a:t>Expenditure and usage awareness</a:t>
            </a:r>
          </a:p>
          <a:p>
            <a:r>
              <a:rPr lang="en-US" sz="1800"/>
              <a:t>How do you govern usage?</a:t>
            </a:r>
          </a:p>
          <a:p>
            <a:r>
              <a:rPr lang="en-US" sz="1800"/>
              <a:t>How do you monitor usage and cost?</a:t>
            </a:r>
          </a:p>
          <a:p>
            <a:r>
              <a:rPr lang="en-US" sz="1800"/>
              <a:t>How do you decommission resources?</a:t>
            </a:r>
          </a:p>
        </p:txBody>
      </p:sp>
      <p:sp>
        <p:nvSpPr>
          <p:cNvPr id="7" name="Content Placeholder 6">
            <a:extLst>
              <a:ext uri="{FF2B5EF4-FFF2-40B4-BE49-F238E27FC236}">
                <a16:creationId xmlns:a16="http://schemas.microsoft.com/office/drawing/2014/main" id="{DD297376-2B30-4393-8323-1F4494D43712}"/>
              </a:ext>
            </a:extLst>
          </p:cNvPr>
          <p:cNvSpPr>
            <a:spLocks noGrp="1"/>
          </p:cNvSpPr>
          <p:nvPr>
            <p:ph idx="4294967295"/>
          </p:nvPr>
        </p:nvSpPr>
        <p:spPr>
          <a:xfrm>
            <a:off x="6245352" y="1143000"/>
            <a:ext cx="5503862" cy="5006340"/>
          </a:xfrm>
        </p:spPr>
        <p:txBody>
          <a:bodyPr>
            <a:normAutofit lnSpcReduction="10000"/>
          </a:bodyPr>
          <a:lstStyle/>
          <a:p>
            <a:pPr marL="0" indent="0">
              <a:buNone/>
            </a:pPr>
            <a:r>
              <a:rPr lang="en-US" sz="2000">
                <a:solidFill>
                  <a:srgbClr val="504BAB"/>
                </a:solidFill>
              </a:rPr>
              <a:t>Cost-effective resources</a:t>
            </a:r>
          </a:p>
          <a:p>
            <a:r>
              <a:rPr lang="en-US" sz="1800"/>
              <a:t>How do you evaluate cost when you select services?</a:t>
            </a:r>
          </a:p>
          <a:p>
            <a:r>
              <a:rPr lang="en-US" sz="1800"/>
              <a:t>How do you meet cost targets when you select resource type, size, and number?</a:t>
            </a:r>
          </a:p>
          <a:p>
            <a:r>
              <a:rPr lang="en-US" sz="1800"/>
              <a:t>How do you use pricing models to reduce cost?</a:t>
            </a:r>
          </a:p>
          <a:p>
            <a:r>
              <a:rPr lang="en-US" sz="1800"/>
              <a:t>How do you plan for data transfer changes?</a:t>
            </a:r>
          </a:p>
          <a:p>
            <a:pPr marL="0" indent="0">
              <a:buNone/>
            </a:pPr>
            <a:endParaRPr lang="en-US" sz="1800"/>
          </a:p>
          <a:p>
            <a:pPr marL="0" indent="0">
              <a:buNone/>
            </a:pPr>
            <a:r>
              <a:rPr lang="en-US" sz="2000">
                <a:solidFill>
                  <a:srgbClr val="504BAB"/>
                </a:solidFill>
              </a:rPr>
              <a:t>Manage demand and supply resources</a:t>
            </a:r>
          </a:p>
          <a:p>
            <a:r>
              <a:rPr lang="en-US" sz="1800"/>
              <a:t>How do you manage demand and supply resources?</a:t>
            </a:r>
            <a:br>
              <a:rPr lang="en-US" sz="1800"/>
            </a:br>
            <a:endParaRPr lang="en-US" sz="1800"/>
          </a:p>
          <a:p>
            <a:pPr marL="0" indent="0">
              <a:buNone/>
            </a:pPr>
            <a:r>
              <a:rPr lang="en-US" sz="2000">
                <a:solidFill>
                  <a:srgbClr val="504BAB"/>
                </a:solidFill>
              </a:rPr>
              <a:t>Optimize over time</a:t>
            </a:r>
          </a:p>
          <a:p>
            <a:r>
              <a:rPr lang="en-US" sz="1800"/>
              <a:t>How do you evaluate new services?</a:t>
            </a:r>
          </a:p>
          <a:p>
            <a:pPr marL="0" indent="0">
              <a:buNone/>
            </a:pPr>
            <a:endParaRPr lang="en-US" sz="2400"/>
          </a:p>
        </p:txBody>
      </p:sp>
    </p:spTree>
    <p:custDataLst>
      <p:tags r:id="rId1"/>
    </p:custDataLst>
    <p:extLst>
      <p:ext uri="{BB962C8B-B14F-4D97-AF65-F5344CB8AC3E}">
        <p14:creationId xmlns:p14="http://schemas.microsoft.com/office/powerpoint/2010/main" val="3509309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260FC5D-7F15-4F98-B256-9E77C5B519B1}"/>
              </a:ext>
            </a:extLst>
          </p:cNvPr>
          <p:cNvSpPr>
            <a:spLocks noGrp="1"/>
          </p:cNvSpPr>
          <p:nvPr>
            <p:ph type="subTitle" idx="1"/>
          </p:nvPr>
        </p:nvSpPr>
        <p:spPr/>
        <p:txBody>
          <a:bodyPr/>
          <a:lstStyle/>
          <a:p>
            <a:r>
              <a:rPr lang="en-US"/>
              <a:t>Module 9: Cloud Architecture</a:t>
            </a:r>
          </a:p>
        </p:txBody>
      </p:sp>
      <p:sp>
        <p:nvSpPr>
          <p:cNvPr id="2" name="Title 1"/>
          <p:cNvSpPr>
            <a:spLocks noGrp="1"/>
          </p:cNvSpPr>
          <p:nvPr>
            <p:ph type="title"/>
          </p:nvPr>
        </p:nvSpPr>
        <p:spPr/>
        <p:txBody>
          <a:bodyPr>
            <a:noAutofit/>
          </a:bodyPr>
          <a:lstStyle/>
          <a:p>
            <a:r>
              <a:rPr lang="en-US"/>
              <a:t>Section 1: AWS Well-Architected Framework</a:t>
            </a:r>
          </a:p>
        </p:txBody>
      </p:sp>
    </p:spTree>
    <p:custDataLst>
      <p:tags r:id="rId1"/>
    </p:custDataLst>
    <p:extLst>
      <p:ext uri="{BB962C8B-B14F-4D97-AF65-F5344CB8AC3E}">
        <p14:creationId xmlns:p14="http://schemas.microsoft.com/office/powerpoint/2010/main" val="3401002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B5EF9E8-A1A0-2CC2-078D-3BCF126FC4F3}"/>
              </a:ext>
            </a:extLst>
          </p:cNvPr>
          <p:cNvSpPr>
            <a:spLocks noGrp="1"/>
          </p:cNvSpPr>
          <p:nvPr>
            <p:ph type="sldNum" sz="quarter" idx="20"/>
          </p:nvPr>
        </p:nvSpPr>
        <p:spPr/>
        <p:txBody>
          <a:bodyPr/>
          <a:lstStyle/>
          <a:p>
            <a:fld id="{930176A1-BCF0-4712-97A6-6B495F55390B}" type="slidenum">
              <a:rPr lang="en-US" smtClean="0"/>
              <a:pPr/>
              <a:t>40</a:t>
            </a:fld>
            <a:endParaRPr lang="en-US" dirty="0"/>
          </a:p>
        </p:txBody>
      </p:sp>
      <p:sp>
        <p:nvSpPr>
          <p:cNvPr id="5" name="Title 1">
            <a:extLst>
              <a:ext uri="{FF2B5EF4-FFF2-40B4-BE49-F238E27FC236}">
                <a16:creationId xmlns:a16="http://schemas.microsoft.com/office/drawing/2014/main" id="{46437F34-D484-5A22-EAC0-88EE42799D16}"/>
              </a:ext>
            </a:extLst>
          </p:cNvPr>
          <p:cNvSpPr txBox="1">
            <a:spLocks/>
          </p:cNvSpPr>
          <p:nvPr/>
        </p:nvSpPr>
        <p:spPr>
          <a:xfrm>
            <a:off x="365760" y="303052"/>
            <a:ext cx="11569209" cy="731318"/>
          </a:xfrm>
          <a:prstGeom prst="rect">
            <a:avLst/>
          </a:prstGeom>
        </p:spPr>
        <p:txBody>
          <a:bodyPr vert="horz" lIns="91440" tIns="45720" rIns="91440" bIns="45720" rtlCol="0" anchor="ctr">
            <a:normAutofit/>
          </a:bodyPr>
          <a:lstStyle>
            <a:lvl1pPr algn="l" defTabSz="228600" rtl="0" eaLnBrk="1" latinLnBrk="0" hangingPunct="1">
              <a:lnSpc>
                <a:spcPct val="100000"/>
              </a:lnSpc>
              <a:spcBef>
                <a:spcPct val="0"/>
              </a:spcBef>
              <a:buNone/>
              <a:defRPr sz="3200" kern="1200">
                <a:solidFill>
                  <a:schemeClr val="tx2"/>
                </a:solidFill>
                <a:latin typeface="Amazon Ember Heavy"/>
              </a:defRPr>
            </a:lvl1pPr>
          </a:lstStyle>
          <a:p>
            <a:r>
              <a:rPr lang="en-US" dirty="0"/>
              <a:t>Activity breakout</a:t>
            </a:r>
          </a:p>
        </p:txBody>
      </p:sp>
      <p:pic>
        <p:nvPicPr>
          <p:cNvPr id="7" name="Picture 6" descr="AnyCompany architecture.">
            <a:extLst>
              <a:ext uri="{FF2B5EF4-FFF2-40B4-BE49-F238E27FC236}">
                <a16:creationId xmlns:a16="http://schemas.microsoft.com/office/drawing/2014/main" id="{0414E7E4-79E5-4414-A47C-EB082A9B2D3F}"/>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33002" y="1154938"/>
            <a:ext cx="12125995" cy="5413472"/>
          </a:xfrm>
          <a:prstGeom prst="rect">
            <a:avLst/>
          </a:prstGeom>
        </p:spPr>
      </p:pic>
      <p:sp>
        <p:nvSpPr>
          <p:cNvPr id="2" name="Title 1">
            <a:extLst>
              <a:ext uri="{FF2B5EF4-FFF2-40B4-BE49-F238E27FC236}">
                <a16:creationId xmlns:a16="http://schemas.microsoft.com/office/drawing/2014/main" id="{0817E822-AF2D-4597-8A2F-9BB07BF518D8}"/>
              </a:ext>
              <a:ext uri="{C183D7F6-B498-43B3-948B-1728B52AA6E4}">
                <adec:decorative xmlns:adec="http://schemas.microsoft.com/office/drawing/2017/decorative" val="1"/>
              </a:ext>
            </a:extLst>
          </p:cNvPr>
          <p:cNvSpPr>
            <a:spLocks noGrp="1"/>
          </p:cNvSpPr>
          <p:nvPr>
            <p:ph type="title"/>
          </p:nvPr>
        </p:nvSpPr>
        <p:spPr>
          <a:xfrm>
            <a:off x="142310" y="-1167324"/>
            <a:ext cx="11569209" cy="731318"/>
          </a:xfrm>
        </p:spPr>
        <p:txBody>
          <a:bodyPr/>
          <a:lstStyle/>
          <a:p>
            <a:r>
              <a:rPr lang="en-US" dirty="0"/>
              <a:t>Activity breakout 2</a:t>
            </a:r>
          </a:p>
        </p:txBody>
      </p:sp>
    </p:spTree>
    <p:custDataLst>
      <p:tags r:id="rId1"/>
    </p:custDataLst>
    <p:extLst>
      <p:ext uri="{BB962C8B-B14F-4D97-AF65-F5344CB8AC3E}">
        <p14:creationId xmlns:p14="http://schemas.microsoft.com/office/powerpoint/2010/main" val="26700401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41</a:t>
            </a:fld>
            <a:endParaRPr lang="en-US"/>
          </a:p>
        </p:txBody>
      </p:sp>
      <p:sp>
        <p:nvSpPr>
          <p:cNvPr id="2" name="Title 1"/>
          <p:cNvSpPr>
            <a:spLocks noGrp="1"/>
          </p:cNvSpPr>
          <p:nvPr>
            <p:ph type="title"/>
          </p:nvPr>
        </p:nvSpPr>
        <p:spPr/>
        <p:txBody>
          <a:bodyPr/>
          <a:lstStyle/>
          <a:p>
            <a:r>
              <a:rPr lang="en-US"/>
              <a:t>The AWS Well-Architected Tool</a:t>
            </a:r>
          </a:p>
        </p:txBody>
      </p:sp>
      <p:sp>
        <p:nvSpPr>
          <p:cNvPr id="10" name="Content Placeholder 9"/>
          <p:cNvSpPr>
            <a:spLocks noGrp="1"/>
          </p:cNvSpPr>
          <p:nvPr>
            <p:ph sz="quarter" idx="21"/>
          </p:nvPr>
        </p:nvSpPr>
        <p:spPr/>
        <p:txBody>
          <a:bodyPr/>
          <a:lstStyle/>
          <a:p>
            <a:r>
              <a:rPr lang="en-US"/>
              <a:t>Helps you review the state of your workloads and compares them to the latest AWS architectural best practices</a:t>
            </a:r>
          </a:p>
          <a:p>
            <a:r>
              <a:rPr lang="en-US"/>
              <a:t>Gives you access to knowledge and best practices used by AWS architects, whenever you need it</a:t>
            </a:r>
          </a:p>
          <a:p>
            <a:r>
              <a:rPr lang="en-US"/>
              <a:t>Delivers an action plan with step-by-step guidance on how to build better workloads for the cloud</a:t>
            </a:r>
          </a:p>
          <a:p>
            <a:r>
              <a:rPr lang="en-US"/>
              <a:t>Provides a consistent process for you to review and measure your cloud architectures</a:t>
            </a:r>
          </a:p>
        </p:txBody>
      </p:sp>
    </p:spTree>
    <p:custDataLst>
      <p:tags r:id="rId1"/>
    </p:custDataLst>
    <p:extLst>
      <p:ext uri="{BB962C8B-B14F-4D97-AF65-F5344CB8AC3E}">
        <p14:creationId xmlns:p14="http://schemas.microsoft.com/office/powerpoint/2010/main" val="21661566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pPr/>
              <a:t>42</a:t>
            </a:fld>
            <a:endParaRPr lang="en-US"/>
          </a:p>
        </p:txBody>
      </p:sp>
      <p:sp>
        <p:nvSpPr>
          <p:cNvPr id="3" name="Title 2">
            <a:extLst>
              <a:ext uri="{FF2B5EF4-FFF2-40B4-BE49-F238E27FC236}">
                <a16:creationId xmlns:a16="http://schemas.microsoft.com/office/drawing/2014/main" id="{34A9215D-56A1-C14C-8D1D-ECD06964D449}"/>
              </a:ext>
            </a:extLst>
          </p:cNvPr>
          <p:cNvSpPr>
            <a:spLocks noGrp="1"/>
          </p:cNvSpPr>
          <p:nvPr>
            <p:ph type="ctrTitle"/>
          </p:nvPr>
        </p:nvSpPr>
        <p:spPr/>
        <p:txBody>
          <a:bodyPr/>
          <a:lstStyle/>
          <a:p>
            <a:r>
              <a:rPr lang="en-US">
                <a:latin typeface="+mj-lt"/>
              </a:rPr>
              <a:t>Section 1 key takeaways</a:t>
            </a:r>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type="body" idx="1"/>
          </p:nvPr>
        </p:nvSpPr>
        <p:spPr/>
        <p:txBody>
          <a:bodyPr/>
          <a:lstStyle/>
          <a:p>
            <a:r>
              <a:rPr lang="en-US" sz="2400">
                <a:latin typeface="+mn-lt"/>
              </a:rPr>
              <a:t>The AWS Well-Architected Framework provides a </a:t>
            </a:r>
            <a:r>
              <a:rPr lang="en-US" sz="2400">
                <a:solidFill>
                  <a:srgbClr val="504BAB"/>
                </a:solidFill>
                <a:latin typeface="+mn-lt"/>
              </a:rPr>
              <a:t>consistent approach </a:t>
            </a:r>
            <a:r>
              <a:rPr lang="en-US" sz="2400">
                <a:latin typeface="+mn-lt"/>
              </a:rPr>
              <a:t>to evaluate cloud architectures </a:t>
            </a:r>
            <a:r>
              <a:rPr lang="en-US" sz="2400">
                <a:solidFill>
                  <a:srgbClr val="504BAB"/>
                </a:solidFill>
                <a:latin typeface="+mn-lt"/>
              </a:rPr>
              <a:t>and guidance </a:t>
            </a:r>
            <a:r>
              <a:rPr lang="en-US" sz="2400">
                <a:latin typeface="+mn-lt"/>
              </a:rPr>
              <a:t>to help implement designs.</a:t>
            </a:r>
          </a:p>
          <a:p>
            <a:r>
              <a:rPr lang="en-US" sz="2400">
                <a:latin typeface="+mn-lt"/>
              </a:rPr>
              <a:t>The AWS Well-Architected Framework documents a </a:t>
            </a:r>
            <a:r>
              <a:rPr lang="en-US" sz="2400">
                <a:solidFill>
                  <a:srgbClr val="504BAB"/>
                </a:solidFill>
                <a:latin typeface="+mn-lt"/>
              </a:rPr>
              <a:t>set of design principles </a:t>
            </a:r>
            <a:r>
              <a:rPr lang="en-US" sz="2400">
                <a:latin typeface="+mn-lt"/>
              </a:rPr>
              <a:t>and </a:t>
            </a:r>
            <a:r>
              <a:rPr lang="en-US" sz="2400">
                <a:solidFill>
                  <a:srgbClr val="504BAB"/>
                </a:solidFill>
                <a:latin typeface="+mn-lt"/>
              </a:rPr>
              <a:t>best practices </a:t>
            </a:r>
            <a:r>
              <a:rPr lang="en-US" sz="2400">
                <a:latin typeface="+mn-lt"/>
              </a:rPr>
              <a:t>that enable you to understand if a specific architecture aligns well with cloud best practices. </a:t>
            </a:r>
          </a:p>
          <a:p>
            <a:r>
              <a:rPr lang="en-US" sz="2400">
                <a:latin typeface="+mn-lt"/>
              </a:rPr>
              <a:t>The AWS Well-Architected Framework is organized into </a:t>
            </a:r>
            <a:r>
              <a:rPr lang="en-US" sz="2400">
                <a:solidFill>
                  <a:srgbClr val="504BAB"/>
                </a:solidFill>
                <a:latin typeface="+mn-lt"/>
              </a:rPr>
              <a:t>six pillars</a:t>
            </a:r>
            <a:r>
              <a:rPr lang="en-US" sz="2400">
                <a:latin typeface="+mn-lt"/>
              </a:rPr>
              <a:t>.</a:t>
            </a:r>
          </a:p>
          <a:p>
            <a:r>
              <a:rPr lang="en-US" sz="2400">
                <a:latin typeface="+mn-lt"/>
              </a:rPr>
              <a:t>Each pillar includes its own set of </a:t>
            </a:r>
            <a:r>
              <a:rPr lang="en-US" sz="2400">
                <a:solidFill>
                  <a:srgbClr val="504BAB"/>
                </a:solidFill>
                <a:latin typeface="+mn-lt"/>
              </a:rPr>
              <a:t>design principles and best practices</a:t>
            </a:r>
            <a:r>
              <a:rPr lang="en-US" sz="2400">
                <a:latin typeface="+mn-lt"/>
              </a:rPr>
              <a:t>.</a:t>
            </a:r>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256032" y="2157984"/>
            <a:ext cx="3931314" cy="3104201"/>
          </a:xfrm>
          <a:prstGeom prst="rect">
            <a:avLst/>
          </a:prstGeom>
        </p:spPr>
      </p:pic>
    </p:spTree>
    <p:custDataLst>
      <p:tags r:id="rId1"/>
    </p:custDataLst>
    <p:extLst>
      <p:ext uri="{BB962C8B-B14F-4D97-AF65-F5344CB8AC3E}">
        <p14:creationId xmlns:p14="http://schemas.microsoft.com/office/powerpoint/2010/main" val="2701104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42B5068-10F6-4A06-B462-A7197AE43810}"/>
              </a:ext>
            </a:extLst>
          </p:cNvPr>
          <p:cNvSpPr>
            <a:spLocks noGrp="1"/>
          </p:cNvSpPr>
          <p:nvPr>
            <p:ph type="subTitle" idx="1"/>
          </p:nvPr>
        </p:nvSpPr>
        <p:spPr/>
        <p:txBody>
          <a:bodyPr/>
          <a:lstStyle/>
          <a:p>
            <a:r>
              <a:rPr lang="en-US"/>
              <a:t>Module 9: Cloud Architecture</a:t>
            </a:r>
          </a:p>
        </p:txBody>
      </p:sp>
      <p:sp>
        <p:nvSpPr>
          <p:cNvPr id="2" name="Title 1"/>
          <p:cNvSpPr>
            <a:spLocks noGrp="1"/>
          </p:cNvSpPr>
          <p:nvPr>
            <p:ph type="title"/>
          </p:nvPr>
        </p:nvSpPr>
        <p:spPr/>
        <p:txBody>
          <a:bodyPr>
            <a:noAutofit/>
          </a:bodyPr>
          <a:lstStyle/>
          <a:p>
            <a:r>
              <a:rPr lang="en-US"/>
              <a:t>Section 2: Reliability and availability</a:t>
            </a:r>
          </a:p>
        </p:txBody>
      </p:sp>
    </p:spTree>
    <p:custDataLst>
      <p:tags r:id="rId1"/>
    </p:custDataLst>
    <p:extLst>
      <p:ext uri="{BB962C8B-B14F-4D97-AF65-F5344CB8AC3E}">
        <p14:creationId xmlns:p14="http://schemas.microsoft.com/office/powerpoint/2010/main" val="758231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8DFA1E6-C625-4AC0-94A1-1F4C54D0339A}"/>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pPr/>
              <a:t>44</a:t>
            </a:fld>
            <a:endParaRPr lang="en-US" dirty="0"/>
          </a:p>
        </p:txBody>
      </p:sp>
      <p:sp>
        <p:nvSpPr>
          <p:cNvPr id="7" name="Content Placeholder 6"/>
          <p:cNvSpPr>
            <a:spLocks noGrp="1"/>
          </p:cNvSpPr>
          <p:nvPr>
            <p:ph type="title" idx="4294967295"/>
          </p:nvPr>
        </p:nvSpPr>
        <p:spPr>
          <a:xfrm>
            <a:off x="1589088" y="2668588"/>
            <a:ext cx="9121775" cy="15208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p>
            <a:pPr marL="0" marR="0" lvl="0" indent="0" algn="l" defTabSz="228600" rtl="0" eaLnBrk="1" fontAlgn="auto" latinLnBrk="0" hangingPunct="1">
              <a:lnSpc>
                <a:spcPct val="100000"/>
              </a:lnSpc>
              <a:spcBef>
                <a:spcPts val="500"/>
              </a:spcBef>
              <a:spcAft>
                <a:spcPts val="600"/>
              </a:spcAft>
              <a:buClrTx/>
              <a:buSzTx/>
              <a:buFont typeface="Amazon Ember"/>
              <a:buNone/>
              <a:tabLst/>
              <a:defRPr/>
            </a:pPr>
            <a:r>
              <a:rPr kumimoji="0" lang="en-US" sz="4400" b="0" i="1" u="none" strike="noStrike" kern="1200" cap="none" spc="0" normalizeH="0" baseline="0" noProof="0">
                <a:ln>
                  <a:noFill/>
                </a:ln>
                <a:solidFill>
                  <a:schemeClr val="tx2"/>
                </a:solidFill>
                <a:effectLst/>
                <a:uLnTx/>
                <a:uFillTx/>
                <a:latin typeface="Amazon Ember"/>
              </a:rPr>
              <a:t>	</a:t>
            </a:r>
            <a:r>
              <a:rPr kumimoji="0" lang="en-US" sz="4400" b="1" i="1" u="none" strike="noStrike" kern="1200" cap="none" spc="0" normalizeH="0" baseline="0" noProof="0">
                <a:ln>
                  <a:noFill/>
                </a:ln>
                <a:solidFill>
                  <a:schemeClr val="tx2"/>
                </a:solidFill>
                <a:effectLst/>
                <a:uLnTx/>
                <a:uFillTx/>
                <a:latin typeface="Amazon Ember" panose="020B0603020204020204" pitchFamily="34" charset="0"/>
                <a:ea typeface="Amazon Ember" panose="020B0603020204020204" pitchFamily="34" charset="0"/>
                <a:cs typeface="Amazon Ember" panose="020B0603020204020204" pitchFamily="34" charset="0"/>
              </a:rPr>
              <a:t>“Everything fails, all the time.”	</a:t>
            </a:r>
          </a:p>
          <a:p>
            <a:pPr marL="0" marR="0" lvl="0" indent="0" algn="l" defTabSz="228600" rtl="0" eaLnBrk="1" fontAlgn="auto" latinLnBrk="0" hangingPunct="1">
              <a:lnSpc>
                <a:spcPct val="100000"/>
              </a:lnSpc>
              <a:spcBef>
                <a:spcPts val="500"/>
              </a:spcBef>
              <a:spcAft>
                <a:spcPts val="600"/>
              </a:spcAft>
              <a:buClrTx/>
              <a:buSzTx/>
              <a:buFont typeface="Amazon Ember"/>
              <a:buNone/>
              <a:tabLst/>
              <a:defRPr/>
            </a:pPr>
            <a:r>
              <a:rPr kumimoji="0" lang="en-US" sz="4400" b="0" i="1" u="none" strike="noStrike" kern="1200" cap="none" spc="0" normalizeH="0" baseline="0" noProof="0">
                <a:ln>
                  <a:noFill/>
                </a:ln>
                <a:solidFill>
                  <a:schemeClr val="tx2"/>
                </a:solidFill>
                <a:effectLst/>
                <a:uLnTx/>
                <a:uFillTx/>
                <a:latin typeface="Amazon Ember"/>
              </a:rPr>
              <a:t>				</a:t>
            </a:r>
            <a:r>
              <a:rPr kumimoji="0" lang="en-US" sz="4400" b="0" i="0" u="none" strike="noStrike" kern="1200" cap="none" spc="0" normalizeH="0" baseline="0" noProof="0">
                <a:ln>
                  <a:noFill/>
                </a:ln>
                <a:solidFill>
                  <a:schemeClr val="tx2"/>
                </a:solidFill>
                <a:effectLst/>
                <a:uLnTx/>
                <a:uFillTx/>
                <a:latin typeface="Amazon Ember"/>
              </a:rPr>
              <a:t> </a:t>
            </a:r>
            <a:r>
              <a:rPr kumimoji="0" lang="en-US" sz="2800" b="0" i="0" u="none" strike="noStrike" kern="1200" cap="none" spc="0" normalizeH="0" baseline="0" noProof="0">
                <a:ln>
                  <a:noFill/>
                </a:ln>
                <a:solidFill>
                  <a:schemeClr val="tx2"/>
                </a:solidFill>
                <a:effectLst/>
                <a:uLnTx/>
                <a:uFillTx/>
                <a:latin typeface="Amazon Ember"/>
              </a:rPr>
              <a:t>Werner </a:t>
            </a:r>
            <a:r>
              <a:rPr kumimoji="0" lang="en-US" sz="2800" b="0" i="0" u="none" strike="noStrike" kern="1200" cap="none" spc="0" normalizeH="0" baseline="0" noProof="0" err="1">
                <a:ln>
                  <a:noFill/>
                </a:ln>
                <a:solidFill>
                  <a:schemeClr val="tx2"/>
                </a:solidFill>
                <a:effectLst/>
                <a:uLnTx/>
                <a:uFillTx/>
                <a:latin typeface="Amazon Ember"/>
              </a:rPr>
              <a:t>Vogels</a:t>
            </a:r>
            <a:r>
              <a:rPr kumimoji="0" lang="en-US" sz="2800" b="0" i="0" u="none" strike="noStrike" kern="1200" cap="none" spc="0" normalizeH="0" baseline="0" noProof="0">
                <a:ln>
                  <a:noFill/>
                </a:ln>
                <a:solidFill>
                  <a:schemeClr val="tx2"/>
                </a:solidFill>
                <a:effectLst/>
                <a:uLnTx/>
                <a:uFillTx/>
                <a:latin typeface="Amazon Ember"/>
              </a:rPr>
              <a:t>, CTO, </a:t>
            </a:r>
            <a:r>
              <a:rPr kumimoji="0" lang="en-US" sz="2800" b="0" i="0" u="none" strike="noStrike" kern="1200" cap="none" spc="0" normalizeH="0" baseline="0" noProof="0" err="1">
                <a:ln>
                  <a:noFill/>
                </a:ln>
                <a:solidFill>
                  <a:schemeClr val="tx2"/>
                </a:solidFill>
                <a:effectLst/>
                <a:uLnTx/>
                <a:uFillTx/>
                <a:latin typeface="Amazon Ember"/>
              </a:rPr>
              <a:t>Amazon.com</a:t>
            </a:r>
            <a:endParaRPr kumimoji="0" lang="en-US" sz="2800" b="0" i="1" u="none" strike="noStrike" kern="1200" cap="none" spc="0" normalizeH="0" baseline="0" noProof="0">
              <a:ln>
                <a:noFill/>
              </a:ln>
              <a:solidFill>
                <a:schemeClr val="tx2"/>
              </a:solidFill>
              <a:effectLst/>
              <a:uLnTx/>
              <a:uFillTx/>
              <a:latin typeface="Amazon Ember"/>
            </a:endParaRPr>
          </a:p>
        </p:txBody>
      </p:sp>
    </p:spTree>
    <p:custDataLst>
      <p:tags r:id="rId1"/>
    </p:custDataLst>
    <p:extLst>
      <p:ext uri="{BB962C8B-B14F-4D97-AF65-F5344CB8AC3E}">
        <p14:creationId xmlns:p14="http://schemas.microsoft.com/office/powerpoint/2010/main" val="8240135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FB6AC5B-CD0A-726E-85F3-D6645C3504B2}"/>
              </a:ext>
            </a:extLst>
          </p:cNvPr>
          <p:cNvSpPr>
            <a:spLocks noGrp="1"/>
          </p:cNvSpPr>
          <p:nvPr>
            <p:ph type="sldNum" sz="quarter" idx="20"/>
          </p:nvPr>
        </p:nvSpPr>
        <p:spPr/>
        <p:txBody>
          <a:bodyPr/>
          <a:lstStyle/>
          <a:p>
            <a:fld id="{930176A1-BCF0-4712-97A6-6B495F55390B}" type="slidenum">
              <a:rPr lang="en-US" smtClean="0"/>
              <a:pPr/>
              <a:t>45</a:t>
            </a:fld>
            <a:endParaRPr lang="en-US" dirty="0"/>
          </a:p>
        </p:txBody>
      </p:sp>
      <p:sp>
        <p:nvSpPr>
          <p:cNvPr id="7" name="Title 6">
            <a:extLst>
              <a:ext uri="{FF2B5EF4-FFF2-40B4-BE49-F238E27FC236}">
                <a16:creationId xmlns:a16="http://schemas.microsoft.com/office/drawing/2014/main" id="{CD3E7CFF-4C70-4A2A-8865-689BF1F1057A}"/>
              </a:ext>
            </a:extLst>
          </p:cNvPr>
          <p:cNvSpPr>
            <a:spLocks noGrp="1"/>
          </p:cNvSpPr>
          <p:nvPr>
            <p:ph type="title"/>
          </p:nvPr>
        </p:nvSpPr>
        <p:spPr/>
        <p:txBody>
          <a:bodyPr/>
          <a:lstStyle/>
          <a:p>
            <a:r>
              <a:rPr lang="en-US"/>
              <a:t>Reliability</a:t>
            </a:r>
          </a:p>
        </p:txBody>
      </p:sp>
      <p:sp>
        <p:nvSpPr>
          <p:cNvPr id="23" name="Content Placeholder 2">
            <a:extLst>
              <a:ext uri="{FF2B5EF4-FFF2-40B4-BE49-F238E27FC236}">
                <a16:creationId xmlns:a16="http://schemas.microsoft.com/office/drawing/2014/main" id="{5BD3F170-B08E-47DE-96D4-BEFAEF2D405B}"/>
              </a:ext>
            </a:extLst>
          </p:cNvPr>
          <p:cNvSpPr txBox="1">
            <a:spLocks/>
          </p:cNvSpPr>
          <p:nvPr/>
        </p:nvSpPr>
        <p:spPr>
          <a:xfrm>
            <a:off x="419100" y="1528175"/>
            <a:ext cx="5504688" cy="4648788"/>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22275" indent="-422275"/>
            <a:r>
              <a:rPr lang="en-US"/>
              <a:t>A measure of your system’s </a:t>
            </a:r>
            <a:r>
              <a:rPr lang="en-US">
                <a:solidFill>
                  <a:srgbClr val="504BAB"/>
                </a:solidFill>
              </a:rPr>
              <a:t>ability to provide functionality </a:t>
            </a:r>
            <a:r>
              <a:rPr lang="en-US"/>
              <a:t>when desired by the user.</a:t>
            </a:r>
          </a:p>
          <a:p>
            <a:pPr marL="422275" indent="-422275">
              <a:buClr>
                <a:schemeClr val="tx1"/>
              </a:buClr>
            </a:pPr>
            <a:r>
              <a:rPr lang="en-US">
                <a:solidFill>
                  <a:srgbClr val="504BAB"/>
                </a:solidFill>
              </a:rPr>
              <a:t>System</a:t>
            </a:r>
            <a:r>
              <a:rPr lang="en-US"/>
              <a:t> includes all system components: hardware, firmware, and software.</a:t>
            </a:r>
          </a:p>
          <a:p>
            <a:pPr marL="422275" indent="-422275">
              <a:buClr>
                <a:schemeClr val="tx1"/>
              </a:buClr>
            </a:pPr>
            <a:r>
              <a:rPr lang="en-US">
                <a:solidFill>
                  <a:srgbClr val="504BAB"/>
                </a:solidFill>
              </a:rPr>
              <a:t>Probability</a:t>
            </a:r>
            <a:r>
              <a:rPr lang="en-US"/>
              <a:t> that your entire system will function as intended for a specified period.</a:t>
            </a:r>
          </a:p>
          <a:p>
            <a:pPr marL="422275" indent="-422275">
              <a:buClr>
                <a:schemeClr val="tx1"/>
              </a:buClr>
            </a:pPr>
            <a:r>
              <a:rPr lang="en-US">
                <a:solidFill>
                  <a:srgbClr val="504BAB"/>
                </a:solidFill>
              </a:rPr>
              <a:t>Mean time between failures (MTBF) </a:t>
            </a:r>
            <a:r>
              <a:rPr lang="en-US"/>
              <a:t>= total time in service/number of failures</a:t>
            </a:r>
          </a:p>
        </p:txBody>
      </p:sp>
      <p:grpSp>
        <p:nvGrpSpPr>
          <p:cNvPr id="35" name="Group 34" descr="Diagram showing the &quot;system components&quot; of a car such as brakes, cooling, and ignition.">
            <a:extLst>
              <a:ext uri="{FF2B5EF4-FFF2-40B4-BE49-F238E27FC236}">
                <a16:creationId xmlns:a16="http://schemas.microsoft.com/office/drawing/2014/main" id="{88CF71A5-128D-463D-15D7-64EEF482E83F}"/>
              </a:ext>
              <a:ext uri="{C183D7F6-B498-43B3-948B-1728B52AA6E4}">
                <adec:decorative xmlns:adec="http://schemas.microsoft.com/office/drawing/2017/decorative" val="0"/>
              </a:ext>
            </a:extLst>
          </p:cNvPr>
          <p:cNvGrpSpPr/>
          <p:nvPr/>
        </p:nvGrpSpPr>
        <p:grpSpPr>
          <a:xfrm>
            <a:off x="6712596" y="1384298"/>
            <a:ext cx="4634208" cy="5210175"/>
            <a:chOff x="6712596" y="1384298"/>
            <a:chExt cx="4634208" cy="5210175"/>
          </a:xfrm>
        </p:grpSpPr>
        <p:grpSp>
          <p:nvGrpSpPr>
            <p:cNvPr id="8" name="Group 7">
              <a:extLst>
                <a:ext uri="{FF2B5EF4-FFF2-40B4-BE49-F238E27FC236}">
                  <a16:creationId xmlns:a16="http://schemas.microsoft.com/office/drawing/2014/main" id="{ECCDA572-CDB6-483E-AD82-E25B547163DE}"/>
                </a:ext>
                <a:ext uri="{C183D7F6-B498-43B3-948B-1728B52AA6E4}">
                  <adec:decorative xmlns:adec="http://schemas.microsoft.com/office/drawing/2017/decorative" val="1"/>
                </a:ext>
              </a:extLst>
            </p:cNvPr>
            <p:cNvGrpSpPr/>
            <p:nvPr/>
          </p:nvGrpSpPr>
          <p:grpSpPr>
            <a:xfrm>
              <a:off x="6712596" y="1384298"/>
              <a:ext cx="4634208" cy="5210175"/>
              <a:chOff x="7384473" y="1384298"/>
              <a:chExt cx="4634208" cy="5210175"/>
            </a:xfrm>
          </p:grpSpPr>
          <p:sp>
            <p:nvSpPr>
              <p:cNvPr id="9" name="Oval 8">
                <a:extLst>
                  <a:ext uri="{FF2B5EF4-FFF2-40B4-BE49-F238E27FC236}">
                    <a16:creationId xmlns:a16="http://schemas.microsoft.com/office/drawing/2014/main" id="{6D2BFF00-8BBF-4812-A828-A5D6BC5A357E}"/>
                  </a:ext>
                </a:extLst>
              </p:cNvPr>
              <p:cNvSpPr/>
              <p:nvPr/>
            </p:nvSpPr>
            <p:spPr>
              <a:xfrm>
                <a:off x="7384473" y="1384298"/>
                <a:ext cx="4634208" cy="5210175"/>
              </a:xfrm>
              <a:prstGeom prst="ellipse">
                <a:avLst/>
              </a:prstGeom>
              <a:solidFill>
                <a:schemeClr val="accent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4E36D30-BFF4-40CF-8DA9-99A9DC01AF11}"/>
                  </a:ext>
                </a:extLst>
              </p:cNvPr>
              <p:cNvSpPr/>
              <p:nvPr/>
            </p:nvSpPr>
            <p:spPr>
              <a:xfrm>
                <a:off x="9151160" y="1607368"/>
                <a:ext cx="1188720" cy="1186338"/>
              </a:xfrm>
              <a:prstGeom prst="rect">
                <a:avLst/>
              </a:prstGeom>
              <a:solidFill>
                <a:schemeClr val="accent1">
                  <a:lumMod val="25000"/>
                  <a:lumOff val="7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latin typeface="Amazon Ember" panose="020B0603020204020204" pitchFamily="34" charset="0"/>
                    <a:ea typeface="Amazon Ember" panose="020B0603020204020204" pitchFamily="34" charset="0"/>
                    <a:cs typeface="Amazon Ember" panose="020B0603020204020204" pitchFamily="34" charset="0"/>
                  </a:rPr>
                  <a:t>Car</a:t>
                </a:r>
              </a:p>
            </p:txBody>
          </p:sp>
          <p:sp>
            <p:nvSpPr>
              <p:cNvPr id="11" name="Rectangle 10">
                <a:extLst>
                  <a:ext uri="{FF2B5EF4-FFF2-40B4-BE49-F238E27FC236}">
                    <a16:creationId xmlns:a16="http://schemas.microsoft.com/office/drawing/2014/main" id="{17979C87-D71F-4DA8-8D60-87E10FBD34F1}"/>
                  </a:ext>
                </a:extLst>
              </p:cNvPr>
              <p:cNvSpPr/>
              <p:nvPr/>
            </p:nvSpPr>
            <p:spPr>
              <a:xfrm>
                <a:off x="8017644" y="4478133"/>
                <a:ext cx="1097280" cy="548640"/>
              </a:xfrm>
              <a:prstGeom prst="rect">
                <a:avLst/>
              </a:prstGeom>
              <a:solidFill>
                <a:schemeClr val="accent1">
                  <a:lumMod val="25000"/>
                  <a:lumOff val="7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latin typeface="Amazon Ember" panose="020B0603020204020204" pitchFamily="34" charset="0"/>
                    <a:ea typeface="Amazon Ember" panose="020B0603020204020204" pitchFamily="34" charset="0"/>
                    <a:cs typeface="Amazon Ember" panose="020B0603020204020204" pitchFamily="34" charset="0"/>
                  </a:rPr>
                  <a:t>Cooling</a:t>
                </a:r>
              </a:p>
            </p:txBody>
          </p:sp>
          <p:sp>
            <p:nvSpPr>
              <p:cNvPr id="12" name="Rectangle 11">
                <a:extLst>
                  <a:ext uri="{FF2B5EF4-FFF2-40B4-BE49-F238E27FC236}">
                    <a16:creationId xmlns:a16="http://schemas.microsoft.com/office/drawing/2014/main" id="{BDBAA7F9-4C18-4D1D-A466-2DA500629C11}"/>
                  </a:ext>
                </a:extLst>
              </p:cNvPr>
              <p:cNvSpPr/>
              <p:nvPr/>
            </p:nvSpPr>
            <p:spPr>
              <a:xfrm>
                <a:off x="10546817" y="4075047"/>
                <a:ext cx="1097280" cy="548640"/>
              </a:xfrm>
              <a:prstGeom prst="rect">
                <a:avLst/>
              </a:prstGeom>
              <a:solidFill>
                <a:schemeClr val="accent1">
                  <a:lumMod val="25000"/>
                  <a:lumOff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Amazon Ember" panose="020B0603020204020204" pitchFamily="34" charset="0"/>
                    <a:ea typeface="Amazon Ember" panose="020B0603020204020204" pitchFamily="34" charset="0"/>
                    <a:cs typeface="Amazon Ember" panose="020B0603020204020204" pitchFamily="34" charset="0"/>
                  </a:rPr>
                  <a:t>Ignition</a:t>
                </a:r>
              </a:p>
            </p:txBody>
          </p:sp>
          <p:cxnSp>
            <p:nvCxnSpPr>
              <p:cNvPr id="13" name="Straight Connector 12">
                <a:extLst>
                  <a:ext uri="{FF2B5EF4-FFF2-40B4-BE49-F238E27FC236}">
                    <a16:creationId xmlns:a16="http://schemas.microsoft.com/office/drawing/2014/main" id="{2C5190BF-90FF-426A-A211-15954DDD8A84}"/>
                  </a:ext>
                </a:extLst>
              </p:cNvPr>
              <p:cNvCxnSpPr>
                <a:cxnSpLocks/>
                <a:stCxn id="10" idx="2"/>
                <a:endCxn id="17" idx="0"/>
              </p:cNvCxnSpPr>
              <p:nvPr/>
            </p:nvCxnSpPr>
            <p:spPr>
              <a:xfrm flipH="1">
                <a:off x="9745118" y="2793706"/>
                <a:ext cx="402" cy="487405"/>
              </a:xfrm>
              <a:prstGeom prst="line">
                <a:avLst/>
              </a:prstGeom>
              <a:solidFill>
                <a:schemeClr val="accent1">
                  <a:lumMod val="10000"/>
                  <a:lumOff val="90000"/>
                </a:schemeClr>
              </a:solidFill>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6564E90-471B-4B33-93FE-5794426161BC}"/>
                  </a:ext>
                </a:extLst>
              </p:cNvPr>
              <p:cNvSpPr/>
              <p:nvPr/>
            </p:nvSpPr>
            <p:spPr>
              <a:xfrm>
                <a:off x="9287918" y="3281111"/>
                <a:ext cx="914400" cy="548640"/>
              </a:xfrm>
              <a:prstGeom prst="rect">
                <a:avLst/>
              </a:prstGeom>
              <a:solidFill>
                <a:schemeClr val="accent1">
                  <a:lumMod val="25000"/>
                  <a:lumOff val="7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latin typeface="Amazon Ember" panose="020B0603020204020204" pitchFamily="34" charset="0"/>
                    <a:ea typeface="Amazon Ember" panose="020B0603020204020204" pitchFamily="34" charset="0"/>
                    <a:cs typeface="Amazon Ember" panose="020B0603020204020204" pitchFamily="34" charset="0"/>
                  </a:rPr>
                  <a:t>Brakes</a:t>
                </a:r>
              </a:p>
            </p:txBody>
          </p:sp>
          <p:sp>
            <p:nvSpPr>
              <p:cNvPr id="18" name="TextBox 17">
                <a:extLst>
                  <a:ext uri="{FF2B5EF4-FFF2-40B4-BE49-F238E27FC236}">
                    <a16:creationId xmlns:a16="http://schemas.microsoft.com/office/drawing/2014/main" id="{322C59B7-7CDF-4331-80AE-966F33EE8C2A}"/>
                  </a:ext>
                </a:extLst>
              </p:cNvPr>
              <p:cNvSpPr txBox="1"/>
              <p:nvPr/>
            </p:nvSpPr>
            <p:spPr>
              <a:xfrm>
                <a:off x="7969806" y="5038631"/>
                <a:ext cx="1249060" cy="584775"/>
              </a:xfrm>
              <a:prstGeom prst="rect">
                <a:avLst/>
              </a:prstGeom>
              <a:solidFill>
                <a:schemeClr val="accent1">
                  <a:lumMod val="10000"/>
                  <a:lumOff val="90000"/>
                </a:schemeClr>
              </a:solidFill>
            </p:spPr>
            <p:txBody>
              <a:bodyPr wrap="none" rtlCol="0">
                <a:spAutoFit/>
              </a:bodyPr>
              <a:lstStyle/>
              <a:p>
                <a:pPr algn="ctr"/>
                <a:r>
                  <a:rPr lang="en-US" sz="1600">
                    <a:latin typeface="Amazon Ember" panose="020B0603020204020204" pitchFamily="34" charset="0"/>
                    <a:ea typeface="Amazon Ember" panose="020B0603020204020204" pitchFamily="34" charset="0"/>
                    <a:cs typeface="Amazon Ember" panose="020B0603020204020204" pitchFamily="34" charset="0"/>
                  </a:rPr>
                  <a:t>System </a:t>
                </a:r>
                <a:br>
                  <a:rPr lang="en-US" sz="1600">
                    <a:latin typeface="Amazon Ember" panose="020B0603020204020204" pitchFamily="34" charset="0"/>
                    <a:ea typeface="Amazon Ember" panose="020B0603020204020204" pitchFamily="34" charset="0"/>
                    <a:cs typeface="Amazon Ember" panose="020B0603020204020204" pitchFamily="34" charset="0"/>
                  </a:rPr>
                </a:br>
                <a:r>
                  <a:rPr lang="en-US" sz="1600">
                    <a:latin typeface="Amazon Ember" panose="020B0603020204020204" pitchFamily="34" charset="0"/>
                    <a:ea typeface="Amazon Ember" panose="020B0603020204020204" pitchFamily="34" charset="0"/>
                    <a:cs typeface="Amazon Ember" panose="020B0603020204020204" pitchFamily="34" charset="0"/>
                  </a:rPr>
                  <a:t>component</a:t>
                </a:r>
              </a:p>
            </p:txBody>
          </p:sp>
          <p:sp>
            <p:nvSpPr>
              <p:cNvPr id="19" name="TextBox 18">
                <a:extLst>
                  <a:ext uri="{FF2B5EF4-FFF2-40B4-BE49-F238E27FC236}">
                    <a16:creationId xmlns:a16="http://schemas.microsoft.com/office/drawing/2014/main" id="{97EB65F9-7B39-4A04-B622-807B12C55CA8}"/>
                  </a:ext>
                </a:extLst>
              </p:cNvPr>
              <p:cNvSpPr txBox="1"/>
              <p:nvPr/>
            </p:nvSpPr>
            <p:spPr>
              <a:xfrm>
                <a:off x="10455699" y="4643954"/>
                <a:ext cx="1279517" cy="584775"/>
              </a:xfrm>
              <a:prstGeom prst="rect">
                <a:avLst/>
              </a:prstGeom>
              <a:solidFill>
                <a:schemeClr val="accent1">
                  <a:lumMod val="10000"/>
                  <a:lumOff val="90000"/>
                </a:schemeClr>
              </a:solidFill>
            </p:spPr>
            <p:txBody>
              <a:bodyPr wrap="none" rtlCol="0">
                <a:spAutoFit/>
              </a:bodyPr>
              <a:lstStyle/>
              <a:p>
                <a:pPr algn="ctr"/>
                <a:r>
                  <a:rPr lang="en-US" sz="1600">
                    <a:latin typeface="Amazon Ember" panose="020B0603020204020204" pitchFamily="34" charset="0"/>
                    <a:ea typeface="Amazon Ember" panose="020B0603020204020204" pitchFamily="34" charset="0"/>
                    <a:cs typeface="Amazon Ember" panose="020B0603020204020204" pitchFamily="34" charset="0"/>
                  </a:rPr>
                  <a:t>System</a:t>
                </a:r>
              </a:p>
              <a:p>
                <a:pPr algn="ctr"/>
                <a:r>
                  <a:rPr lang="en-US" sz="1600">
                    <a:latin typeface="Amazon Ember" panose="020B0603020204020204" pitchFamily="34" charset="0"/>
                    <a:ea typeface="Amazon Ember" panose="020B0603020204020204" pitchFamily="34" charset="0"/>
                    <a:cs typeface="Amazon Ember" panose="020B0603020204020204" pitchFamily="34" charset="0"/>
                  </a:rPr>
                  <a:t>Component</a:t>
                </a:r>
              </a:p>
            </p:txBody>
          </p:sp>
          <p:sp>
            <p:nvSpPr>
              <p:cNvPr id="20" name="TextBox 19">
                <a:extLst>
                  <a:ext uri="{FF2B5EF4-FFF2-40B4-BE49-F238E27FC236}">
                    <a16:creationId xmlns:a16="http://schemas.microsoft.com/office/drawing/2014/main" id="{56AE6124-D674-444B-83F9-447E6F499759}"/>
                  </a:ext>
                </a:extLst>
              </p:cNvPr>
              <p:cNvSpPr txBox="1"/>
              <p:nvPr/>
            </p:nvSpPr>
            <p:spPr>
              <a:xfrm>
                <a:off x="9105360" y="3854373"/>
                <a:ext cx="1279517" cy="584775"/>
              </a:xfrm>
              <a:prstGeom prst="rect">
                <a:avLst/>
              </a:prstGeom>
              <a:solidFill>
                <a:schemeClr val="accent1">
                  <a:lumMod val="10000"/>
                  <a:lumOff val="90000"/>
                </a:schemeClr>
              </a:solidFill>
            </p:spPr>
            <p:txBody>
              <a:bodyPr wrap="none" rtlCol="0">
                <a:spAutoFit/>
              </a:bodyPr>
              <a:lstStyle/>
              <a:p>
                <a:pPr algn="ctr"/>
                <a:r>
                  <a:rPr lang="en-US" sz="1600">
                    <a:latin typeface="Amazon Ember" panose="020B0603020204020204" pitchFamily="34" charset="0"/>
                    <a:ea typeface="Amazon Ember" panose="020B0603020204020204" pitchFamily="34" charset="0"/>
                    <a:cs typeface="Amazon Ember" panose="020B0603020204020204" pitchFamily="34" charset="0"/>
                  </a:rPr>
                  <a:t>System</a:t>
                </a:r>
                <a:br>
                  <a:rPr lang="en-US" sz="1600">
                    <a:latin typeface="Amazon Ember" panose="020B0603020204020204" pitchFamily="34" charset="0"/>
                    <a:ea typeface="Amazon Ember" panose="020B0603020204020204" pitchFamily="34" charset="0"/>
                    <a:cs typeface="Amazon Ember" panose="020B0603020204020204" pitchFamily="34" charset="0"/>
                  </a:rPr>
                </a:br>
                <a:r>
                  <a:rPr lang="en-US" sz="1600">
                    <a:latin typeface="Amazon Ember" panose="020B0603020204020204" pitchFamily="34" charset="0"/>
                    <a:ea typeface="Amazon Ember" panose="020B0603020204020204" pitchFamily="34" charset="0"/>
                    <a:cs typeface="Amazon Ember" panose="020B0603020204020204" pitchFamily="34" charset="0"/>
                  </a:rPr>
                  <a:t>Component</a:t>
                </a:r>
              </a:p>
            </p:txBody>
          </p:sp>
          <p:sp>
            <p:nvSpPr>
              <p:cNvPr id="21" name="TextBox 20">
                <a:extLst>
                  <a:ext uri="{FF2B5EF4-FFF2-40B4-BE49-F238E27FC236}">
                    <a16:creationId xmlns:a16="http://schemas.microsoft.com/office/drawing/2014/main" id="{D78A535A-B10A-4C09-9971-FF7F2956E743}"/>
                  </a:ext>
                </a:extLst>
              </p:cNvPr>
              <p:cNvSpPr txBox="1"/>
              <p:nvPr/>
            </p:nvSpPr>
            <p:spPr>
              <a:xfrm>
                <a:off x="9226928" y="6045412"/>
                <a:ext cx="949299" cy="369332"/>
              </a:xfrm>
              <a:prstGeom prst="rect">
                <a:avLst/>
              </a:prstGeom>
              <a:solidFill>
                <a:schemeClr val="accent1">
                  <a:lumMod val="10000"/>
                  <a:lumOff val="90000"/>
                </a:schemeClr>
              </a:solidFill>
            </p:spPr>
            <p:txBody>
              <a:bodyPr wrap="none" rtlCol="0">
                <a:spAutoFit/>
              </a:bodyPr>
              <a:lstStyle/>
              <a:p>
                <a:r>
                  <a:rPr lang="en-US">
                    <a:latin typeface="Amazon Ember" panose="020B0603020204020204" pitchFamily="34" charset="0"/>
                    <a:ea typeface="Amazon Ember" panose="020B0603020204020204" pitchFamily="34" charset="0"/>
                    <a:cs typeface="Amazon Ember" panose="020B0603020204020204" pitchFamily="34" charset="0"/>
                  </a:rPr>
                  <a:t>System</a:t>
                </a:r>
                <a:endParaRPr lang="en-US" sz="1200">
                  <a:latin typeface="Amazon Ember" panose="020B0603020204020204" pitchFamily="34" charset="0"/>
                  <a:ea typeface="Amazon Ember" panose="020B0603020204020204" pitchFamily="34" charset="0"/>
                  <a:cs typeface="Amazon Ember" panose="020B0603020204020204" pitchFamily="34" charset="0"/>
                </a:endParaRPr>
              </a:p>
            </p:txBody>
          </p:sp>
        </p:grpSp>
        <p:cxnSp>
          <p:nvCxnSpPr>
            <p:cNvPr id="5" name="Elbow Connector 4">
              <a:extLst>
                <a:ext uri="{FF2B5EF4-FFF2-40B4-BE49-F238E27FC236}">
                  <a16:creationId xmlns:a16="http://schemas.microsoft.com/office/drawing/2014/main" id="{BAC0E4FF-A5FB-D879-3ACB-82C797D9AF18}"/>
                </a:ext>
              </a:extLst>
            </p:cNvPr>
            <p:cNvCxnSpPr>
              <a:stCxn id="10" idx="1"/>
              <a:endCxn id="11" idx="0"/>
            </p:cNvCxnSpPr>
            <p:nvPr/>
          </p:nvCxnSpPr>
          <p:spPr>
            <a:xfrm rot="10800000" flipV="1">
              <a:off x="7894407" y="2200537"/>
              <a:ext cx="584876" cy="2277596"/>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12A8DA7A-47FD-5B0F-A881-3031FEAB0409}"/>
                </a:ext>
              </a:extLst>
            </p:cNvPr>
            <p:cNvCxnSpPr>
              <a:cxnSpLocks/>
              <a:stCxn id="10" idx="3"/>
              <a:endCxn id="12" idx="0"/>
            </p:cNvCxnSpPr>
            <p:nvPr/>
          </p:nvCxnSpPr>
          <p:spPr>
            <a:xfrm>
              <a:off x="9668003" y="2200537"/>
              <a:ext cx="755577" cy="1874510"/>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B737EDEF-0533-8918-443D-CAD9FA704028}"/>
                </a:ext>
              </a:extLst>
            </p:cNvPr>
            <p:cNvCxnSpPr>
              <a:cxnSpLocks/>
              <a:stCxn id="20" idx="2"/>
            </p:cNvCxnSpPr>
            <p:nvPr/>
          </p:nvCxnSpPr>
          <p:spPr>
            <a:xfrm rot="5400000">
              <a:off x="8601495" y="4280703"/>
              <a:ext cx="313303" cy="630193"/>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D57EB3AE-0CD2-967C-A96D-9FF4B32D7358}"/>
                </a:ext>
              </a:extLst>
            </p:cNvPr>
            <p:cNvCxnSpPr>
              <a:cxnSpLocks/>
              <a:stCxn id="17" idx="3"/>
              <a:endCxn id="19" idx="1"/>
            </p:cNvCxnSpPr>
            <p:nvPr/>
          </p:nvCxnSpPr>
          <p:spPr>
            <a:xfrm>
              <a:off x="9530441" y="3555431"/>
              <a:ext cx="253381" cy="1380911"/>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6069871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63C9B3F-8CDD-212F-638F-83E201237549}"/>
              </a:ext>
            </a:extLst>
          </p:cNvPr>
          <p:cNvSpPr>
            <a:spLocks noGrp="1"/>
          </p:cNvSpPr>
          <p:nvPr>
            <p:ph type="sldNum" sz="quarter" idx="20"/>
          </p:nvPr>
        </p:nvSpPr>
        <p:spPr/>
        <p:txBody>
          <a:bodyPr/>
          <a:lstStyle/>
          <a:p>
            <a:fld id="{930176A1-BCF0-4712-97A6-6B495F55390B}" type="slidenum">
              <a:rPr lang="en-US" smtClean="0"/>
              <a:pPr/>
              <a:t>46</a:t>
            </a:fld>
            <a:endParaRPr lang="en-US"/>
          </a:p>
        </p:txBody>
      </p:sp>
      <p:sp>
        <p:nvSpPr>
          <p:cNvPr id="7" name="Title 6">
            <a:extLst>
              <a:ext uri="{FF2B5EF4-FFF2-40B4-BE49-F238E27FC236}">
                <a16:creationId xmlns:a16="http://schemas.microsoft.com/office/drawing/2014/main" id="{381EC19D-4C03-415C-9654-BB498D23EF3B}"/>
              </a:ext>
            </a:extLst>
          </p:cNvPr>
          <p:cNvSpPr>
            <a:spLocks noGrp="1"/>
          </p:cNvSpPr>
          <p:nvPr>
            <p:ph type="title"/>
          </p:nvPr>
        </p:nvSpPr>
        <p:spPr/>
        <p:txBody>
          <a:bodyPr/>
          <a:lstStyle/>
          <a:p>
            <a:r>
              <a:rPr lang="en-US"/>
              <a:t>Understanding reliability metrics</a:t>
            </a:r>
          </a:p>
        </p:txBody>
      </p:sp>
      <p:grpSp>
        <p:nvGrpSpPr>
          <p:cNvPr id="2" name="Group 1" descr="Diagram showing the relationship between mean time to failure and mean time to repair when a system component fails, mean time to repair and mean time between failures when a system component is repaired, and mean time between failures to mean time to failure when a system is available.">
            <a:extLst>
              <a:ext uri="{FF2B5EF4-FFF2-40B4-BE49-F238E27FC236}">
                <a16:creationId xmlns:a16="http://schemas.microsoft.com/office/drawing/2014/main" id="{9AFAAA9D-B195-4274-A6EA-878B7C872AA6}"/>
              </a:ext>
              <a:ext uri="{C183D7F6-B498-43B3-948B-1728B52AA6E4}">
                <adec:decorative xmlns:adec="http://schemas.microsoft.com/office/drawing/2017/decorative" val="0"/>
              </a:ext>
            </a:extLst>
          </p:cNvPr>
          <p:cNvGrpSpPr/>
          <p:nvPr/>
        </p:nvGrpSpPr>
        <p:grpSpPr>
          <a:xfrm>
            <a:off x="292529" y="1361918"/>
            <a:ext cx="11695213" cy="4722084"/>
            <a:chOff x="292529" y="1361918"/>
            <a:chExt cx="11695213" cy="4722084"/>
          </a:xfrm>
        </p:grpSpPr>
        <p:sp>
          <p:nvSpPr>
            <p:cNvPr id="18" name="TextBox 17" descr="Diagram showing relationship between Mean Time to Repair and ">
              <a:extLst>
                <a:ext uri="{FF2B5EF4-FFF2-40B4-BE49-F238E27FC236}">
                  <a16:creationId xmlns:a16="http://schemas.microsoft.com/office/drawing/2014/main" id="{A3A25FEF-9B6E-4800-BF81-45A54E2181EE}"/>
                </a:ext>
              </a:extLst>
            </p:cNvPr>
            <p:cNvSpPr txBox="1"/>
            <p:nvPr/>
          </p:nvSpPr>
          <p:spPr>
            <a:xfrm>
              <a:off x="4752403" y="1361918"/>
              <a:ext cx="3764172" cy="954107"/>
            </a:xfrm>
            <a:prstGeom prst="rect">
              <a:avLst/>
            </a:prstGeom>
            <a:noFill/>
          </p:spPr>
          <p:txBody>
            <a:bodyPr wrap="none" rtlCol="0">
              <a:spAutoFit/>
            </a:bodyPr>
            <a:lstStyle/>
            <a:p>
              <a:pPr algn="ctr"/>
              <a:r>
                <a:rPr lang="en-US" sz="2800">
                  <a:latin typeface="Amazon Ember Light" panose="020B0403020204020204" pitchFamily="34" charset="0"/>
                  <a:ea typeface="Amazon Ember Light" panose="020B0403020204020204" pitchFamily="34" charset="0"/>
                  <a:cs typeface="Amazon Ember Light" panose="020B0403020204020204" pitchFamily="34" charset="0"/>
                </a:rPr>
                <a:t>System brought online</a:t>
              </a:r>
              <a:br>
                <a:rPr lang="en-US" sz="2800">
                  <a:latin typeface="Amazon Ember Light" panose="020B0403020204020204" pitchFamily="34" charset="0"/>
                  <a:ea typeface="Amazon Ember Light" panose="020B0403020204020204" pitchFamily="34" charset="0"/>
                  <a:cs typeface="Amazon Ember Light" panose="020B0403020204020204" pitchFamily="34" charset="0"/>
                </a:rPr>
              </a:br>
              <a:r>
                <a:rPr lang="en-US" sz="2800">
                  <a:latin typeface="Amazon Ember Light" panose="020B0403020204020204" pitchFamily="34" charset="0"/>
                  <a:ea typeface="Amazon Ember Light" panose="020B0403020204020204" pitchFamily="34" charset="0"/>
                  <a:cs typeface="Amazon Ember Light" panose="020B0403020204020204" pitchFamily="34" charset="0"/>
                </a:rPr>
                <a:t>(system available)</a:t>
              </a:r>
            </a:p>
          </p:txBody>
        </p:sp>
        <p:sp>
          <p:nvSpPr>
            <p:cNvPr id="19" name="TextBox 18">
              <a:extLst>
                <a:ext uri="{FF2B5EF4-FFF2-40B4-BE49-F238E27FC236}">
                  <a16:creationId xmlns:a16="http://schemas.microsoft.com/office/drawing/2014/main" id="{94000EE3-6F32-4949-AFD5-5988FD871D6B}"/>
                </a:ext>
              </a:extLst>
            </p:cNvPr>
            <p:cNvSpPr txBox="1"/>
            <p:nvPr/>
          </p:nvSpPr>
          <p:spPr>
            <a:xfrm>
              <a:off x="8445519" y="4626106"/>
              <a:ext cx="2194832" cy="1384995"/>
            </a:xfrm>
            <a:prstGeom prst="rect">
              <a:avLst/>
            </a:prstGeom>
            <a:noFill/>
          </p:spPr>
          <p:txBody>
            <a:bodyPr wrap="none" rtlCol="0">
              <a:spAutoFit/>
            </a:bodyPr>
            <a:lstStyle/>
            <a:p>
              <a:pPr algn="ctr"/>
              <a:r>
                <a:rPr lang="en-US" sz="2800">
                  <a:latin typeface="Amazon Ember Light" panose="020B0403020204020204" pitchFamily="34" charset="0"/>
                  <a:ea typeface="Amazon Ember Light" panose="020B0403020204020204" pitchFamily="34" charset="0"/>
                  <a:cs typeface="Amazon Ember Light" panose="020B0403020204020204" pitchFamily="34" charset="0"/>
                </a:rPr>
                <a:t>System </a:t>
              </a:r>
              <a:br>
                <a:rPr lang="en-US" sz="2800">
                  <a:latin typeface="Amazon Ember Light" panose="020B0403020204020204" pitchFamily="34" charset="0"/>
                  <a:ea typeface="Amazon Ember Light" panose="020B0403020204020204" pitchFamily="34" charset="0"/>
                  <a:cs typeface="Amazon Ember Light" panose="020B0403020204020204" pitchFamily="34" charset="0"/>
                </a:rPr>
              </a:br>
              <a:r>
                <a:rPr lang="en-US" sz="2800">
                  <a:latin typeface="Amazon Ember Light" panose="020B0403020204020204" pitchFamily="34" charset="0"/>
                  <a:ea typeface="Amazon Ember Light" panose="020B0403020204020204" pitchFamily="34" charset="0"/>
                  <a:cs typeface="Amazon Ember Light" panose="020B0403020204020204" pitchFamily="34" charset="0"/>
                </a:rPr>
                <a:t>(component)</a:t>
              </a:r>
              <a:br>
                <a:rPr lang="en-US" sz="2800">
                  <a:latin typeface="Amazon Ember Light" panose="020B0403020204020204" pitchFamily="34" charset="0"/>
                  <a:ea typeface="Amazon Ember Light" panose="020B0403020204020204" pitchFamily="34" charset="0"/>
                  <a:cs typeface="Amazon Ember Light" panose="020B0403020204020204" pitchFamily="34" charset="0"/>
                </a:rPr>
              </a:br>
              <a:r>
                <a:rPr lang="en-US" sz="2800">
                  <a:latin typeface="Amazon Ember Light" panose="020B0403020204020204" pitchFamily="34" charset="0"/>
                  <a:ea typeface="Amazon Ember Light" panose="020B0403020204020204" pitchFamily="34" charset="0"/>
                  <a:cs typeface="Amazon Ember Light" panose="020B0403020204020204" pitchFamily="34" charset="0"/>
                </a:rPr>
                <a:t>fails</a:t>
              </a:r>
            </a:p>
          </p:txBody>
        </p:sp>
        <p:sp>
          <p:nvSpPr>
            <p:cNvPr id="20" name="TextBox 19">
              <a:extLst>
                <a:ext uri="{FF2B5EF4-FFF2-40B4-BE49-F238E27FC236}">
                  <a16:creationId xmlns:a16="http://schemas.microsoft.com/office/drawing/2014/main" id="{4943BF5C-F089-4549-A91B-72BC1B2CB1A0}"/>
                </a:ext>
              </a:extLst>
            </p:cNvPr>
            <p:cNvSpPr txBox="1"/>
            <p:nvPr/>
          </p:nvSpPr>
          <p:spPr>
            <a:xfrm>
              <a:off x="2515776" y="4626106"/>
              <a:ext cx="2194833" cy="1384995"/>
            </a:xfrm>
            <a:prstGeom prst="rect">
              <a:avLst/>
            </a:prstGeom>
            <a:noFill/>
          </p:spPr>
          <p:txBody>
            <a:bodyPr wrap="none" rtlCol="0">
              <a:spAutoFit/>
            </a:bodyPr>
            <a:lstStyle/>
            <a:p>
              <a:pPr algn="ctr"/>
              <a:r>
                <a:rPr lang="en-US" sz="2800">
                  <a:latin typeface="Amazon Ember Light" panose="020B0403020204020204" pitchFamily="34" charset="0"/>
                  <a:ea typeface="Amazon Ember Light" panose="020B0403020204020204" pitchFamily="34" charset="0"/>
                  <a:cs typeface="Amazon Ember Light" panose="020B0403020204020204" pitchFamily="34" charset="0"/>
                </a:rPr>
                <a:t>System</a:t>
              </a:r>
              <a:br>
                <a:rPr lang="en-US" sz="2800">
                  <a:latin typeface="Amazon Ember Light" panose="020B0403020204020204" pitchFamily="34" charset="0"/>
                  <a:ea typeface="Amazon Ember Light" panose="020B0403020204020204" pitchFamily="34" charset="0"/>
                  <a:cs typeface="Amazon Ember Light" panose="020B0403020204020204" pitchFamily="34" charset="0"/>
                </a:rPr>
              </a:br>
              <a:r>
                <a:rPr lang="en-US" sz="2800">
                  <a:latin typeface="Amazon Ember Light" panose="020B0403020204020204" pitchFamily="34" charset="0"/>
                  <a:ea typeface="Amazon Ember Light" panose="020B0403020204020204" pitchFamily="34" charset="0"/>
                  <a:cs typeface="Amazon Ember Light" panose="020B0403020204020204" pitchFamily="34" charset="0"/>
                </a:rPr>
                <a:t>(component)</a:t>
              </a:r>
              <a:br>
                <a:rPr lang="en-US" sz="2800">
                  <a:latin typeface="Amazon Ember Light" panose="020B0403020204020204" pitchFamily="34" charset="0"/>
                  <a:ea typeface="Amazon Ember Light" panose="020B0403020204020204" pitchFamily="34" charset="0"/>
                  <a:cs typeface="Amazon Ember Light" panose="020B0403020204020204" pitchFamily="34" charset="0"/>
                </a:rPr>
              </a:br>
              <a:r>
                <a:rPr lang="en-US" sz="2800">
                  <a:latin typeface="Amazon Ember Light" panose="020B0403020204020204" pitchFamily="34" charset="0"/>
                  <a:ea typeface="Amazon Ember Light" panose="020B0403020204020204" pitchFamily="34" charset="0"/>
                  <a:cs typeface="Amazon Ember Light" panose="020B0403020204020204" pitchFamily="34" charset="0"/>
                </a:rPr>
                <a:t>repaired</a:t>
              </a:r>
            </a:p>
          </p:txBody>
        </p:sp>
        <p:sp>
          <p:nvSpPr>
            <p:cNvPr id="21" name="Arrow: Right 20">
              <a:extLst>
                <a:ext uri="{FF2B5EF4-FFF2-40B4-BE49-F238E27FC236}">
                  <a16:creationId xmlns:a16="http://schemas.microsoft.com/office/drawing/2014/main" id="{FDCE6CB0-EDE3-407B-9259-536AF33C49C2}"/>
                </a:ext>
                <a:ext uri="{C183D7F6-B498-43B3-948B-1728B52AA6E4}">
                  <adec:decorative xmlns:adec="http://schemas.microsoft.com/office/drawing/2017/decorative" val="1"/>
                </a:ext>
              </a:extLst>
            </p:cNvPr>
            <p:cNvSpPr/>
            <p:nvPr/>
          </p:nvSpPr>
          <p:spPr>
            <a:xfrm rot="16200000">
              <a:off x="3947352" y="3104300"/>
              <a:ext cx="1828800" cy="9144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500E7653-2341-4549-86ED-0709437F3699}"/>
                </a:ext>
                <a:ext uri="{C183D7F6-B498-43B3-948B-1728B52AA6E4}">
                  <adec:decorative xmlns:adec="http://schemas.microsoft.com/office/drawing/2017/decorative" val="1"/>
                </a:ext>
              </a:extLst>
            </p:cNvPr>
            <p:cNvSpPr/>
            <p:nvPr/>
          </p:nvSpPr>
          <p:spPr>
            <a:xfrm rot="16200000">
              <a:off x="7602175" y="3104300"/>
              <a:ext cx="1828800" cy="9144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8B9CDF0D-9A64-4604-A0ED-7ACCF215626B}"/>
                </a:ext>
                <a:ext uri="{C183D7F6-B498-43B3-948B-1728B52AA6E4}">
                  <adec:decorative xmlns:adec="http://schemas.microsoft.com/office/drawing/2017/decorative" val="1"/>
                </a:ext>
              </a:extLst>
            </p:cNvPr>
            <p:cNvSpPr/>
            <p:nvPr/>
          </p:nvSpPr>
          <p:spPr>
            <a:xfrm flipH="1">
              <a:off x="5663664" y="4338605"/>
              <a:ext cx="1828800" cy="9144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D3DBC339-C548-4639-A461-318FEBA4EA02}"/>
                </a:ext>
              </a:extLst>
            </p:cNvPr>
            <p:cNvSpPr txBox="1"/>
            <p:nvPr/>
          </p:nvSpPr>
          <p:spPr>
            <a:xfrm>
              <a:off x="8973775" y="2730502"/>
              <a:ext cx="3013967" cy="830997"/>
            </a:xfrm>
            <a:prstGeom prst="rect">
              <a:avLst/>
            </a:prstGeom>
            <a:noFill/>
          </p:spPr>
          <p:txBody>
            <a:bodyPr wrap="none" rtlCol="0">
              <a:spAutoFit/>
            </a:bodyPr>
            <a:lstStyle/>
            <a:p>
              <a:pPr algn="ctr"/>
              <a:r>
                <a:rPr lang="en-US" sz="2400">
                  <a:solidFill>
                    <a:srgbClr val="504BAB"/>
                  </a:solidFill>
                  <a:latin typeface="Amazon Ember Light" panose="020B0403020204020204" pitchFamily="34" charset="0"/>
                  <a:ea typeface="Amazon Ember Light" panose="020B0403020204020204" pitchFamily="34" charset="0"/>
                  <a:cs typeface="Amazon Ember Light" panose="020B0403020204020204" pitchFamily="34" charset="0"/>
                </a:rPr>
                <a:t>Mean Time to Failure</a:t>
              </a:r>
              <a:br>
                <a:rPr lang="en-US" sz="2400">
                  <a:solidFill>
                    <a:srgbClr val="504BAB"/>
                  </a:solidFill>
                  <a:latin typeface="Amazon Ember Light" panose="020B0403020204020204" pitchFamily="34" charset="0"/>
                  <a:ea typeface="Amazon Ember Light" panose="020B0403020204020204" pitchFamily="34" charset="0"/>
                  <a:cs typeface="Amazon Ember Light" panose="020B0403020204020204" pitchFamily="34" charset="0"/>
                </a:rPr>
              </a:br>
              <a:r>
                <a:rPr lang="en-US" sz="2400">
                  <a:solidFill>
                    <a:srgbClr val="504BAB"/>
                  </a:solidFill>
                  <a:latin typeface="Amazon Ember Light" panose="020B0403020204020204" pitchFamily="34" charset="0"/>
                  <a:ea typeface="Amazon Ember Light" panose="020B0403020204020204" pitchFamily="34" charset="0"/>
                  <a:cs typeface="Amazon Ember Light" panose="020B0403020204020204" pitchFamily="34" charset="0"/>
                </a:rPr>
                <a:t>(MTTF)</a:t>
              </a:r>
            </a:p>
          </p:txBody>
        </p:sp>
        <p:sp>
          <p:nvSpPr>
            <p:cNvPr id="25" name="TextBox 24">
              <a:extLst>
                <a:ext uri="{FF2B5EF4-FFF2-40B4-BE49-F238E27FC236}">
                  <a16:creationId xmlns:a16="http://schemas.microsoft.com/office/drawing/2014/main" id="{F7194353-4477-4475-BFF6-C147CA45E0D9}"/>
                </a:ext>
              </a:extLst>
            </p:cNvPr>
            <p:cNvSpPr txBox="1"/>
            <p:nvPr/>
          </p:nvSpPr>
          <p:spPr>
            <a:xfrm>
              <a:off x="5319456" y="5253005"/>
              <a:ext cx="2967479" cy="830997"/>
            </a:xfrm>
            <a:prstGeom prst="rect">
              <a:avLst/>
            </a:prstGeom>
            <a:noFill/>
          </p:spPr>
          <p:txBody>
            <a:bodyPr wrap="none" rtlCol="0">
              <a:spAutoFit/>
            </a:bodyPr>
            <a:lstStyle/>
            <a:p>
              <a:pPr algn="ctr"/>
              <a:r>
                <a:rPr lang="en-US" sz="2400">
                  <a:solidFill>
                    <a:srgbClr val="504BAB"/>
                  </a:solidFill>
                  <a:latin typeface="Amazon Ember Light" panose="020B0403020204020204" pitchFamily="34" charset="0"/>
                  <a:ea typeface="Amazon Ember Light" panose="020B0403020204020204" pitchFamily="34" charset="0"/>
                  <a:cs typeface="Amazon Ember Light" panose="020B0403020204020204" pitchFamily="34" charset="0"/>
                </a:rPr>
                <a:t>Mean Time to Repair</a:t>
              </a:r>
              <a:br>
                <a:rPr lang="en-US" sz="2400">
                  <a:solidFill>
                    <a:srgbClr val="504BAB"/>
                  </a:solidFill>
                  <a:latin typeface="Amazon Ember Light" panose="020B0403020204020204" pitchFamily="34" charset="0"/>
                  <a:ea typeface="Amazon Ember Light" panose="020B0403020204020204" pitchFamily="34" charset="0"/>
                  <a:cs typeface="Amazon Ember Light" panose="020B0403020204020204" pitchFamily="34" charset="0"/>
                </a:rPr>
              </a:br>
              <a:r>
                <a:rPr lang="en-US" sz="2400">
                  <a:solidFill>
                    <a:srgbClr val="504BAB"/>
                  </a:solidFill>
                  <a:latin typeface="Amazon Ember Light" panose="020B0403020204020204" pitchFamily="34" charset="0"/>
                  <a:ea typeface="Amazon Ember Light" panose="020B0403020204020204" pitchFamily="34" charset="0"/>
                  <a:cs typeface="Amazon Ember Light" panose="020B0403020204020204" pitchFamily="34" charset="0"/>
                </a:rPr>
                <a:t>(MTTR)</a:t>
              </a:r>
            </a:p>
          </p:txBody>
        </p:sp>
        <p:sp>
          <p:nvSpPr>
            <p:cNvPr id="26" name="TextBox 25">
              <a:extLst>
                <a:ext uri="{FF2B5EF4-FFF2-40B4-BE49-F238E27FC236}">
                  <a16:creationId xmlns:a16="http://schemas.microsoft.com/office/drawing/2014/main" id="{63463563-117A-4B68-8E4F-515EA5D1F85F}"/>
                </a:ext>
              </a:extLst>
            </p:cNvPr>
            <p:cNvSpPr txBox="1"/>
            <p:nvPr/>
          </p:nvSpPr>
          <p:spPr>
            <a:xfrm>
              <a:off x="292529" y="2649833"/>
              <a:ext cx="4112023" cy="830997"/>
            </a:xfrm>
            <a:prstGeom prst="rect">
              <a:avLst/>
            </a:prstGeom>
            <a:noFill/>
          </p:spPr>
          <p:txBody>
            <a:bodyPr wrap="none" rtlCol="0">
              <a:spAutoFit/>
            </a:bodyPr>
            <a:lstStyle/>
            <a:p>
              <a:pPr algn="ctr"/>
              <a:r>
                <a:rPr lang="en-US" sz="2400">
                  <a:solidFill>
                    <a:srgbClr val="504BAB"/>
                  </a:solidFill>
                  <a:latin typeface="Amazon Ember Light" panose="020B0403020204020204" pitchFamily="34" charset="0"/>
                  <a:ea typeface="Amazon Ember Light" panose="020B0403020204020204" pitchFamily="34" charset="0"/>
                  <a:cs typeface="Amazon Ember Light" panose="020B0403020204020204" pitchFamily="34" charset="0"/>
                </a:rPr>
                <a:t>Mean Time Between Failures </a:t>
              </a:r>
              <a:br>
                <a:rPr lang="en-US" sz="2400">
                  <a:solidFill>
                    <a:srgbClr val="504BAB"/>
                  </a:solidFill>
                  <a:latin typeface="Amazon Ember Light" panose="020B0403020204020204" pitchFamily="34" charset="0"/>
                  <a:ea typeface="Amazon Ember Light" panose="020B0403020204020204" pitchFamily="34" charset="0"/>
                  <a:cs typeface="Amazon Ember Light" panose="020B0403020204020204" pitchFamily="34" charset="0"/>
                </a:rPr>
              </a:br>
              <a:r>
                <a:rPr lang="en-US" sz="2400">
                  <a:solidFill>
                    <a:srgbClr val="504BAB"/>
                  </a:solidFill>
                  <a:latin typeface="Amazon Ember Light" panose="020B0403020204020204" pitchFamily="34" charset="0"/>
                  <a:ea typeface="Amazon Ember Light" panose="020B0403020204020204" pitchFamily="34" charset="0"/>
                  <a:cs typeface="Amazon Ember Light" panose="020B0403020204020204" pitchFamily="34" charset="0"/>
                </a:rPr>
                <a:t>(MTBF = MTTF + MTTR)</a:t>
              </a:r>
            </a:p>
          </p:txBody>
        </p:sp>
      </p:grpSp>
    </p:spTree>
    <p:custDataLst>
      <p:tags r:id="rId1"/>
    </p:custDataLst>
    <p:extLst>
      <p:ext uri="{BB962C8B-B14F-4D97-AF65-F5344CB8AC3E}">
        <p14:creationId xmlns:p14="http://schemas.microsoft.com/office/powerpoint/2010/main" val="29647430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50FA91B-7082-4CA1-9E13-978DF4445471}"/>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47</a:t>
            </a:fld>
            <a:endParaRPr lang="en-US" dirty="0"/>
          </a:p>
        </p:txBody>
      </p:sp>
      <p:sp>
        <p:nvSpPr>
          <p:cNvPr id="7" name="Title 6">
            <a:extLst>
              <a:ext uri="{FF2B5EF4-FFF2-40B4-BE49-F238E27FC236}">
                <a16:creationId xmlns:a16="http://schemas.microsoft.com/office/drawing/2014/main" id="{FB2EF14E-D49C-4D65-BC9B-2448C0B31F7F}"/>
              </a:ext>
            </a:extLst>
          </p:cNvPr>
          <p:cNvSpPr>
            <a:spLocks noGrp="1"/>
          </p:cNvSpPr>
          <p:nvPr>
            <p:ph type="title"/>
          </p:nvPr>
        </p:nvSpPr>
        <p:spPr/>
        <p:txBody>
          <a:bodyPr/>
          <a:lstStyle/>
          <a:p>
            <a:r>
              <a:rPr lang="en-US"/>
              <a:t>Availability</a:t>
            </a:r>
          </a:p>
        </p:txBody>
      </p:sp>
      <p:sp>
        <p:nvSpPr>
          <p:cNvPr id="8" name="Content Placeholder 7">
            <a:extLst>
              <a:ext uri="{FF2B5EF4-FFF2-40B4-BE49-F238E27FC236}">
                <a16:creationId xmlns:a16="http://schemas.microsoft.com/office/drawing/2014/main" id="{F192463B-0834-4611-93F2-7F2C132CC16A}"/>
              </a:ext>
            </a:extLst>
          </p:cNvPr>
          <p:cNvSpPr>
            <a:spLocks noGrp="1"/>
          </p:cNvSpPr>
          <p:nvPr>
            <p:ph sz="quarter" idx="21"/>
          </p:nvPr>
        </p:nvSpPr>
        <p:spPr/>
        <p:txBody>
          <a:bodyPr/>
          <a:lstStyle/>
          <a:p>
            <a:r>
              <a:rPr lang="en-US"/>
              <a:t>Normal operation time / total time</a:t>
            </a:r>
          </a:p>
          <a:p>
            <a:r>
              <a:rPr lang="en-US"/>
              <a:t>A percentage of uptime (for example, 99.9 percent) over time (for example, 1 year)</a:t>
            </a:r>
          </a:p>
          <a:p>
            <a:r>
              <a:rPr lang="en-US"/>
              <a:t>Number of 9s – Five 9s means 99.999 percent availability</a:t>
            </a:r>
          </a:p>
        </p:txBody>
      </p:sp>
    </p:spTree>
    <p:custDataLst>
      <p:tags r:id="rId1"/>
    </p:custDataLst>
    <p:extLst>
      <p:ext uri="{BB962C8B-B14F-4D97-AF65-F5344CB8AC3E}">
        <p14:creationId xmlns:p14="http://schemas.microsoft.com/office/powerpoint/2010/main" val="1256883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7729D17-E94A-67E9-99DA-C81D7C9EB68C}"/>
              </a:ext>
            </a:extLst>
          </p:cNvPr>
          <p:cNvSpPr>
            <a:spLocks noGrp="1"/>
          </p:cNvSpPr>
          <p:nvPr>
            <p:ph type="sldNum" sz="quarter" idx="20"/>
          </p:nvPr>
        </p:nvSpPr>
        <p:spPr/>
        <p:txBody>
          <a:bodyPr/>
          <a:lstStyle/>
          <a:p>
            <a:fld id="{930176A1-BCF0-4712-97A6-6B495F55390B}" type="slidenum">
              <a:rPr lang="en-US" smtClean="0"/>
              <a:pPr/>
              <a:t>48</a:t>
            </a:fld>
            <a:endParaRPr lang="en-US" dirty="0"/>
          </a:p>
        </p:txBody>
      </p:sp>
      <p:sp>
        <p:nvSpPr>
          <p:cNvPr id="2" name="Title 1">
            <a:extLst>
              <a:ext uri="{FF2B5EF4-FFF2-40B4-BE49-F238E27FC236}">
                <a16:creationId xmlns:a16="http://schemas.microsoft.com/office/drawing/2014/main" id="{73175342-CDC3-463B-A537-2628443BA8E5}"/>
              </a:ext>
            </a:extLst>
          </p:cNvPr>
          <p:cNvSpPr>
            <a:spLocks noGrp="1"/>
          </p:cNvSpPr>
          <p:nvPr>
            <p:ph type="title"/>
          </p:nvPr>
        </p:nvSpPr>
        <p:spPr/>
        <p:txBody>
          <a:bodyPr/>
          <a:lstStyle/>
          <a:p>
            <a:r>
              <a:rPr lang="en-US"/>
              <a:t>High availability</a:t>
            </a:r>
          </a:p>
        </p:txBody>
      </p:sp>
      <p:sp>
        <p:nvSpPr>
          <p:cNvPr id="6" name="Content Placeholder 2">
            <a:extLst>
              <a:ext uri="{FF2B5EF4-FFF2-40B4-BE49-F238E27FC236}">
                <a16:creationId xmlns:a16="http://schemas.microsoft.com/office/drawing/2014/main" id="{A4CF56CE-B4C7-409C-9D54-E73ED2C27746}"/>
              </a:ext>
            </a:extLst>
          </p:cNvPr>
          <p:cNvSpPr txBox="1">
            <a:spLocks/>
          </p:cNvSpPr>
          <p:nvPr/>
        </p:nvSpPr>
        <p:spPr>
          <a:xfrm>
            <a:off x="419100" y="1528175"/>
            <a:ext cx="8542020" cy="46487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22275" indent="-422275"/>
            <a:r>
              <a:rPr lang="en-US"/>
              <a:t>System can withstand some measure of degradation while still remaining available.</a:t>
            </a:r>
          </a:p>
          <a:p>
            <a:pPr marL="422275" indent="-422275"/>
            <a:r>
              <a:rPr lang="en-US"/>
              <a:t>Downtime is minimized.</a:t>
            </a:r>
          </a:p>
          <a:p>
            <a:pPr marL="422275" indent="-422275"/>
            <a:r>
              <a:rPr lang="en-US"/>
              <a:t>Minimal human intervention is required.</a:t>
            </a:r>
          </a:p>
        </p:txBody>
      </p:sp>
      <p:pic>
        <p:nvPicPr>
          <p:cNvPr id="7" name="Picture 6">
            <a:extLst>
              <a:ext uri="{FF2B5EF4-FFF2-40B4-BE49-F238E27FC236}">
                <a16:creationId xmlns:a16="http://schemas.microsoft.com/office/drawing/2014/main" id="{1E67DF1A-908F-4EA7-A847-90B7D376565F}"/>
              </a:ext>
              <a:ext uri="{C183D7F6-B498-43B3-948B-1728B52AA6E4}">
                <adec:decorative xmlns:adec="http://schemas.microsoft.com/office/drawing/2017/decorative" val="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571" t="16912" r="1718" b="16362"/>
          <a:stretch/>
        </p:blipFill>
        <p:spPr>
          <a:xfrm>
            <a:off x="8790972" y="1528175"/>
            <a:ext cx="2981928" cy="2057400"/>
          </a:xfrm>
          <a:prstGeom prst="rect">
            <a:avLst/>
          </a:prstGeom>
        </p:spPr>
      </p:pic>
    </p:spTree>
    <p:custDataLst>
      <p:tags r:id="rId1"/>
    </p:custDataLst>
    <p:extLst>
      <p:ext uri="{BB962C8B-B14F-4D97-AF65-F5344CB8AC3E}">
        <p14:creationId xmlns:p14="http://schemas.microsoft.com/office/powerpoint/2010/main" val="40284777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C5D50E2-99B4-91C5-5A3C-536BAA664C0A}"/>
              </a:ext>
            </a:extLst>
          </p:cNvPr>
          <p:cNvSpPr>
            <a:spLocks noGrp="1"/>
          </p:cNvSpPr>
          <p:nvPr>
            <p:ph type="sldNum" sz="quarter" idx="20"/>
          </p:nvPr>
        </p:nvSpPr>
        <p:spPr/>
        <p:txBody>
          <a:bodyPr/>
          <a:lstStyle/>
          <a:p>
            <a:fld id="{930176A1-BCF0-4712-97A6-6B495F55390B}" type="slidenum">
              <a:rPr lang="en-US" smtClean="0"/>
              <a:pPr/>
              <a:t>49</a:t>
            </a:fld>
            <a:endParaRPr lang="en-US" dirty="0"/>
          </a:p>
        </p:txBody>
      </p:sp>
      <p:sp>
        <p:nvSpPr>
          <p:cNvPr id="9" name="Title 8">
            <a:extLst>
              <a:ext uri="{FF2B5EF4-FFF2-40B4-BE49-F238E27FC236}">
                <a16:creationId xmlns:a16="http://schemas.microsoft.com/office/drawing/2014/main" id="{9FE0AFE8-C98D-401F-BC26-C2FB836A2F06}"/>
              </a:ext>
            </a:extLst>
          </p:cNvPr>
          <p:cNvSpPr>
            <a:spLocks noGrp="1"/>
          </p:cNvSpPr>
          <p:nvPr>
            <p:ph type="title"/>
          </p:nvPr>
        </p:nvSpPr>
        <p:spPr/>
        <p:txBody>
          <a:bodyPr/>
          <a:lstStyle/>
          <a:p>
            <a:r>
              <a:rPr lang="en-US"/>
              <a:t>Availability tiers</a:t>
            </a:r>
          </a:p>
        </p:txBody>
      </p:sp>
      <p:pic>
        <p:nvPicPr>
          <p:cNvPr id="12" name="Picture 11" descr="Availability tiers with max disruption per year and application categories. See description in slide notes.">
            <a:extLst>
              <a:ext uri="{FF2B5EF4-FFF2-40B4-BE49-F238E27FC236}">
                <a16:creationId xmlns:a16="http://schemas.microsoft.com/office/drawing/2014/main" id="{C75024E2-9478-4883-B5CA-9DFCACFDBBC8}"/>
              </a:ext>
            </a:extLst>
          </p:cNvPr>
          <p:cNvPicPr>
            <a:picLocks noChangeAspect="1"/>
          </p:cNvPicPr>
          <p:nvPr/>
        </p:nvPicPr>
        <p:blipFill>
          <a:blip r:embed="rId4"/>
          <a:stretch>
            <a:fillRect/>
          </a:stretch>
        </p:blipFill>
        <p:spPr>
          <a:xfrm>
            <a:off x="2398456" y="1822525"/>
            <a:ext cx="7395089" cy="4127350"/>
          </a:xfrm>
          <a:prstGeom prst="rect">
            <a:avLst/>
          </a:prstGeom>
        </p:spPr>
      </p:pic>
    </p:spTree>
    <p:custDataLst>
      <p:tags r:id="rId1"/>
    </p:custDataLst>
    <p:extLst>
      <p:ext uri="{BB962C8B-B14F-4D97-AF65-F5344CB8AC3E}">
        <p14:creationId xmlns:p14="http://schemas.microsoft.com/office/powerpoint/2010/main" val="553507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C4DCE2A-997F-B2E6-7CBB-54294019AD80}"/>
              </a:ext>
            </a:extLst>
          </p:cNvPr>
          <p:cNvSpPr>
            <a:spLocks noGrp="1"/>
          </p:cNvSpPr>
          <p:nvPr>
            <p:ph type="sldNum" sz="quarter" idx="20"/>
          </p:nvPr>
        </p:nvSpPr>
        <p:spPr/>
        <p:txBody>
          <a:bodyPr/>
          <a:lstStyle/>
          <a:p>
            <a:fld id="{930176A1-BCF0-4712-97A6-6B495F55390B}" type="slidenum">
              <a:rPr lang="en-US" smtClean="0"/>
              <a:pPr/>
              <a:t>5</a:t>
            </a:fld>
            <a:endParaRPr lang="en-US"/>
          </a:p>
        </p:txBody>
      </p:sp>
      <p:sp>
        <p:nvSpPr>
          <p:cNvPr id="2" name="Title 1">
            <a:extLst>
              <a:ext uri="{FF2B5EF4-FFF2-40B4-BE49-F238E27FC236}">
                <a16:creationId xmlns:a16="http://schemas.microsoft.com/office/drawing/2014/main" id="{55269B8D-1E59-40D5-A868-5455B90F68C3}"/>
              </a:ext>
            </a:extLst>
          </p:cNvPr>
          <p:cNvSpPr>
            <a:spLocks noGrp="1"/>
          </p:cNvSpPr>
          <p:nvPr>
            <p:ph type="title"/>
          </p:nvPr>
        </p:nvSpPr>
        <p:spPr/>
        <p:txBody>
          <a:bodyPr/>
          <a:lstStyle/>
          <a:p>
            <a:r>
              <a:rPr lang="en-US"/>
              <a:t>Architecture: designing and building</a:t>
            </a:r>
          </a:p>
        </p:txBody>
      </p:sp>
      <p:grpSp>
        <p:nvGrpSpPr>
          <p:cNvPr id="6" name="Group 5" descr="An image of an architect, a building crew (or delivery team), and the customer (decision maker).">
            <a:extLst>
              <a:ext uri="{FF2B5EF4-FFF2-40B4-BE49-F238E27FC236}">
                <a16:creationId xmlns:a16="http://schemas.microsoft.com/office/drawing/2014/main" id="{0E14DA35-5693-4FA0-982B-E8038F9F7FD0}"/>
              </a:ext>
              <a:ext uri="{C183D7F6-B498-43B3-948B-1728B52AA6E4}">
                <adec:decorative xmlns:adec="http://schemas.microsoft.com/office/drawing/2017/decorative" val="0"/>
              </a:ext>
            </a:extLst>
          </p:cNvPr>
          <p:cNvGrpSpPr/>
          <p:nvPr/>
        </p:nvGrpSpPr>
        <p:grpSpPr>
          <a:xfrm>
            <a:off x="410751" y="1548144"/>
            <a:ext cx="11265897" cy="4430954"/>
            <a:chOff x="410751" y="1548144"/>
            <a:chExt cx="11265897" cy="4430954"/>
          </a:xfrm>
        </p:grpSpPr>
        <p:grpSp>
          <p:nvGrpSpPr>
            <p:cNvPr id="62" name="Group 61">
              <a:extLst>
                <a:ext uri="{FF2B5EF4-FFF2-40B4-BE49-F238E27FC236}">
                  <a16:creationId xmlns:a16="http://schemas.microsoft.com/office/drawing/2014/main" id="{38B9F333-F099-4767-9D2F-6AE6A95E3037}"/>
                </a:ext>
                <a:ext uri="{C183D7F6-B498-43B3-948B-1728B52AA6E4}">
                  <adec:decorative xmlns:adec="http://schemas.microsoft.com/office/drawing/2017/decorative" val="1"/>
                </a:ext>
              </a:extLst>
            </p:cNvPr>
            <p:cNvGrpSpPr/>
            <p:nvPr/>
          </p:nvGrpSpPr>
          <p:grpSpPr>
            <a:xfrm>
              <a:off x="410751" y="1548144"/>
              <a:ext cx="3772712" cy="3152200"/>
              <a:chOff x="930442" y="1796716"/>
              <a:chExt cx="4876800" cy="4074695"/>
            </a:xfrm>
          </p:grpSpPr>
          <p:sp>
            <p:nvSpPr>
              <p:cNvPr id="3" name="Rectangle 2">
                <a:extLst>
                  <a:ext uri="{FF2B5EF4-FFF2-40B4-BE49-F238E27FC236}">
                    <a16:creationId xmlns:a16="http://schemas.microsoft.com/office/drawing/2014/main" id="{1FEC1431-33C2-4F42-ACB0-106B4238B03E}"/>
                  </a:ext>
                </a:extLst>
              </p:cNvPr>
              <p:cNvSpPr/>
              <p:nvPr/>
            </p:nvSpPr>
            <p:spPr>
              <a:xfrm>
                <a:off x="930442" y="1796716"/>
                <a:ext cx="4876800" cy="4074695"/>
              </a:xfrm>
              <a:prstGeom prst="rect">
                <a:avLst/>
              </a:prstGeom>
              <a:solidFill>
                <a:srgbClr val="2D75E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ED2E2A6-043F-4EC3-A876-28483F78074B}"/>
                  </a:ext>
                </a:extLst>
              </p:cNvPr>
              <p:cNvSpPr/>
              <p:nvPr/>
            </p:nvSpPr>
            <p:spPr>
              <a:xfrm>
                <a:off x="1626341" y="4459705"/>
                <a:ext cx="1277280" cy="1010653"/>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3E8F208-B276-4CBF-BC35-431E77BF5729}"/>
                  </a:ext>
                </a:extLst>
              </p:cNvPr>
              <p:cNvSpPr/>
              <p:nvPr/>
            </p:nvSpPr>
            <p:spPr>
              <a:xfrm>
                <a:off x="2165683" y="3449052"/>
                <a:ext cx="737937" cy="1010653"/>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C2A660B-11D5-4BD0-B3A8-7FCA641ECE0B}"/>
                  </a:ext>
                </a:extLst>
              </p:cNvPr>
              <p:cNvSpPr/>
              <p:nvPr/>
            </p:nvSpPr>
            <p:spPr>
              <a:xfrm>
                <a:off x="2165684" y="2438399"/>
                <a:ext cx="737937" cy="1010653"/>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536843D-1233-4CED-A1A9-40649766F4D7}"/>
                  </a:ext>
                </a:extLst>
              </p:cNvPr>
              <p:cNvSpPr/>
              <p:nvPr/>
            </p:nvSpPr>
            <p:spPr>
              <a:xfrm>
                <a:off x="2903621" y="2438401"/>
                <a:ext cx="737937" cy="1010653"/>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8B6E06F-D799-4DBB-B873-DC8F3C3CEEB1}"/>
                  </a:ext>
                </a:extLst>
              </p:cNvPr>
              <p:cNvSpPr/>
              <p:nvPr/>
            </p:nvSpPr>
            <p:spPr>
              <a:xfrm>
                <a:off x="3665621" y="2438398"/>
                <a:ext cx="737937" cy="1010653"/>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5C81100-7275-450D-96CF-B8F5D9EC14DE}"/>
                  </a:ext>
                </a:extLst>
              </p:cNvPr>
              <p:cNvSpPr/>
              <p:nvPr/>
            </p:nvSpPr>
            <p:spPr>
              <a:xfrm rot="5400000">
                <a:off x="3974431" y="2891590"/>
                <a:ext cx="2021304" cy="1114926"/>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D355311-665B-47B5-A6FF-EB384FCF9175}"/>
                  </a:ext>
                </a:extLst>
              </p:cNvPr>
              <p:cNvSpPr/>
              <p:nvPr/>
            </p:nvSpPr>
            <p:spPr>
              <a:xfrm>
                <a:off x="2895600" y="4459702"/>
                <a:ext cx="2646946" cy="1010653"/>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288E0A73-3321-4D7F-9FE4-280CDD00AD6E}"/>
                  </a:ext>
                </a:extLst>
              </p:cNvPr>
              <p:cNvCxnSpPr>
                <a:cxnSpLocks/>
              </p:cNvCxnSpPr>
              <p:nvPr/>
            </p:nvCxnSpPr>
            <p:spPr>
              <a:xfrm flipV="1">
                <a:off x="1467852" y="2438402"/>
                <a:ext cx="633663" cy="4371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52B5A4A-4CAC-47AF-8ECD-A5D536FF8673}"/>
                  </a:ext>
                </a:extLst>
              </p:cNvPr>
              <p:cNvCxnSpPr>
                <a:cxnSpLocks/>
              </p:cNvCxnSpPr>
              <p:nvPr/>
            </p:nvCxnSpPr>
            <p:spPr>
              <a:xfrm flipV="1">
                <a:off x="1467852" y="2730001"/>
                <a:ext cx="633663" cy="4371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D7D6622-FD61-4AAA-AD02-6FE6452C2AB8}"/>
                  </a:ext>
                </a:extLst>
              </p:cNvPr>
              <p:cNvCxnSpPr>
                <a:cxnSpLocks/>
              </p:cNvCxnSpPr>
              <p:nvPr/>
            </p:nvCxnSpPr>
            <p:spPr>
              <a:xfrm flipV="1">
                <a:off x="1467852" y="3021600"/>
                <a:ext cx="633663" cy="4371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57E9687-9EC9-41D4-A201-EA9757F80CD1}"/>
                  </a:ext>
                </a:extLst>
              </p:cNvPr>
              <p:cNvCxnSpPr>
                <a:cxnSpLocks/>
              </p:cNvCxnSpPr>
              <p:nvPr/>
            </p:nvCxnSpPr>
            <p:spPr>
              <a:xfrm flipV="1">
                <a:off x="1467852" y="3313199"/>
                <a:ext cx="633663" cy="4371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7FD2779-7A6F-4CA5-A966-F2A9FF2AA296}"/>
                  </a:ext>
                </a:extLst>
              </p:cNvPr>
              <p:cNvCxnSpPr>
                <a:cxnSpLocks/>
              </p:cNvCxnSpPr>
              <p:nvPr/>
            </p:nvCxnSpPr>
            <p:spPr>
              <a:xfrm flipV="1">
                <a:off x="1467852" y="3604798"/>
                <a:ext cx="633663" cy="4371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44EF688-FD84-45A3-B8BA-D79B8869824A}"/>
                  </a:ext>
                </a:extLst>
              </p:cNvPr>
              <p:cNvCxnSpPr>
                <a:cxnSpLocks/>
              </p:cNvCxnSpPr>
              <p:nvPr/>
            </p:nvCxnSpPr>
            <p:spPr>
              <a:xfrm flipV="1">
                <a:off x="1467852" y="3896395"/>
                <a:ext cx="633663" cy="4371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0" name="Group 39">
                <a:extLst>
                  <a:ext uri="{FF2B5EF4-FFF2-40B4-BE49-F238E27FC236}">
                    <a16:creationId xmlns:a16="http://schemas.microsoft.com/office/drawing/2014/main" id="{1947F857-4253-42E4-B6AF-84CAB4F5060C}"/>
                  </a:ext>
                </a:extLst>
              </p:cNvPr>
              <p:cNvGrpSpPr/>
              <p:nvPr/>
            </p:nvGrpSpPr>
            <p:grpSpPr>
              <a:xfrm rot="16200000">
                <a:off x="1076825" y="4766433"/>
                <a:ext cx="701842" cy="397189"/>
                <a:chOff x="8309811" y="3303429"/>
                <a:chExt cx="701842" cy="397189"/>
              </a:xfrm>
              <a:noFill/>
            </p:grpSpPr>
            <p:sp>
              <p:nvSpPr>
                <p:cNvPr id="38" name="Freeform: Shape 37">
                  <a:extLst>
                    <a:ext uri="{FF2B5EF4-FFF2-40B4-BE49-F238E27FC236}">
                      <a16:creationId xmlns:a16="http://schemas.microsoft.com/office/drawing/2014/main" id="{F2414E53-2A79-4CFF-A287-C0ACF66B2153}"/>
                    </a:ext>
                  </a:extLst>
                </p:cNvPr>
                <p:cNvSpPr/>
                <p:nvPr/>
              </p:nvSpPr>
              <p:spPr>
                <a:xfrm rot="10800000">
                  <a:off x="8671507" y="3303429"/>
                  <a:ext cx="340146" cy="397189"/>
                </a:xfrm>
                <a:custGeom>
                  <a:avLst/>
                  <a:gdLst>
                    <a:gd name="connsiteX0" fmla="*/ 0 w 465221"/>
                    <a:gd name="connsiteY0" fmla="*/ 0 h 543239"/>
                    <a:gd name="connsiteX1" fmla="*/ 463349 w 465221"/>
                    <a:gd name="connsiteY1" fmla="*/ 0 h 543239"/>
                    <a:gd name="connsiteX2" fmla="*/ 465221 w 465221"/>
                    <a:gd name="connsiteY2" fmla="*/ 21220 h 543239"/>
                    <a:gd name="connsiteX3" fmla="*/ 43322 w 465221"/>
                    <a:gd name="connsiteY3" fmla="*/ 538872 h 543239"/>
                    <a:gd name="connsiteX4" fmla="*/ 0 w 465221"/>
                    <a:gd name="connsiteY4" fmla="*/ 543239 h 543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221" h="543239">
                      <a:moveTo>
                        <a:pt x="0" y="0"/>
                      </a:moveTo>
                      <a:lnTo>
                        <a:pt x="463349" y="0"/>
                      </a:lnTo>
                      <a:lnTo>
                        <a:pt x="465221" y="21220"/>
                      </a:lnTo>
                      <a:cubicBezTo>
                        <a:pt x="465221" y="276563"/>
                        <a:pt x="284099" y="489602"/>
                        <a:pt x="43322" y="538872"/>
                      </a:cubicBezTo>
                      <a:lnTo>
                        <a:pt x="0" y="543239"/>
                      </a:ln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56DC23D2-92D4-4B52-B72D-3858BF97B5F2}"/>
                    </a:ext>
                  </a:extLst>
                </p:cNvPr>
                <p:cNvSpPr/>
                <p:nvPr/>
              </p:nvSpPr>
              <p:spPr>
                <a:xfrm rot="10800000" flipH="1">
                  <a:off x="8309811" y="3303429"/>
                  <a:ext cx="340146" cy="397189"/>
                </a:xfrm>
                <a:custGeom>
                  <a:avLst/>
                  <a:gdLst>
                    <a:gd name="connsiteX0" fmla="*/ 0 w 465221"/>
                    <a:gd name="connsiteY0" fmla="*/ 0 h 543239"/>
                    <a:gd name="connsiteX1" fmla="*/ 463349 w 465221"/>
                    <a:gd name="connsiteY1" fmla="*/ 0 h 543239"/>
                    <a:gd name="connsiteX2" fmla="*/ 465221 w 465221"/>
                    <a:gd name="connsiteY2" fmla="*/ 21220 h 543239"/>
                    <a:gd name="connsiteX3" fmla="*/ 43322 w 465221"/>
                    <a:gd name="connsiteY3" fmla="*/ 538872 h 543239"/>
                    <a:gd name="connsiteX4" fmla="*/ 0 w 465221"/>
                    <a:gd name="connsiteY4" fmla="*/ 543239 h 543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221" h="543239">
                      <a:moveTo>
                        <a:pt x="0" y="0"/>
                      </a:moveTo>
                      <a:lnTo>
                        <a:pt x="463349" y="0"/>
                      </a:lnTo>
                      <a:lnTo>
                        <a:pt x="465221" y="21220"/>
                      </a:lnTo>
                      <a:cubicBezTo>
                        <a:pt x="465221" y="276563"/>
                        <a:pt x="284099" y="489602"/>
                        <a:pt x="43322" y="538872"/>
                      </a:cubicBezTo>
                      <a:lnTo>
                        <a:pt x="0" y="543239"/>
                      </a:ln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Freeform: Shape 41">
                <a:extLst>
                  <a:ext uri="{FF2B5EF4-FFF2-40B4-BE49-F238E27FC236}">
                    <a16:creationId xmlns:a16="http://schemas.microsoft.com/office/drawing/2014/main" id="{75841223-DD34-4995-A161-1F05C1457812}"/>
                  </a:ext>
                </a:extLst>
              </p:cNvPr>
              <p:cNvSpPr/>
              <p:nvPr/>
            </p:nvSpPr>
            <p:spPr>
              <a:xfrm rot="10800000">
                <a:off x="2428746" y="3032019"/>
                <a:ext cx="340146" cy="397189"/>
              </a:xfrm>
              <a:custGeom>
                <a:avLst/>
                <a:gdLst>
                  <a:gd name="connsiteX0" fmla="*/ 0 w 465221"/>
                  <a:gd name="connsiteY0" fmla="*/ 0 h 543239"/>
                  <a:gd name="connsiteX1" fmla="*/ 463349 w 465221"/>
                  <a:gd name="connsiteY1" fmla="*/ 0 h 543239"/>
                  <a:gd name="connsiteX2" fmla="*/ 465221 w 465221"/>
                  <a:gd name="connsiteY2" fmla="*/ 21220 h 543239"/>
                  <a:gd name="connsiteX3" fmla="*/ 43322 w 465221"/>
                  <a:gd name="connsiteY3" fmla="*/ 538872 h 543239"/>
                  <a:gd name="connsiteX4" fmla="*/ 0 w 465221"/>
                  <a:gd name="connsiteY4" fmla="*/ 543239 h 543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221" h="543239">
                    <a:moveTo>
                      <a:pt x="0" y="0"/>
                    </a:moveTo>
                    <a:lnTo>
                      <a:pt x="463349" y="0"/>
                    </a:lnTo>
                    <a:lnTo>
                      <a:pt x="465221" y="21220"/>
                    </a:lnTo>
                    <a:cubicBezTo>
                      <a:pt x="465221" y="276563"/>
                      <a:pt x="284099" y="489602"/>
                      <a:pt x="43322" y="538872"/>
                    </a:cubicBezTo>
                    <a:lnTo>
                      <a:pt x="0" y="543239"/>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C605BF5B-B342-4A61-9AB3-3A963F68D045}"/>
                  </a:ext>
                </a:extLst>
              </p:cNvPr>
              <p:cNvSpPr/>
              <p:nvPr/>
            </p:nvSpPr>
            <p:spPr>
              <a:xfrm>
                <a:off x="4427620" y="2438402"/>
                <a:ext cx="737937" cy="29159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2A048202-9970-4EEA-A8EF-B479281BB600}"/>
                  </a:ext>
                </a:extLst>
              </p:cNvPr>
              <p:cNvSpPr/>
              <p:nvPr/>
            </p:nvSpPr>
            <p:spPr>
              <a:xfrm>
                <a:off x="2861582" y="4614106"/>
                <a:ext cx="91440" cy="755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FEF1EB64-FA58-401C-B290-1079AF357DE6}"/>
                  </a:ext>
                </a:extLst>
              </p:cNvPr>
              <p:cNvSpPr/>
              <p:nvPr/>
            </p:nvSpPr>
            <p:spPr>
              <a:xfrm>
                <a:off x="5478521" y="3514017"/>
                <a:ext cx="91440" cy="755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091250A-7FF3-4E4B-905E-3292E0F7ACB9}"/>
                  </a:ext>
                </a:extLst>
              </p:cNvPr>
              <p:cNvSpPr/>
              <p:nvPr/>
            </p:nvSpPr>
            <p:spPr>
              <a:xfrm>
                <a:off x="5478521" y="2655767"/>
                <a:ext cx="91440" cy="755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1EFD9EC-6E44-4431-B2DA-C60ADBDDC53B}"/>
                  </a:ext>
                </a:extLst>
              </p:cNvPr>
              <p:cNvSpPr/>
              <p:nvPr/>
            </p:nvSpPr>
            <p:spPr>
              <a:xfrm>
                <a:off x="5478521" y="4636968"/>
                <a:ext cx="91440" cy="755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D81067E3-BDBF-45F0-AAC3-71C0087E7F9B}"/>
                  </a:ext>
                </a:extLst>
              </p:cNvPr>
              <p:cNvSpPr/>
              <p:nvPr/>
            </p:nvSpPr>
            <p:spPr>
              <a:xfrm>
                <a:off x="2117702" y="3554123"/>
                <a:ext cx="91440" cy="755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6A811AC1-5108-4091-B5B6-8B67DDE16AF5}"/>
                  </a:ext>
                </a:extLst>
              </p:cNvPr>
              <p:cNvSpPr/>
              <p:nvPr/>
            </p:nvSpPr>
            <p:spPr>
              <a:xfrm>
                <a:off x="2117702" y="2599621"/>
                <a:ext cx="91440" cy="755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34CAFB0E-75AC-431B-9213-3B34D77A4F15}"/>
                  </a:ext>
                </a:extLst>
              </p:cNvPr>
              <p:cNvSpPr/>
              <p:nvPr/>
            </p:nvSpPr>
            <p:spPr>
              <a:xfrm rot="16200000">
                <a:off x="3997754" y="2227529"/>
                <a:ext cx="9144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9D576024-1A36-44BC-B2FF-64321F6B6F46}"/>
                  </a:ext>
                </a:extLst>
              </p:cNvPr>
              <p:cNvSpPr/>
              <p:nvPr/>
            </p:nvSpPr>
            <p:spPr>
              <a:xfrm rot="16200000">
                <a:off x="3636006" y="4915385"/>
                <a:ext cx="91440" cy="10972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D36BC6B-9899-41CD-9AA8-B05FD78BC718}"/>
                  </a:ext>
                </a:extLst>
              </p:cNvPr>
              <p:cNvSpPr/>
              <p:nvPr/>
            </p:nvSpPr>
            <p:spPr>
              <a:xfrm>
                <a:off x="4403558" y="5145875"/>
                <a:ext cx="1047548" cy="272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3DDB4D7C-0BA6-4A9F-9D5A-AA33DD5F1434}"/>
                  </a:ext>
                </a:extLst>
              </p:cNvPr>
              <p:cNvSpPr/>
              <p:nvPr/>
            </p:nvSpPr>
            <p:spPr>
              <a:xfrm>
                <a:off x="3601596" y="2623685"/>
                <a:ext cx="9144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Shape 57">
                <a:extLst>
                  <a:ext uri="{FF2B5EF4-FFF2-40B4-BE49-F238E27FC236}">
                    <a16:creationId xmlns:a16="http://schemas.microsoft.com/office/drawing/2014/main" id="{6C04D3B3-0891-49F6-A894-97D1442AC606}"/>
                  </a:ext>
                </a:extLst>
              </p:cNvPr>
              <p:cNvSpPr/>
              <p:nvPr/>
            </p:nvSpPr>
            <p:spPr>
              <a:xfrm rot="10800000">
                <a:off x="3126574" y="3032019"/>
                <a:ext cx="340146" cy="397189"/>
              </a:xfrm>
              <a:custGeom>
                <a:avLst/>
                <a:gdLst>
                  <a:gd name="connsiteX0" fmla="*/ 0 w 465221"/>
                  <a:gd name="connsiteY0" fmla="*/ 0 h 543239"/>
                  <a:gd name="connsiteX1" fmla="*/ 463349 w 465221"/>
                  <a:gd name="connsiteY1" fmla="*/ 0 h 543239"/>
                  <a:gd name="connsiteX2" fmla="*/ 465221 w 465221"/>
                  <a:gd name="connsiteY2" fmla="*/ 21220 h 543239"/>
                  <a:gd name="connsiteX3" fmla="*/ 43322 w 465221"/>
                  <a:gd name="connsiteY3" fmla="*/ 538872 h 543239"/>
                  <a:gd name="connsiteX4" fmla="*/ 0 w 465221"/>
                  <a:gd name="connsiteY4" fmla="*/ 543239 h 543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221" h="543239">
                    <a:moveTo>
                      <a:pt x="0" y="0"/>
                    </a:moveTo>
                    <a:lnTo>
                      <a:pt x="463349" y="0"/>
                    </a:lnTo>
                    <a:lnTo>
                      <a:pt x="465221" y="21220"/>
                    </a:lnTo>
                    <a:cubicBezTo>
                      <a:pt x="465221" y="276563"/>
                      <a:pt x="284099" y="489602"/>
                      <a:pt x="43322" y="538872"/>
                    </a:cubicBezTo>
                    <a:lnTo>
                      <a:pt x="0" y="543239"/>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9CD832F-9125-4F33-AAF4-2BE7E0870565}"/>
                  </a:ext>
                </a:extLst>
              </p:cNvPr>
              <p:cNvSpPr/>
              <p:nvPr/>
            </p:nvSpPr>
            <p:spPr>
              <a:xfrm>
                <a:off x="2855642" y="3690483"/>
                <a:ext cx="9144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C44FB1AE-30CA-4E00-8702-996224545CC0}"/>
                  </a:ext>
                </a:extLst>
              </p:cNvPr>
              <p:cNvSpPr/>
              <p:nvPr/>
            </p:nvSpPr>
            <p:spPr>
              <a:xfrm>
                <a:off x="4387661" y="3610271"/>
                <a:ext cx="91440" cy="755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6878BC1-0B26-4565-A14E-53C09ED70EFF}"/>
                  </a:ext>
                </a:extLst>
              </p:cNvPr>
              <p:cNvSpPr/>
              <p:nvPr/>
            </p:nvSpPr>
            <p:spPr>
              <a:xfrm rot="16200000">
                <a:off x="3595902" y="3912756"/>
                <a:ext cx="91440" cy="10972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TextBox 74">
              <a:extLst>
                <a:ext uri="{FF2B5EF4-FFF2-40B4-BE49-F238E27FC236}">
                  <a16:creationId xmlns:a16="http://schemas.microsoft.com/office/drawing/2014/main" id="{8EE3F303-D3EB-460B-B9D3-1EF6EA37FC82}"/>
                </a:ext>
              </a:extLst>
            </p:cNvPr>
            <p:cNvSpPr txBox="1"/>
            <p:nvPr/>
          </p:nvSpPr>
          <p:spPr>
            <a:xfrm>
              <a:off x="860910" y="4957077"/>
              <a:ext cx="2760692" cy="523220"/>
            </a:xfrm>
            <a:prstGeom prst="rect">
              <a:avLst/>
            </a:prstGeom>
            <a:noFill/>
          </p:spPr>
          <p:txBody>
            <a:bodyPr wrap="none" rtlCol="0">
              <a:spAutoFit/>
            </a:bodyPr>
            <a:lstStyle/>
            <a:p>
              <a:r>
                <a:rPr lang="en-US" sz="2800">
                  <a:latin typeface="Amazon Ember Light" panose="020B0403020204020204" pitchFamily="34" charset="0"/>
                  <a:ea typeface="Amazon Ember Light" panose="020B0403020204020204" pitchFamily="34" charset="0"/>
                  <a:cs typeface="Amazon Ember Light" panose="020B0403020204020204" pitchFamily="34" charset="0"/>
                </a:rPr>
                <a:t>Structure design</a:t>
              </a:r>
            </a:p>
          </p:txBody>
        </p:sp>
        <p:sp>
          <p:nvSpPr>
            <p:cNvPr id="76" name="TextBox 75">
              <a:extLst>
                <a:ext uri="{FF2B5EF4-FFF2-40B4-BE49-F238E27FC236}">
                  <a16:creationId xmlns:a16="http://schemas.microsoft.com/office/drawing/2014/main" id="{09073CAF-36CB-4EC1-9484-40E914C451B9}"/>
                </a:ext>
              </a:extLst>
            </p:cNvPr>
            <p:cNvSpPr txBox="1"/>
            <p:nvPr/>
          </p:nvSpPr>
          <p:spPr>
            <a:xfrm>
              <a:off x="7821597" y="4957077"/>
              <a:ext cx="3416320" cy="523220"/>
            </a:xfrm>
            <a:prstGeom prst="rect">
              <a:avLst/>
            </a:prstGeom>
            <a:noFill/>
          </p:spPr>
          <p:txBody>
            <a:bodyPr wrap="none" rtlCol="0">
              <a:spAutoFit/>
            </a:bodyPr>
            <a:lstStyle/>
            <a:p>
              <a:r>
                <a:rPr lang="en-US" sz="2800">
                  <a:latin typeface="Amazon Ember Light" panose="020B0403020204020204" pitchFamily="34" charset="0"/>
                  <a:ea typeface="Amazon Ember Light" panose="020B0403020204020204" pitchFamily="34" charset="0"/>
                  <a:cs typeface="Amazon Ember Light" panose="020B0403020204020204" pitchFamily="34" charset="0"/>
                </a:rPr>
                <a:t>Completed structure</a:t>
              </a:r>
            </a:p>
          </p:txBody>
        </p:sp>
        <p:grpSp>
          <p:nvGrpSpPr>
            <p:cNvPr id="81" name="Group 80">
              <a:extLst>
                <a:ext uri="{FF2B5EF4-FFF2-40B4-BE49-F238E27FC236}">
                  <a16:creationId xmlns:a16="http://schemas.microsoft.com/office/drawing/2014/main" id="{0BF0BC84-6792-4486-B617-4E7649B66A29}"/>
                </a:ext>
                <a:ext uri="{C183D7F6-B498-43B3-948B-1728B52AA6E4}">
                  <adec:decorative xmlns:adec="http://schemas.microsoft.com/office/drawing/2017/decorative" val="1"/>
                </a:ext>
              </a:extLst>
            </p:cNvPr>
            <p:cNvGrpSpPr/>
            <p:nvPr/>
          </p:nvGrpSpPr>
          <p:grpSpPr>
            <a:xfrm>
              <a:off x="6999233" y="1548144"/>
              <a:ext cx="4677415" cy="3112186"/>
              <a:chOff x="7095485" y="2302119"/>
              <a:chExt cx="4677415" cy="3112186"/>
            </a:xfrm>
          </p:grpSpPr>
          <p:sp>
            <p:nvSpPr>
              <p:cNvPr id="63" name="Rectangle 62">
                <a:extLst>
                  <a:ext uri="{FF2B5EF4-FFF2-40B4-BE49-F238E27FC236}">
                    <a16:creationId xmlns:a16="http://schemas.microsoft.com/office/drawing/2014/main" id="{3B44DBE9-81D9-4AA3-A189-D1AC90F3A7BA}"/>
                  </a:ext>
                </a:extLst>
              </p:cNvPr>
              <p:cNvSpPr/>
              <p:nvPr/>
            </p:nvSpPr>
            <p:spPr>
              <a:xfrm>
                <a:off x="7645812" y="2939359"/>
                <a:ext cx="3960395" cy="233056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Trapezoid 72">
                <a:extLst>
                  <a:ext uri="{FF2B5EF4-FFF2-40B4-BE49-F238E27FC236}">
                    <a16:creationId xmlns:a16="http://schemas.microsoft.com/office/drawing/2014/main" id="{2CC6AD6C-764B-4205-AB9A-81C0310393A8}"/>
                  </a:ext>
                </a:extLst>
              </p:cNvPr>
              <p:cNvSpPr/>
              <p:nvPr/>
            </p:nvSpPr>
            <p:spPr>
              <a:xfrm>
                <a:off x="7523747" y="2526632"/>
                <a:ext cx="4249153" cy="599652"/>
              </a:xfrm>
              <a:prstGeom prst="trapezoid">
                <a:avLst/>
              </a:prstGeom>
              <a:pattFill prst="dkHorz">
                <a:fgClr>
                  <a:schemeClr val="tx2"/>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B5802CBC-D303-46B8-9D33-0CAED7ECE46C}"/>
                  </a:ext>
                </a:extLst>
              </p:cNvPr>
              <p:cNvSpPr/>
              <p:nvPr/>
            </p:nvSpPr>
            <p:spPr>
              <a:xfrm>
                <a:off x="8837185" y="3831120"/>
                <a:ext cx="1232373" cy="7060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a:extLst>
                  <a:ext uri="{FF2B5EF4-FFF2-40B4-BE49-F238E27FC236}">
                    <a16:creationId xmlns:a16="http://schemas.microsoft.com/office/drawing/2014/main" id="{A0693981-E31B-4D75-AE12-412CA1C27028}"/>
                  </a:ext>
                </a:extLst>
              </p:cNvPr>
              <p:cNvCxnSpPr>
                <a:stCxn id="64" idx="0"/>
                <a:endCxn id="64" idx="2"/>
              </p:cNvCxnSpPr>
              <p:nvPr/>
            </p:nvCxnSpPr>
            <p:spPr>
              <a:xfrm>
                <a:off x="9453372" y="3831120"/>
                <a:ext cx="0" cy="706041"/>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9EE85EB-293E-4D4E-AAA3-4F0D8921071E}"/>
                  </a:ext>
                </a:extLst>
              </p:cNvPr>
              <p:cNvCxnSpPr>
                <a:stCxn id="64" idx="1"/>
                <a:endCxn id="64" idx="3"/>
              </p:cNvCxnSpPr>
              <p:nvPr/>
            </p:nvCxnSpPr>
            <p:spPr>
              <a:xfrm>
                <a:off x="8837185" y="4184141"/>
                <a:ext cx="123237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Right Triangle 68">
                <a:extLst>
                  <a:ext uri="{FF2B5EF4-FFF2-40B4-BE49-F238E27FC236}">
                    <a16:creationId xmlns:a16="http://schemas.microsoft.com/office/drawing/2014/main" id="{6E6012A7-0055-4406-A06E-19DFCA8C1DBD}"/>
                  </a:ext>
                </a:extLst>
              </p:cNvPr>
              <p:cNvSpPr/>
              <p:nvPr/>
            </p:nvSpPr>
            <p:spPr>
              <a:xfrm flipH="1">
                <a:off x="7095485" y="3571051"/>
                <a:ext cx="550327" cy="706041"/>
              </a:xfrm>
              <a:prstGeom prst="rtTriangle">
                <a:avLst/>
              </a:prstGeom>
              <a:pattFill prst="dkHorz">
                <a:fgClr>
                  <a:srgbClr val="36C2B3"/>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375EA0D7-BC5A-491E-A067-0138B297053F}"/>
                  </a:ext>
                </a:extLst>
              </p:cNvPr>
              <p:cNvSpPr/>
              <p:nvPr/>
            </p:nvSpPr>
            <p:spPr>
              <a:xfrm>
                <a:off x="10363200" y="3479303"/>
                <a:ext cx="1010652" cy="1790618"/>
              </a:xfrm>
              <a:prstGeom prst="rect">
                <a:avLst/>
              </a:prstGeom>
              <a:pattFill prst="horzBrick">
                <a:fgClr>
                  <a:srgbClr val="FF0000"/>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56AED18C-DE6D-4EFB-8322-A30704EB8EAC}"/>
                  </a:ext>
                </a:extLst>
              </p:cNvPr>
              <p:cNvSpPr/>
              <p:nvPr/>
            </p:nvSpPr>
            <p:spPr>
              <a:xfrm>
                <a:off x="10595092" y="2302119"/>
                <a:ext cx="546867" cy="1188720"/>
              </a:xfrm>
              <a:prstGeom prst="rect">
                <a:avLst/>
              </a:prstGeom>
              <a:pattFill prst="horzBrick">
                <a:fgClr>
                  <a:srgbClr val="FF0000"/>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Group 79">
                <a:extLst>
                  <a:ext uri="{FF2B5EF4-FFF2-40B4-BE49-F238E27FC236}">
                    <a16:creationId xmlns:a16="http://schemas.microsoft.com/office/drawing/2014/main" id="{3F9FA958-37E1-4425-9599-39A43DE58000}"/>
                  </a:ext>
                </a:extLst>
              </p:cNvPr>
              <p:cNvGrpSpPr/>
              <p:nvPr/>
            </p:nvGrpSpPr>
            <p:grpSpPr>
              <a:xfrm>
                <a:off x="7562651" y="3178367"/>
                <a:ext cx="1386606" cy="2235938"/>
                <a:chOff x="7562651" y="3178367"/>
                <a:chExt cx="1386606" cy="2235938"/>
              </a:xfrm>
            </p:grpSpPr>
            <p:sp>
              <p:nvSpPr>
                <p:cNvPr id="79" name="Rectangle: Single Corner Rounded 78">
                  <a:extLst>
                    <a:ext uri="{FF2B5EF4-FFF2-40B4-BE49-F238E27FC236}">
                      <a16:creationId xmlns:a16="http://schemas.microsoft.com/office/drawing/2014/main" id="{778B5C14-C60D-4521-8B0F-4C190BC6F70B}"/>
                    </a:ext>
                  </a:extLst>
                </p:cNvPr>
                <p:cNvSpPr/>
                <p:nvPr/>
              </p:nvSpPr>
              <p:spPr>
                <a:xfrm>
                  <a:off x="8165908" y="4093301"/>
                  <a:ext cx="182880" cy="1321004"/>
                </a:xfrm>
                <a:prstGeom prst="round1Rect">
                  <a:avLst/>
                </a:prstGeom>
                <a:solidFill>
                  <a:srgbClr val="996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Cloud 77">
                  <a:extLst>
                    <a:ext uri="{FF2B5EF4-FFF2-40B4-BE49-F238E27FC236}">
                      <a16:creationId xmlns:a16="http://schemas.microsoft.com/office/drawing/2014/main" id="{AD5A3C89-7B5A-4AFB-853D-CD38242EE227}"/>
                    </a:ext>
                  </a:extLst>
                </p:cNvPr>
                <p:cNvSpPr/>
                <p:nvPr/>
              </p:nvSpPr>
              <p:spPr>
                <a:xfrm>
                  <a:off x="7562651" y="3178367"/>
                  <a:ext cx="1386606" cy="1188720"/>
                </a:xfrm>
                <a:prstGeom prst="cloud">
                  <a:avLst/>
                </a:prstGeom>
                <a:solidFill>
                  <a:srgbClr val="1696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93" name="Group 92">
              <a:extLst>
                <a:ext uri="{FF2B5EF4-FFF2-40B4-BE49-F238E27FC236}">
                  <a16:creationId xmlns:a16="http://schemas.microsoft.com/office/drawing/2014/main" id="{B6ED6AD3-E884-4269-8F5A-786BFB95E89E}"/>
                </a:ext>
                <a:ext uri="{C183D7F6-B498-43B3-948B-1728B52AA6E4}">
                  <adec:decorative xmlns:adec="http://schemas.microsoft.com/office/drawing/2017/decorative" val="1"/>
                </a:ext>
              </a:extLst>
            </p:cNvPr>
            <p:cNvGrpSpPr/>
            <p:nvPr/>
          </p:nvGrpSpPr>
          <p:grpSpPr>
            <a:xfrm>
              <a:off x="5017948" y="3285786"/>
              <a:ext cx="984565" cy="1523634"/>
              <a:chOff x="5260736" y="4184386"/>
              <a:chExt cx="984565" cy="1523634"/>
            </a:xfrm>
          </p:grpSpPr>
          <p:pic>
            <p:nvPicPr>
              <p:cNvPr id="83" name="Graphic 82">
                <a:extLst>
                  <a:ext uri="{FF2B5EF4-FFF2-40B4-BE49-F238E27FC236}">
                    <a16:creationId xmlns:a16="http://schemas.microsoft.com/office/drawing/2014/main" id="{9F118673-D011-4470-802D-7B430D32A38A}"/>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99998" y="4601704"/>
                <a:ext cx="706041" cy="706041"/>
              </a:xfrm>
              <a:prstGeom prst="rect">
                <a:avLst/>
              </a:prstGeom>
            </p:spPr>
          </p:pic>
          <p:pic>
            <p:nvPicPr>
              <p:cNvPr id="84" name="Graphic 83">
                <a:extLst>
                  <a:ext uri="{FF2B5EF4-FFF2-40B4-BE49-F238E27FC236}">
                    <a16:creationId xmlns:a16="http://schemas.microsoft.com/office/drawing/2014/main" id="{2A2CFDC9-F9EB-4074-B29F-DAABE87F3781}"/>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401909" y="4184386"/>
                <a:ext cx="640080" cy="640080"/>
              </a:xfrm>
              <a:prstGeom prst="rect">
                <a:avLst/>
              </a:prstGeom>
            </p:spPr>
          </p:pic>
          <p:sp>
            <p:nvSpPr>
              <p:cNvPr id="86" name="TextBox 85">
                <a:extLst>
                  <a:ext uri="{FF2B5EF4-FFF2-40B4-BE49-F238E27FC236}">
                    <a16:creationId xmlns:a16="http://schemas.microsoft.com/office/drawing/2014/main" id="{DC762326-6DCB-492C-84B8-69CB7E2318C2}"/>
                  </a:ext>
                </a:extLst>
              </p:cNvPr>
              <p:cNvSpPr txBox="1"/>
              <p:nvPr/>
            </p:nvSpPr>
            <p:spPr>
              <a:xfrm>
                <a:off x="5260736" y="5369466"/>
                <a:ext cx="984565" cy="338554"/>
              </a:xfrm>
              <a:prstGeom prst="rect">
                <a:avLst/>
              </a:prstGeom>
              <a:noFill/>
            </p:spPr>
            <p:txBody>
              <a:bodyPr wrap="square" rtlCol="0">
                <a:spAutoFit/>
              </a:bodyPr>
              <a:lstStyle/>
              <a:p>
                <a:r>
                  <a:rPr lang="en-US" sz="1600">
                    <a:latin typeface="Amazon Ember Light" panose="020B0403020204020204" pitchFamily="34" charset="0"/>
                    <a:ea typeface="Amazon Ember Light" panose="020B0403020204020204" pitchFamily="34" charset="0"/>
                    <a:cs typeface="Amazon Ember Light" panose="020B0403020204020204" pitchFamily="34" charset="0"/>
                  </a:rPr>
                  <a:t>Architect</a:t>
                </a:r>
              </a:p>
            </p:txBody>
          </p:sp>
        </p:grpSp>
        <p:pic>
          <p:nvPicPr>
            <p:cNvPr id="88" name="Graphic 87">
              <a:extLst>
                <a:ext uri="{FF2B5EF4-FFF2-40B4-BE49-F238E27FC236}">
                  <a16:creationId xmlns:a16="http://schemas.microsoft.com/office/drawing/2014/main" id="{56FF407F-F173-46D6-A938-35CCA0C148B8}"/>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a:off x="6008992" y="3952616"/>
              <a:ext cx="1483697" cy="1441707"/>
            </a:xfrm>
            <a:prstGeom prst="rect">
              <a:avLst/>
            </a:prstGeom>
          </p:spPr>
        </p:pic>
        <p:pic>
          <p:nvPicPr>
            <p:cNvPr id="89" name="Graphic 88">
              <a:extLst>
                <a:ext uri="{FF2B5EF4-FFF2-40B4-BE49-F238E27FC236}">
                  <a16:creationId xmlns:a16="http://schemas.microsoft.com/office/drawing/2014/main" id="{B4BB8963-E212-4EDF-B36E-9FD88EB66224}"/>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062109" y="3573425"/>
              <a:ext cx="650364" cy="650364"/>
            </a:xfrm>
            <a:prstGeom prst="rect">
              <a:avLst/>
            </a:prstGeom>
          </p:spPr>
        </p:pic>
        <p:pic>
          <p:nvPicPr>
            <p:cNvPr id="90" name="Graphic 89">
              <a:extLst>
                <a:ext uri="{FF2B5EF4-FFF2-40B4-BE49-F238E27FC236}">
                  <a16:creationId xmlns:a16="http://schemas.microsoft.com/office/drawing/2014/main" id="{E03121A8-8901-4A05-B545-9A55879591B1}"/>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727007" y="3535764"/>
              <a:ext cx="650364" cy="650364"/>
            </a:xfrm>
            <a:prstGeom prst="rect">
              <a:avLst/>
            </a:prstGeom>
          </p:spPr>
        </p:pic>
        <p:pic>
          <p:nvPicPr>
            <p:cNvPr id="91" name="Graphic 90">
              <a:extLst>
                <a:ext uri="{FF2B5EF4-FFF2-40B4-BE49-F238E27FC236}">
                  <a16:creationId xmlns:a16="http://schemas.microsoft.com/office/drawing/2014/main" id="{989EA696-5C90-4CAE-987E-576247E657AF}"/>
                </a:ext>
                <a:ext uri="{C183D7F6-B498-43B3-948B-1728B52AA6E4}">
                  <adec:decorative xmlns:adec="http://schemas.microsoft.com/office/drawing/2017/decorative" val="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405048" y="4061919"/>
              <a:ext cx="650364" cy="650364"/>
            </a:xfrm>
            <a:prstGeom prst="rect">
              <a:avLst/>
            </a:prstGeom>
          </p:spPr>
        </p:pic>
        <p:sp>
          <p:nvSpPr>
            <p:cNvPr id="97" name="TextBox 96">
              <a:extLst>
                <a:ext uri="{FF2B5EF4-FFF2-40B4-BE49-F238E27FC236}">
                  <a16:creationId xmlns:a16="http://schemas.microsoft.com/office/drawing/2014/main" id="{080BB30D-9F6D-442D-8316-69BBC5A939AB}"/>
                </a:ext>
              </a:extLst>
            </p:cNvPr>
            <p:cNvSpPr txBox="1"/>
            <p:nvPr/>
          </p:nvSpPr>
          <p:spPr>
            <a:xfrm>
              <a:off x="5986048" y="5394323"/>
              <a:ext cx="1529585" cy="584775"/>
            </a:xfrm>
            <a:prstGeom prst="rect">
              <a:avLst/>
            </a:prstGeom>
            <a:noFill/>
          </p:spPr>
          <p:txBody>
            <a:bodyPr wrap="none" rtlCol="0">
              <a:spAutoFit/>
            </a:bodyPr>
            <a:lstStyle/>
            <a:p>
              <a:pPr algn="ctr"/>
              <a:r>
                <a:rPr lang="en-US" sz="1600">
                  <a:latin typeface="Amazon Ember Light" panose="020B0403020204020204" pitchFamily="34" charset="0"/>
                  <a:ea typeface="Amazon Ember Light" panose="020B0403020204020204" pitchFamily="34" charset="0"/>
                  <a:cs typeface="Amazon Ember Light" panose="020B0403020204020204" pitchFamily="34" charset="0"/>
                </a:rPr>
                <a:t>Building crew</a:t>
              </a:r>
              <a:br>
                <a:rPr lang="en-US" sz="1600">
                  <a:latin typeface="Amazon Ember Light" panose="020B0403020204020204" pitchFamily="34" charset="0"/>
                  <a:ea typeface="Amazon Ember Light" panose="020B0403020204020204" pitchFamily="34" charset="0"/>
                  <a:cs typeface="Amazon Ember Light" panose="020B0403020204020204" pitchFamily="34" charset="0"/>
                </a:rPr>
              </a:br>
              <a:r>
                <a:rPr lang="en-US" sz="1600">
                  <a:latin typeface="Amazon Ember Light" panose="020B0403020204020204" pitchFamily="34" charset="0"/>
                  <a:ea typeface="Amazon Ember Light" panose="020B0403020204020204" pitchFamily="34" charset="0"/>
                  <a:cs typeface="Amazon Ember Light" panose="020B0403020204020204" pitchFamily="34" charset="0"/>
                </a:rPr>
                <a:t>(Delivery team)</a:t>
              </a:r>
            </a:p>
          </p:txBody>
        </p:sp>
        <p:grpSp>
          <p:nvGrpSpPr>
            <p:cNvPr id="99" name="Group 98">
              <a:extLst>
                <a:ext uri="{FF2B5EF4-FFF2-40B4-BE49-F238E27FC236}">
                  <a16:creationId xmlns:a16="http://schemas.microsoft.com/office/drawing/2014/main" id="{D2D65F02-E16E-40BD-88ED-2CD05C33AFFF}"/>
                </a:ext>
              </a:extLst>
            </p:cNvPr>
            <p:cNvGrpSpPr/>
            <p:nvPr/>
          </p:nvGrpSpPr>
          <p:grpSpPr>
            <a:xfrm>
              <a:off x="3818388" y="4186283"/>
              <a:ext cx="1657825" cy="1314585"/>
              <a:chOff x="3818388" y="4186283"/>
              <a:chExt cx="1657825" cy="1314585"/>
            </a:xfrm>
          </p:grpSpPr>
          <p:pic>
            <p:nvPicPr>
              <p:cNvPr id="85" name="Graphic 84">
                <a:extLst>
                  <a:ext uri="{FF2B5EF4-FFF2-40B4-BE49-F238E27FC236}">
                    <a16:creationId xmlns:a16="http://schemas.microsoft.com/office/drawing/2014/main" id="{7777EA26-7105-4A9E-80AD-F993BB6FC36D}"/>
                  </a:ext>
                  <a:ext uri="{C183D7F6-B498-43B3-948B-1728B52AA6E4}">
                    <adec:decorative xmlns:adec="http://schemas.microsoft.com/office/drawing/2017/decorative" val="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294280" y="4186283"/>
                <a:ext cx="706041" cy="706041"/>
              </a:xfrm>
              <a:prstGeom prst="rect">
                <a:avLst/>
              </a:prstGeom>
            </p:spPr>
          </p:pic>
          <p:sp>
            <p:nvSpPr>
              <p:cNvPr id="98" name="TextBox 97">
                <a:extLst>
                  <a:ext uri="{FF2B5EF4-FFF2-40B4-BE49-F238E27FC236}">
                    <a16:creationId xmlns:a16="http://schemas.microsoft.com/office/drawing/2014/main" id="{9858D8AA-61BF-4E1D-AD03-371A7F5081BD}"/>
                  </a:ext>
                </a:extLst>
              </p:cNvPr>
              <p:cNvSpPr txBox="1"/>
              <p:nvPr/>
            </p:nvSpPr>
            <p:spPr>
              <a:xfrm>
                <a:off x="3818388" y="4916093"/>
                <a:ext cx="1657825" cy="584775"/>
              </a:xfrm>
              <a:prstGeom prst="rect">
                <a:avLst/>
              </a:prstGeom>
              <a:noFill/>
            </p:spPr>
            <p:txBody>
              <a:bodyPr wrap="none" rtlCol="0">
                <a:spAutoFit/>
              </a:bodyPr>
              <a:lstStyle/>
              <a:p>
                <a:pPr algn="ctr"/>
                <a:r>
                  <a:rPr lang="en-US" sz="1600">
                    <a:latin typeface="Amazon Ember Light" panose="020B0403020204020204" pitchFamily="34" charset="0"/>
                    <a:ea typeface="Amazon Ember Light" panose="020B0403020204020204" pitchFamily="34" charset="0"/>
                    <a:cs typeface="Amazon Ember Light" panose="020B0403020204020204" pitchFamily="34" charset="0"/>
                  </a:rPr>
                  <a:t>Customer</a:t>
                </a:r>
                <a:br>
                  <a:rPr lang="en-US" sz="1600">
                    <a:latin typeface="Amazon Ember Light" panose="020B0403020204020204" pitchFamily="34" charset="0"/>
                    <a:ea typeface="Amazon Ember Light" panose="020B0403020204020204" pitchFamily="34" charset="0"/>
                    <a:cs typeface="Amazon Ember Light" panose="020B0403020204020204" pitchFamily="34" charset="0"/>
                  </a:rPr>
                </a:br>
                <a:r>
                  <a:rPr lang="en-US" sz="1600">
                    <a:latin typeface="Amazon Ember Light" panose="020B0403020204020204" pitchFamily="34" charset="0"/>
                    <a:ea typeface="Amazon Ember Light" panose="020B0403020204020204" pitchFamily="34" charset="0"/>
                    <a:cs typeface="Amazon Ember Light" panose="020B0403020204020204" pitchFamily="34" charset="0"/>
                  </a:rPr>
                  <a:t>(Decision maker)</a:t>
                </a:r>
              </a:p>
            </p:txBody>
          </p:sp>
        </p:grpSp>
      </p:grpSp>
    </p:spTree>
    <p:custDataLst>
      <p:tags r:id="rId1"/>
    </p:custDataLst>
    <p:extLst>
      <p:ext uri="{BB962C8B-B14F-4D97-AF65-F5344CB8AC3E}">
        <p14:creationId xmlns:p14="http://schemas.microsoft.com/office/powerpoint/2010/main" val="26679376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A772BFC-E405-4A6C-A117-B96D750AF355}"/>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50</a:t>
            </a:fld>
            <a:endParaRPr lang="en-US"/>
          </a:p>
        </p:txBody>
      </p:sp>
      <p:sp>
        <p:nvSpPr>
          <p:cNvPr id="2" name="Title 1">
            <a:extLst>
              <a:ext uri="{FF2B5EF4-FFF2-40B4-BE49-F238E27FC236}">
                <a16:creationId xmlns:a16="http://schemas.microsoft.com/office/drawing/2014/main" id="{7B92BAA7-80AB-42A7-864B-90C965CCCD1A}"/>
              </a:ext>
            </a:extLst>
          </p:cNvPr>
          <p:cNvSpPr>
            <a:spLocks noGrp="1"/>
          </p:cNvSpPr>
          <p:nvPr>
            <p:ph type="title"/>
          </p:nvPr>
        </p:nvSpPr>
        <p:spPr/>
        <p:txBody>
          <a:bodyPr/>
          <a:lstStyle/>
          <a:p>
            <a:r>
              <a:rPr lang="en-US"/>
              <a:t>Factors that influence availability</a:t>
            </a:r>
          </a:p>
        </p:txBody>
      </p:sp>
      <p:sp>
        <p:nvSpPr>
          <p:cNvPr id="3" name="Content Placeholder 2">
            <a:extLst>
              <a:ext uri="{FF2B5EF4-FFF2-40B4-BE49-F238E27FC236}">
                <a16:creationId xmlns:a16="http://schemas.microsoft.com/office/drawing/2014/main" id="{EA75C27D-6E38-4D06-B098-64AFCFBD3EC0}"/>
              </a:ext>
            </a:extLst>
          </p:cNvPr>
          <p:cNvSpPr>
            <a:spLocks noGrp="1"/>
          </p:cNvSpPr>
          <p:nvPr>
            <p:ph sz="quarter" idx="21"/>
          </p:nvPr>
        </p:nvSpPr>
        <p:spPr>
          <a:xfrm>
            <a:off x="365760" y="1143000"/>
            <a:ext cx="5504688" cy="5120640"/>
          </a:xfrm>
        </p:spPr>
        <p:txBody>
          <a:bodyPr>
            <a:normAutofit lnSpcReduction="10000"/>
          </a:bodyPr>
          <a:lstStyle/>
          <a:p>
            <a:pPr marL="0" indent="0">
              <a:buNone/>
            </a:pPr>
            <a:r>
              <a:rPr lang="en-US" b="1"/>
              <a:t>Fault tolerance</a:t>
            </a:r>
            <a:endParaRPr lang="en-US"/>
          </a:p>
          <a:p>
            <a:r>
              <a:rPr lang="en-US"/>
              <a:t>The </a:t>
            </a:r>
            <a:r>
              <a:rPr lang="en-US">
                <a:solidFill>
                  <a:srgbClr val="504BAB"/>
                </a:solidFill>
              </a:rPr>
              <a:t>built-in redundancy </a:t>
            </a:r>
            <a:r>
              <a:rPr lang="en-US"/>
              <a:t>of an application's components and its </a:t>
            </a:r>
            <a:r>
              <a:rPr lang="en-US">
                <a:solidFill>
                  <a:srgbClr val="504BAB"/>
                </a:solidFill>
              </a:rPr>
              <a:t>ability to remain operational</a:t>
            </a:r>
            <a:r>
              <a:rPr lang="en-US"/>
              <a:t>.</a:t>
            </a:r>
          </a:p>
          <a:p>
            <a:pPr marL="0" indent="0">
              <a:buNone/>
            </a:pPr>
            <a:endParaRPr lang="en-US"/>
          </a:p>
          <a:p>
            <a:pPr marL="0" indent="0">
              <a:buNone/>
            </a:pPr>
            <a:r>
              <a:rPr lang="en-US" b="1"/>
              <a:t>Scalability</a:t>
            </a:r>
          </a:p>
          <a:p>
            <a:r>
              <a:rPr lang="en-US"/>
              <a:t>The ability of an application to </a:t>
            </a:r>
            <a:r>
              <a:rPr lang="en-US">
                <a:solidFill>
                  <a:srgbClr val="504BAB"/>
                </a:solidFill>
              </a:rPr>
              <a:t>accommodate increases in capacity needs </a:t>
            </a:r>
            <a:r>
              <a:rPr lang="en-US"/>
              <a:t>without changing design.</a:t>
            </a:r>
          </a:p>
        </p:txBody>
      </p:sp>
      <p:sp>
        <p:nvSpPr>
          <p:cNvPr id="5" name="Content Placeholder 4">
            <a:extLst>
              <a:ext uri="{FF2B5EF4-FFF2-40B4-BE49-F238E27FC236}">
                <a16:creationId xmlns:a16="http://schemas.microsoft.com/office/drawing/2014/main" id="{48DECCB4-33B9-4854-A79B-32D5DE12BB39}"/>
              </a:ext>
            </a:extLst>
          </p:cNvPr>
          <p:cNvSpPr>
            <a:spLocks noGrp="1"/>
          </p:cNvSpPr>
          <p:nvPr>
            <p:ph idx="4294967295"/>
          </p:nvPr>
        </p:nvSpPr>
        <p:spPr>
          <a:xfrm>
            <a:off x="6245352" y="1143000"/>
            <a:ext cx="5503862" cy="4645152"/>
          </a:xfrm>
        </p:spPr>
        <p:txBody>
          <a:bodyPr/>
          <a:lstStyle/>
          <a:p>
            <a:pPr marL="0" indent="0">
              <a:buNone/>
            </a:pPr>
            <a:r>
              <a:rPr lang="en-US" b="1"/>
              <a:t>Recoverability</a:t>
            </a:r>
            <a:endParaRPr lang="en-US"/>
          </a:p>
          <a:p>
            <a:r>
              <a:rPr lang="en-US"/>
              <a:t>The process, policies, and procedures that are related to </a:t>
            </a:r>
            <a:r>
              <a:rPr lang="en-US">
                <a:solidFill>
                  <a:srgbClr val="504BAB"/>
                </a:solidFill>
              </a:rPr>
              <a:t>restoring service </a:t>
            </a:r>
            <a:r>
              <a:rPr lang="en-US"/>
              <a:t>after a catastrophic event.</a:t>
            </a:r>
          </a:p>
          <a:p>
            <a:endParaRPr lang="en-US"/>
          </a:p>
        </p:txBody>
      </p:sp>
    </p:spTree>
    <p:custDataLst>
      <p:tags r:id="rId1"/>
    </p:custDataLst>
    <p:extLst>
      <p:ext uri="{BB962C8B-B14F-4D97-AF65-F5344CB8AC3E}">
        <p14:creationId xmlns:p14="http://schemas.microsoft.com/office/powerpoint/2010/main" val="37881476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pPr/>
              <a:t>51</a:t>
            </a:fld>
            <a:endParaRPr lang="en-US" dirty="0"/>
          </a:p>
        </p:txBody>
      </p:sp>
      <p:sp>
        <p:nvSpPr>
          <p:cNvPr id="3" name="Title 2">
            <a:extLst>
              <a:ext uri="{FF2B5EF4-FFF2-40B4-BE49-F238E27FC236}">
                <a16:creationId xmlns:a16="http://schemas.microsoft.com/office/drawing/2014/main" id="{34A9215D-56A1-C14C-8D1D-ECD06964D449}"/>
              </a:ext>
            </a:extLst>
          </p:cNvPr>
          <p:cNvSpPr>
            <a:spLocks noGrp="1"/>
          </p:cNvSpPr>
          <p:nvPr>
            <p:ph type="ctrTitle"/>
          </p:nvPr>
        </p:nvSpPr>
        <p:spPr/>
        <p:txBody>
          <a:bodyPr/>
          <a:lstStyle/>
          <a:p>
            <a:r>
              <a:rPr lang="en-US">
                <a:latin typeface="+mj-lt"/>
              </a:rPr>
              <a:t>Section 2 key takeaways</a:t>
            </a:r>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type="body" idx="1"/>
          </p:nvPr>
        </p:nvSpPr>
        <p:spPr/>
        <p:txBody>
          <a:bodyPr/>
          <a:lstStyle/>
          <a:p>
            <a:pPr>
              <a:buClr>
                <a:schemeClr val="tx1"/>
              </a:buClr>
            </a:pPr>
            <a:r>
              <a:rPr lang="en-US" sz="2400">
                <a:solidFill>
                  <a:srgbClr val="504BAB"/>
                </a:solidFill>
                <a:latin typeface="+mn-lt"/>
              </a:rPr>
              <a:t>Reliability</a:t>
            </a:r>
            <a:r>
              <a:rPr lang="en-US" sz="2400">
                <a:latin typeface="+mn-lt"/>
              </a:rPr>
              <a:t> is a measure of your system’s ability to provide functionality when desired by the user, and it can be measured in terms of MTBF. </a:t>
            </a:r>
          </a:p>
          <a:p>
            <a:pPr>
              <a:buClr>
                <a:schemeClr val="tx1"/>
              </a:buClr>
            </a:pPr>
            <a:r>
              <a:rPr lang="en-US" sz="2400">
                <a:solidFill>
                  <a:srgbClr val="504BAB"/>
                </a:solidFill>
                <a:latin typeface="+mn-lt"/>
              </a:rPr>
              <a:t>Availability</a:t>
            </a:r>
            <a:r>
              <a:rPr lang="en-US" sz="2400">
                <a:latin typeface="+mn-lt"/>
              </a:rPr>
              <a:t> is the percentage of time that a system is operating normally or correctly performing the operations expected of it (or normal operation time over total time).</a:t>
            </a:r>
          </a:p>
          <a:p>
            <a:pPr>
              <a:buClr>
                <a:schemeClr val="tx1"/>
              </a:buClr>
            </a:pPr>
            <a:r>
              <a:rPr lang="en-US" sz="2400">
                <a:latin typeface="+mn-lt"/>
              </a:rPr>
              <a:t>Three factors that influence the availability of your applications are </a:t>
            </a:r>
            <a:r>
              <a:rPr lang="en-US" sz="2400">
                <a:solidFill>
                  <a:srgbClr val="504BAB"/>
                </a:solidFill>
                <a:latin typeface="+mn-lt"/>
              </a:rPr>
              <a:t>fault tolerance</a:t>
            </a:r>
            <a:r>
              <a:rPr lang="en-US" sz="2400">
                <a:latin typeface="+mn-lt"/>
              </a:rPr>
              <a:t>, </a:t>
            </a:r>
            <a:r>
              <a:rPr lang="en-US" sz="2400">
                <a:solidFill>
                  <a:srgbClr val="504BAB"/>
                </a:solidFill>
                <a:latin typeface="+mn-lt"/>
              </a:rPr>
              <a:t>scalability</a:t>
            </a:r>
            <a:r>
              <a:rPr lang="en-US" sz="2400">
                <a:latin typeface="+mn-lt"/>
              </a:rPr>
              <a:t>, and </a:t>
            </a:r>
            <a:r>
              <a:rPr lang="en-US" sz="2400">
                <a:solidFill>
                  <a:srgbClr val="504BAB"/>
                </a:solidFill>
                <a:latin typeface="+mn-lt"/>
              </a:rPr>
              <a:t>recoverability</a:t>
            </a:r>
            <a:r>
              <a:rPr lang="en-US" sz="2400">
                <a:latin typeface="+mn-lt"/>
              </a:rPr>
              <a:t>.</a:t>
            </a:r>
          </a:p>
          <a:p>
            <a:pPr>
              <a:buClr>
                <a:schemeClr val="tx1"/>
              </a:buClr>
            </a:pPr>
            <a:r>
              <a:rPr lang="en-US" sz="2400">
                <a:latin typeface="+mn-lt"/>
              </a:rPr>
              <a:t>You can design your workloads and applications to be </a:t>
            </a:r>
            <a:r>
              <a:rPr lang="en-US" sz="2400">
                <a:solidFill>
                  <a:srgbClr val="504BAB"/>
                </a:solidFill>
                <a:latin typeface="+mn-lt"/>
              </a:rPr>
              <a:t>highly available</a:t>
            </a:r>
            <a:r>
              <a:rPr lang="en-US" sz="2400">
                <a:latin typeface="+mn-lt"/>
              </a:rPr>
              <a:t>, but there is a cost tradeoff to consider.</a:t>
            </a:r>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256032" y="2157984"/>
            <a:ext cx="3931314" cy="3104201"/>
          </a:xfrm>
          <a:prstGeom prst="rect">
            <a:avLst/>
          </a:prstGeom>
        </p:spPr>
      </p:pic>
    </p:spTree>
    <p:custDataLst>
      <p:tags r:id="rId1"/>
    </p:custDataLst>
    <p:extLst>
      <p:ext uri="{BB962C8B-B14F-4D97-AF65-F5344CB8AC3E}">
        <p14:creationId xmlns:p14="http://schemas.microsoft.com/office/powerpoint/2010/main" val="50524576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76903FCE-9601-4B52-84BE-B5F73E9074A2}"/>
              </a:ext>
            </a:extLst>
          </p:cNvPr>
          <p:cNvSpPr>
            <a:spLocks noGrp="1"/>
          </p:cNvSpPr>
          <p:nvPr>
            <p:ph type="subTitle" idx="1"/>
          </p:nvPr>
        </p:nvSpPr>
        <p:spPr/>
        <p:txBody>
          <a:bodyPr/>
          <a:lstStyle/>
          <a:p>
            <a:r>
              <a:rPr lang="en-US"/>
              <a:t>Module 9: Cloud Architecture</a:t>
            </a:r>
          </a:p>
        </p:txBody>
      </p:sp>
      <p:sp>
        <p:nvSpPr>
          <p:cNvPr id="6" name="Title 5">
            <a:extLst>
              <a:ext uri="{FF2B5EF4-FFF2-40B4-BE49-F238E27FC236}">
                <a16:creationId xmlns:a16="http://schemas.microsoft.com/office/drawing/2014/main" id="{E5E81956-67D1-4542-96AA-C79C790A783B}"/>
              </a:ext>
            </a:extLst>
          </p:cNvPr>
          <p:cNvSpPr>
            <a:spLocks noGrp="1"/>
          </p:cNvSpPr>
          <p:nvPr>
            <p:ph type="title"/>
          </p:nvPr>
        </p:nvSpPr>
        <p:spPr/>
        <p:txBody>
          <a:bodyPr>
            <a:normAutofit/>
          </a:bodyPr>
          <a:lstStyle/>
          <a:p>
            <a:r>
              <a:rPr lang="en-US"/>
              <a:t>Section 3: AWS Trusted Advisor</a:t>
            </a:r>
          </a:p>
        </p:txBody>
      </p:sp>
    </p:spTree>
    <p:custDataLst>
      <p:tags r:id="rId1"/>
    </p:custDataLst>
    <p:extLst>
      <p:ext uri="{BB962C8B-B14F-4D97-AF65-F5344CB8AC3E}">
        <p14:creationId xmlns:p14="http://schemas.microsoft.com/office/powerpoint/2010/main" val="3233352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51E1A27-72FF-4E2E-AB51-803BEBD75FA1}"/>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53</a:t>
            </a:fld>
            <a:endParaRPr lang="en-US" dirty="0"/>
          </a:p>
        </p:txBody>
      </p:sp>
      <p:sp>
        <p:nvSpPr>
          <p:cNvPr id="5" name="Title 4">
            <a:extLst>
              <a:ext uri="{FF2B5EF4-FFF2-40B4-BE49-F238E27FC236}">
                <a16:creationId xmlns:a16="http://schemas.microsoft.com/office/drawing/2014/main" id="{35F8B0BF-6031-44D0-9795-5B03524DB77B}"/>
              </a:ext>
            </a:extLst>
          </p:cNvPr>
          <p:cNvSpPr>
            <a:spLocks noGrp="1"/>
          </p:cNvSpPr>
          <p:nvPr>
            <p:ph type="title"/>
          </p:nvPr>
        </p:nvSpPr>
        <p:spPr/>
        <p:txBody>
          <a:bodyPr/>
          <a:lstStyle/>
          <a:p>
            <a:r>
              <a:rPr lang="en-US"/>
              <a:t>AWS Trusted Advisor</a:t>
            </a:r>
          </a:p>
        </p:txBody>
      </p:sp>
      <p:sp>
        <p:nvSpPr>
          <p:cNvPr id="6" name="Content Placeholder 5">
            <a:extLst>
              <a:ext uri="{FF2B5EF4-FFF2-40B4-BE49-F238E27FC236}">
                <a16:creationId xmlns:a16="http://schemas.microsoft.com/office/drawing/2014/main" id="{25C2970B-CFBD-45DF-8F09-34385DEBC8D5}"/>
              </a:ext>
            </a:extLst>
          </p:cNvPr>
          <p:cNvSpPr>
            <a:spLocks noGrp="1"/>
          </p:cNvSpPr>
          <p:nvPr>
            <p:ph sz="quarter" idx="21"/>
          </p:nvPr>
        </p:nvSpPr>
        <p:spPr>
          <a:xfrm>
            <a:off x="2130552" y="1527048"/>
            <a:ext cx="9646920" cy="4645152"/>
          </a:xfrm>
        </p:spPr>
        <p:txBody>
          <a:bodyPr/>
          <a:lstStyle/>
          <a:p>
            <a:pPr>
              <a:buClr>
                <a:schemeClr val="tx1"/>
              </a:buClr>
            </a:pPr>
            <a:r>
              <a:rPr lang="en-US">
                <a:solidFill>
                  <a:srgbClr val="504BAB"/>
                </a:solidFill>
              </a:rPr>
              <a:t>Online tool that provides real-time guidance </a:t>
            </a:r>
            <a:r>
              <a:rPr lang="en-US"/>
              <a:t>to help you provision your resources following AWS best practices. </a:t>
            </a:r>
          </a:p>
          <a:p>
            <a:pPr>
              <a:buClr>
                <a:schemeClr val="tx1"/>
              </a:buClr>
            </a:pPr>
            <a:r>
              <a:rPr lang="en-US"/>
              <a:t>Looks at your </a:t>
            </a:r>
            <a:r>
              <a:rPr lang="en-US">
                <a:solidFill>
                  <a:srgbClr val="504BAB"/>
                </a:solidFill>
              </a:rPr>
              <a:t>entire AWS environment </a:t>
            </a:r>
            <a:r>
              <a:rPr lang="en-US"/>
              <a:t>and gives you real-time recommendations in five categories.</a:t>
            </a:r>
          </a:p>
          <a:p>
            <a:pPr>
              <a:buClr>
                <a:schemeClr val="tx1"/>
              </a:buClr>
            </a:pPr>
            <a:endParaRPr lang="en-US"/>
          </a:p>
        </p:txBody>
      </p:sp>
      <p:pic>
        <p:nvPicPr>
          <p:cNvPr id="8" name="Graphic 7">
            <a:extLst>
              <a:ext uri="{FF2B5EF4-FFF2-40B4-BE49-F238E27FC236}">
                <a16:creationId xmlns:a16="http://schemas.microsoft.com/office/drawing/2014/main" id="{ACA5EE7F-EC71-4340-A00F-1A4E51692F47}"/>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4220" y="1528175"/>
            <a:ext cx="1097280" cy="1097280"/>
          </a:xfrm>
          <a:prstGeom prst="rect">
            <a:avLst/>
          </a:prstGeom>
        </p:spPr>
      </p:pic>
      <p:sp>
        <p:nvSpPr>
          <p:cNvPr id="2" name="TextBox 1">
            <a:extLst>
              <a:ext uri="{FF2B5EF4-FFF2-40B4-BE49-F238E27FC236}">
                <a16:creationId xmlns:a16="http://schemas.microsoft.com/office/drawing/2014/main" id="{2B1FC8EB-1E37-4EAE-B57B-5AD527346408}"/>
              </a:ext>
            </a:extLst>
          </p:cNvPr>
          <p:cNvSpPr txBox="1"/>
          <p:nvPr/>
        </p:nvSpPr>
        <p:spPr>
          <a:xfrm>
            <a:off x="419100" y="2625455"/>
            <a:ext cx="1707519" cy="707886"/>
          </a:xfrm>
          <a:prstGeom prst="rect">
            <a:avLst/>
          </a:prstGeom>
          <a:noFill/>
        </p:spPr>
        <p:txBody>
          <a:bodyPr wrap="none" rtlCol="0">
            <a:spAutoFit/>
          </a:bodyPr>
          <a:lstStyle/>
          <a:p>
            <a:pPr algn="ctr"/>
            <a:r>
              <a:rPr lang="en-US" sz="2000">
                <a:latin typeface="Amazon Ember Light" panose="020B0403020204020204" pitchFamily="34" charset="0"/>
                <a:ea typeface="Amazon Ember Light" panose="020B0403020204020204" pitchFamily="34" charset="0"/>
                <a:cs typeface="Amazon Ember Light" panose="020B0403020204020204" pitchFamily="34" charset="0"/>
              </a:rPr>
              <a:t>AWS Trusted </a:t>
            </a:r>
            <a:br>
              <a:rPr lang="en-US" sz="2000">
                <a:latin typeface="Amazon Ember Light" panose="020B0403020204020204" pitchFamily="34" charset="0"/>
                <a:ea typeface="Amazon Ember Light" panose="020B0403020204020204" pitchFamily="34" charset="0"/>
                <a:cs typeface="Amazon Ember Light" panose="020B0403020204020204" pitchFamily="34" charset="0"/>
              </a:rPr>
            </a:br>
            <a:r>
              <a:rPr lang="en-US" sz="2000">
                <a:latin typeface="Amazon Ember Light" panose="020B0403020204020204" pitchFamily="34" charset="0"/>
                <a:ea typeface="Amazon Ember Light" panose="020B0403020204020204" pitchFamily="34" charset="0"/>
                <a:cs typeface="Amazon Ember Light" panose="020B0403020204020204" pitchFamily="34" charset="0"/>
              </a:rPr>
              <a:t>Advisor</a:t>
            </a:r>
          </a:p>
        </p:txBody>
      </p:sp>
      <p:grpSp>
        <p:nvGrpSpPr>
          <p:cNvPr id="19" name="Group 18" descr="AWS Trusted Advisor dashboard categories: cost optimization, performance, security, fault tolerance, and service limits.">
            <a:extLst>
              <a:ext uri="{FF2B5EF4-FFF2-40B4-BE49-F238E27FC236}">
                <a16:creationId xmlns:a16="http://schemas.microsoft.com/office/drawing/2014/main" id="{7F031626-B064-4982-9DE2-7A0F4FCB3D67}"/>
              </a:ext>
            </a:extLst>
          </p:cNvPr>
          <p:cNvGrpSpPr/>
          <p:nvPr/>
        </p:nvGrpSpPr>
        <p:grpSpPr>
          <a:xfrm>
            <a:off x="113148" y="3468391"/>
            <a:ext cx="11965704" cy="2835808"/>
            <a:chOff x="16746" y="3468391"/>
            <a:chExt cx="11965704" cy="2835808"/>
          </a:xfrm>
        </p:grpSpPr>
        <p:pic>
          <p:nvPicPr>
            <p:cNvPr id="9" name="Picture 8">
              <a:extLst>
                <a:ext uri="{FF2B5EF4-FFF2-40B4-BE49-F238E27FC236}">
                  <a16:creationId xmlns:a16="http://schemas.microsoft.com/office/drawing/2014/main" id="{2EF19F28-33F7-40CD-ADD8-F07B47E27C34}"/>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209550" y="3468391"/>
              <a:ext cx="11772900" cy="2835808"/>
            </a:xfrm>
            <a:prstGeom prst="rect">
              <a:avLst/>
            </a:prstGeom>
            <a:ln>
              <a:noFill/>
            </a:ln>
          </p:spPr>
        </p:pic>
        <p:sp>
          <p:nvSpPr>
            <p:cNvPr id="10" name="TextBox 9">
              <a:extLst>
                <a:ext uri="{FF2B5EF4-FFF2-40B4-BE49-F238E27FC236}">
                  <a16:creationId xmlns:a16="http://schemas.microsoft.com/office/drawing/2014/main" id="{204F2195-81DD-46A1-8F91-B6CAE87AC13E}"/>
                </a:ext>
              </a:extLst>
            </p:cNvPr>
            <p:cNvSpPr txBox="1"/>
            <p:nvPr/>
          </p:nvSpPr>
          <p:spPr>
            <a:xfrm>
              <a:off x="336545" y="3571870"/>
              <a:ext cx="1872629" cy="338554"/>
            </a:xfrm>
            <a:prstGeom prst="rect">
              <a:avLst/>
            </a:prstGeom>
            <a:solidFill>
              <a:schemeClr val="bg1"/>
            </a:solidFill>
          </p:spPr>
          <p:txBody>
            <a:bodyPr wrap="none" rtlCol="0">
              <a:spAutoFit/>
            </a:bodyPr>
            <a:lstStyle/>
            <a:p>
              <a:pPr algn="ctr"/>
              <a:r>
                <a:rPr lang="en-US" sz="1600">
                  <a:latin typeface="Amazon Ember" panose="020B0603020204020204" pitchFamily="34" charset="0"/>
                  <a:ea typeface="Amazon Ember" panose="020B0603020204020204" pitchFamily="34" charset="0"/>
                  <a:cs typeface="Amazon Ember" panose="020B0603020204020204" pitchFamily="34" charset="0"/>
                </a:rPr>
                <a:t>Cost Optimization</a:t>
              </a:r>
            </a:p>
          </p:txBody>
        </p:sp>
        <p:sp>
          <p:nvSpPr>
            <p:cNvPr id="11" name="TextBox 10">
              <a:extLst>
                <a:ext uri="{FF2B5EF4-FFF2-40B4-BE49-F238E27FC236}">
                  <a16:creationId xmlns:a16="http://schemas.microsoft.com/office/drawing/2014/main" id="{9D9D449B-CF04-4129-863B-07E8CD195BCF}"/>
                </a:ext>
              </a:extLst>
            </p:cNvPr>
            <p:cNvSpPr txBox="1"/>
            <p:nvPr/>
          </p:nvSpPr>
          <p:spPr>
            <a:xfrm>
              <a:off x="2931241" y="3571870"/>
              <a:ext cx="1380506" cy="338554"/>
            </a:xfrm>
            <a:prstGeom prst="rect">
              <a:avLst/>
            </a:prstGeom>
            <a:solidFill>
              <a:schemeClr val="bg1"/>
            </a:solidFill>
          </p:spPr>
          <p:txBody>
            <a:bodyPr wrap="none" rtlCol="0">
              <a:spAutoFit/>
            </a:bodyPr>
            <a:lstStyle/>
            <a:p>
              <a:pPr algn="ctr"/>
              <a:r>
                <a:rPr lang="en-US" sz="1600">
                  <a:latin typeface="Amazon Ember" panose="020B0603020204020204" pitchFamily="34" charset="0"/>
                  <a:ea typeface="Amazon Ember" panose="020B0603020204020204" pitchFamily="34" charset="0"/>
                  <a:cs typeface="Amazon Ember" panose="020B0603020204020204" pitchFamily="34" charset="0"/>
                </a:rPr>
                <a:t>Performance</a:t>
              </a:r>
            </a:p>
          </p:txBody>
        </p:sp>
        <p:sp>
          <p:nvSpPr>
            <p:cNvPr id="12" name="TextBox 11">
              <a:extLst>
                <a:ext uri="{FF2B5EF4-FFF2-40B4-BE49-F238E27FC236}">
                  <a16:creationId xmlns:a16="http://schemas.microsoft.com/office/drawing/2014/main" id="{0621AEE1-3A54-4426-BEFF-387CBAAC58E1}"/>
                </a:ext>
              </a:extLst>
            </p:cNvPr>
            <p:cNvSpPr txBox="1"/>
            <p:nvPr/>
          </p:nvSpPr>
          <p:spPr>
            <a:xfrm>
              <a:off x="5536232" y="3571870"/>
              <a:ext cx="936475" cy="338554"/>
            </a:xfrm>
            <a:prstGeom prst="rect">
              <a:avLst/>
            </a:prstGeom>
            <a:solidFill>
              <a:schemeClr val="bg1"/>
            </a:solidFill>
          </p:spPr>
          <p:txBody>
            <a:bodyPr wrap="none" rtlCol="0">
              <a:spAutoFit/>
            </a:bodyPr>
            <a:lstStyle/>
            <a:p>
              <a:pPr algn="ctr"/>
              <a:r>
                <a:rPr lang="en-US" sz="1600">
                  <a:latin typeface="Amazon Ember" panose="020B0603020204020204" pitchFamily="34" charset="0"/>
                  <a:ea typeface="Amazon Ember" panose="020B0603020204020204" pitchFamily="34" charset="0"/>
                  <a:cs typeface="Amazon Ember" panose="020B0603020204020204" pitchFamily="34" charset="0"/>
                </a:rPr>
                <a:t>Security</a:t>
              </a:r>
            </a:p>
          </p:txBody>
        </p:sp>
        <p:sp>
          <p:nvSpPr>
            <p:cNvPr id="13" name="TextBox 12">
              <a:extLst>
                <a:ext uri="{FF2B5EF4-FFF2-40B4-BE49-F238E27FC236}">
                  <a16:creationId xmlns:a16="http://schemas.microsoft.com/office/drawing/2014/main" id="{B2937243-6A73-4695-AA4C-63C3E6469A78}"/>
                </a:ext>
              </a:extLst>
            </p:cNvPr>
            <p:cNvSpPr txBox="1"/>
            <p:nvPr/>
          </p:nvSpPr>
          <p:spPr>
            <a:xfrm>
              <a:off x="7577767" y="3571870"/>
              <a:ext cx="1619354" cy="338554"/>
            </a:xfrm>
            <a:prstGeom prst="rect">
              <a:avLst/>
            </a:prstGeom>
            <a:solidFill>
              <a:schemeClr val="bg1"/>
            </a:solidFill>
          </p:spPr>
          <p:txBody>
            <a:bodyPr wrap="none" rtlCol="0">
              <a:spAutoFit/>
            </a:bodyPr>
            <a:lstStyle/>
            <a:p>
              <a:pPr algn="ctr"/>
              <a:r>
                <a:rPr lang="en-US" sz="1600">
                  <a:latin typeface="Amazon Ember" panose="020B0603020204020204" pitchFamily="34" charset="0"/>
                  <a:ea typeface="Amazon Ember" panose="020B0603020204020204" pitchFamily="34" charset="0"/>
                  <a:cs typeface="Amazon Ember" panose="020B0603020204020204" pitchFamily="34" charset="0"/>
                </a:rPr>
                <a:t>Fault Tolerance</a:t>
              </a:r>
            </a:p>
          </p:txBody>
        </p:sp>
        <p:sp>
          <p:nvSpPr>
            <p:cNvPr id="14" name="TextBox 13">
              <a:extLst>
                <a:ext uri="{FF2B5EF4-FFF2-40B4-BE49-F238E27FC236}">
                  <a16:creationId xmlns:a16="http://schemas.microsoft.com/office/drawing/2014/main" id="{D3ED5E4F-0B76-42E3-91B2-9A9221C0F09B}"/>
                </a:ext>
              </a:extLst>
            </p:cNvPr>
            <p:cNvSpPr txBox="1"/>
            <p:nvPr/>
          </p:nvSpPr>
          <p:spPr>
            <a:xfrm>
              <a:off x="10023831" y="3571870"/>
              <a:ext cx="1465466" cy="338554"/>
            </a:xfrm>
            <a:prstGeom prst="rect">
              <a:avLst/>
            </a:prstGeom>
            <a:solidFill>
              <a:schemeClr val="bg1"/>
            </a:solidFill>
          </p:spPr>
          <p:txBody>
            <a:bodyPr wrap="none" rtlCol="0">
              <a:spAutoFit/>
            </a:bodyPr>
            <a:lstStyle/>
            <a:p>
              <a:pPr algn="ctr"/>
              <a:r>
                <a:rPr lang="en-US" sz="1600">
                  <a:latin typeface="Amazon Ember" panose="020B0603020204020204" pitchFamily="34" charset="0"/>
                  <a:ea typeface="Amazon Ember" panose="020B0603020204020204" pitchFamily="34" charset="0"/>
                  <a:cs typeface="Amazon Ember" panose="020B0603020204020204" pitchFamily="34" charset="0"/>
                </a:rPr>
                <a:t>Service Limits</a:t>
              </a:r>
            </a:p>
          </p:txBody>
        </p:sp>
        <p:sp>
          <p:nvSpPr>
            <p:cNvPr id="18" name="TextBox 17">
              <a:extLst>
                <a:ext uri="{FF2B5EF4-FFF2-40B4-BE49-F238E27FC236}">
                  <a16:creationId xmlns:a16="http://schemas.microsoft.com/office/drawing/2014/main" id="{0E3FF130-2D1E-425E-9771-A6DAB373AC66}"/>
                </a:ext>
              </a:extLst>
            </p:cNvPr>
            <p:cNvSpPr txBox="1"/>
            <p:nvPr/>
          </p:nvSpPr>
          <p:spPr>
            <a:xfrm>
              <a:off x="16746" y="5785140"/>
              <a:ext cx="2512226" cy="338554"/>
            </a:xfrm>
            <a:prstGeom prst="rect">
              <a:avLst/>
            </a:prstGeom>
            <a:solidFill>
              <a:schemeClr val="bg1"/>
            </a:solidFill>
          </p:spPr>
          <p:txBody>
            <a:bodyPr wrap="none" rtlCol="0">
              <a:spAutoFit/>
            </a:bodyPr>
            <a:lstStyle/>
            <a:p>
              <a:pPr algn="ctr"/>
              <a:r>
                <a:rPr lang="en-US" sz="1600">
                  <a:latin typeface="Amazon Ember Light" panose="020B0403020204020204" pitchFamily="34" charset="0"/>
                  <a:ea typeface="Amazon Ember Light" panose="020B0403020204020204" pitchFamily="34" charset="0"/>
                  <a:cs typeface="Amazon Ember Light" panose="020B0403020204020204" pitchFamily="34" charset="0"/>
                </a:rPr>
                <a:t>Potential monthly savings</a:t>
              </a:r>
            </a:p>
          </p:txBody>
        </p:sp>
      </p:grpSp>
    </p:spTree>
    <p:custDataLst>
      <p:tags r:id="rId1"/>
    </p:custDataLst>
    <p:extLst>
      <p:ext uri="{BB962C8B-B14F-4D97-AF65-F5344CB8AC3E}">
        <p14:creationId xmlns:p14="http://schemas.microsoft.com/office/powerpoint/2010/main" val="18603379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433DF8-27D6-96D9-5863-9D8B2E49254F}"/>
              </a:ext>
            </a:extLst>
          </p:cNvPr>
          <p:cNvSpPr>
            <a:spLocks noGrp="1"/>
          </p:cNvSpPr>
          <p:nvPr>
            <p:ph type="sldNum" sz="quarter" idx="20"/>
          </p:nvPr>
        </p:nvSpPr>
        <p:spPr/>
        <p:txBody>
          <a:bodyPr/>
          <a:lstStyle/>
          <a:p>
            <a:fld id="{930176A1-BCF0-4712-97A6-6B495F55390B}" type="slidenum">
              <a:rPr lang="en-US" smtClean="0"/>
              <a:pPr/>
              <a:t>54</a:t>
            </a:fld>
            <a:endParaRPr lang="en-US" dirty="0"/>
          </a:p>
        </p:txBody>
      </p:sp>
      <p:sp>
        <p:nvSpPr>
          <p:cNvPr id="2" name="Title 1">
            <a:extLst>
              <a:ext uri="{FF2B5EF4-FFF2-40B4-BE49-F238E27FC236}">
                <a16:creationId xmlns:a16="http://schemas.microsoft.com/office/drawing/2014/main" id="{43AB4DCD-7CBE-44D5-9C8F-867118E5673D}"/>
              </a:ext>
            </a:extLst>
          </p:cNvPr>
          <p:cNvSpPr>
            <a:spLocks noGrp="1"/>
          </p:cNvSpPr>
          <p:nvPr>
            <p:ph type="title"/>
          </p:nvPr>
        </p:nvSpPr>
        <p:spPr/>
        <p:txBody>
          <a:bodyPr>
            <a:normAutofit fontScale="90000"/>
          </a:bodyPr>
          <a:lstStyle/>
          <a:p>
            <a:r>
              <a:rPr lang="en-US"/>
              <a:t>Activity: Interpret AWS Trusted Advisor recommendations</a:t>
            </a:r>
          </a:p>
        </p:txBody>
      </p:sp>
      <p:pic>
        <p:nvPicPr>
          <p:cNvPr id="43" name="Picture 42" descr="AWS Trusted Advisor dashboard five categories: cost optimization, performance, security, fault tolerance, service limits.">
            <a:extLst>
              <a:ext uri="{FF2B5EF4-FFF2-40B4-BE49-F238E27FC236}">
                <a16:creationId xmlns:a16="http://schemas.microsoft.com/office/drawing/2014/main" id="{B4F1D7A4-3597-41EE-901E-5150BD8D6795}"/>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206753" y="1840854"/>
            <a:ext cx="11778493" cy="3176290"/>
          </a:xfrm>
          <a:prstGeom prst="rect">
            <a:avLst/>
          </a:prstGeom>
        </p:spPr>
      </p:pic>
    </p:spTree>
    <p:custDataLst>
      <p:tags r:id="rId1"/>
    </p:custDataLst>
    <p:extLst>
      <p:ext uri="{BB962C8B-B14F-4D97-AF65-F5344CB8AC3E}">
        <p14:creationId xmlns:p14="http://schemas.microsoft.com/office/powerpoint/2010/main" val="30337997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A59310-A0F5-4F64-A32D-EF6BA966F268}"/>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55</a:t>
            </a:fld>
            <a:endParaRPr lang="en-US" dirty="0"/>
          </a:p>
        </p:txBody>
      </p:sp>
      <p:sp>
        <p:nvSpPr>
          <p:cNvPr id="2" name="Title 1">
            <a:extLst>
              <a:ext uri="{FF2B5EF4-FFF2-40B4-BE49-F238E27FC236}">
                <a16:creationId xmlns:a16="http://schemas.microsoft.com/office/drawing/2014/main" id="{022875CE-D240-4CD6-90A6-82B5564F7980}"/>
              </a:ext>
            </a:extLst>
          </p:cNvPr>
          <p:cNvSpPr>
            <a:spLocks noGrp="1"/>
          </p:cNvSpPr>
          <p:nvPr>
            <p:ph type="title"/>
          </p:nvPr>
        </p:nvSpPr>
        <p:spPr/>
        <p:txBody>
          <a:bodyPr/>
          <a:lstStyle/>
          <a:p>
            <a:r>
              <a:rPr lang="en-US"/>
              <a:t>Activity: Recommendation #1</a:t>
            </a:r>
          </a:p>
        </p:txBody>
      </p:sp>
      <p:sp>
        <p:nvSpPr>
          <p:cNvPr id="21" name="Content Placeholder 20">
            <a:extLst>
              <a:ext uri="{FF2B5EF4-FFF2-40B4-BE49-F238E27FC236}">
                <a16:creationId xmlns:a16="http://schemas.microsoft.com/office/drawing/2014/main" id="{6F87BB75-A6D6-4981-B247-036A6B28D5EE}"/>
              </a:ext>
            </a:extLst>
          </p:cNvPr>
          <p:cNvSpPr>
            <a:spLocks noGrp="1"/>
          </p:cNvSpPr>
          <p:nvPr>
            <p:ph sz="quarter" idx="21"/>
          </p:nvPr>
        </p:nvSpPr>
        <p:spPr>
          <a:xfrm>
            <a:off x="722376" y="1426464"/>
            <a:ext cx="11045952" cy="2551176"/>
          </a:xfrm>
          <a:ln>
            <a:noFill/>
          </a:ln>
        </p:spPr>
        <p:txBody>
          <a:bodyPr>
            <a:normAutofit/>
          </a:bodyPr>
          <a:lstStyle/>
          <a:p>
            <a:pPr marL="0" indent="0">
              <a:buNone/>
            </a:pPr>
            <a:r>
              <a:rPr lang="en-US" sz="1800" b="1"/>
              <a:t>MFA on Root Account</a:t>
            </a:r>
          </a:p>
          <a:p>
            <a:pPr marL="0" indent="0">
              <a:buNone/>
            </a:pPr>
            <a:r>
              <a:rPr lang="en-US" sz="1800" b="1"/>
              <a:t>Description</a:t>
            </a:r>
            <a:r>
              <a:rPr lang="en-US" sz="1800"/>
              <a:t>: Checks the root account and warns if multi-factor authentication (MFA) is not enabled. For increased security, we recommend that you protect your account by using MFA, which requires a user to enter a unique authentication code from their MFA hardware or virtual device when interacting with the AWS console and associated websites.</a:t>
            </a:r>
          </a:p>
          <a:p>
            <a:pPr marL="0" indent="0">
              <a:buNone/>
            </a:pPr>
            <a:r>
              <a:rPr lang="en-US" sz="1800" b="1"/>
              <a:t>Alert Criteria: </a:t>
            </a:r>
            <a:r>
              <a:rPr lang="en-US" sz="1800"/>
              <a:t>MFA is not enabled on the root account.</a:t>
            </a:r>
          </a:p>
          <a:p>
            <a:pPr marL="0" indent="0">
              <a:buNone/>
            </a:pPr>
            <a:r>
              <a:rPr lang="en-US" sz="1800" b="1"/>
              <a:t>Recommended Action</a:t>
            </a:r>
            <a:r>
              <a:rPr lang="en-US" sz="1800"/>
              <a:t>: Log in to your root account and activate an MFA device.</a:t>
            </a:r>
          </a:p>
          <a:p>
            <a:pPr marL="0" indent="0">
              <a:buNone/>
            </a:pPr>
            <a:endParaRPr lang="en-US" sz="1800"/>
          </a:p>
        </p:txBody>
      </p:sp>
      <p:pic>
        <p:nvPicPr>
          <p:cNvPr id="23" name="Picture 22" descr="Error symbol.">
            <a:extLst>
              <a:ext uri="{FF2B5EF4-FFF2-40B4-BE49-F238E27FC236}">
                <a16:creationId xmlns:a16="http://schemas.microsoft.com/office/drawing/2014/main" id="{F56B44F2-B537-4D35-B473-C09E15CE68A1}"/>
              </a:ext>
            </a:extLst>
          </p:cNvPr>
          <p:cNvPicPr>
            <a:picLocks noChangeAspect="1"/>
          </p:cNvPicPr>
          <p:nvPr/>
        </p:nvPicPr>
        <p:blipFill>
          <a:blip r:embed="rId4"/>
          <a:stretch>
            <a:fillRect/>
          </a:stretch>
        </p:blipFill>
        <p:spPr>
          <a:xfrm>
            <a:off x="111648" y="1290916"/>
            <a:ext cx="612250" cy="640080"/>
          </a:xfrm>
          <a:prstGeom prst="rect">
            <a:avLst/>
          </a:prstGeom>
        </p:spPr>
      </p:pic>
    </p:spTree>
    <p:custDataLst>
      <p:tags r:id="rId1"/>
    </p:custDataLst>
    <p:extLst>
      <p:ext uri="{BB962C8B-B14F-4D97-AF65-F5344CB8AC3E}">
        <p14:creationId xmlns:p14="http://schemas.microsoft.com/office/powerpoint/2010/main" val="32114933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7A47CA8-3711-E8A6-1F16-F7602A52C1A3}"/>
              </a:ext>
            </a:extLst>
          </p:cNvPr>
          <p:cNvSpPr>
            <a:spLocks noGrp="1"/>
          </p:cNvSpPr>
          <p:nvPr>
            <p:ph type="sldNum" sz="quarter" idx="20"/>
          </p:nvPr>
        </p:nvSpPr>
        <p:spPr/>
        <p:txBody>
          <a:bodyPr/>
          <a:lstStyle/>
          <a:p>
            <a:fld id="{930176A1-BCF0-4712-97A6-6B495F55390B}" type="slidenum">
              <a:rPr lang="en-US" smtClean="0"/>
              <a:pPr/>
              <a:t>56</a:t>
            </a:fld>
            <a:endParaRPr lang="en-US"/>
          </a:p>
        </p:txBody>
      </p:sp>
      <p:sp>
        <p:nvSpPr>
          <p:cNvPr id="2" name="Title 1">
            <a:extLst>
              <a:ext uri="{FF2B5EF4-FFF2-40B4-BE49-F238E27FC236}">
                <a16:creationId xmlns:a16="http://schemas.microsoft.com/office/drawing/2014/main" id="{022875CE-D240-4CD6-90A6-82B5564F7980}"/>
              </a:ext>
            </a:extLst>
          </p:cNvPr>
          <p:cNvSpPr>
            <a:spLocks noGrp="1"/>
          </p:cNvSpPr>
          <p:nvPr>
            <p:ph type="title"/>
          </p:nvPr>
        </p:nvSpPr>
        <p:spPr/>
        <p:txBody>
          <a:bodyPr/>
          <a:lstStyle/>
          <a:p>
            <a:r>
              <a:rPr lang="en-US"/>
              <a:t>Activity: Recommendation #2</a:t>
            </a:r>
          </a:p>
        </p:txBody>
      </p:sp>
      <p:pic>
        <p:nvPicPr>
          <p:cNvPr id="24" name="Picture 23" descr="Warning symbol.">
            <a:extLst>
              <a:ext uri="{FF2B5EF4-FFF2-40B4-BE49-F238E27FC236}">
                <a16:creationId xmlns:a16="http://schemas.microsoft.com/office/drawing/2014/main" id="{95F72BB8-41DF-4198-9A01-397E1E62BB7B}"/>
              </a:ext>
            </a:extLst>
          </p:cNvPr>
          <p:cNvPicPr>
            <a:picLocks noChangeAspect="1"/>
          </p:cNvPicPr>
          <p:nvPr/>
        </p:nvPicPr>
        <p:blipFill>
          <a:blip r:embed="rId4"/>
          <a:stretch>
            <a:fillRect/>
          </a:stretch>
        </p:blipFill>
        <p:spPr>
          <a:xfrm>
            <a:off x="227727" y="1289984"/>
            <a:ext cx="376903" cy="365125"/>
          </a:xfrm>
          <a:prstGeom prst="rect">
            <a:avLst/>
          </a:prstGeom>
        </p:spPr>
      </p:pic>
      <p:sp>
        <p:nvSpPr>
          <p:cNvPr id="22" name="Content Placeholder 20">
            <a:extLst>
              <a:ext uri="{FF2B5EF4-FFF2-40B4-BE49-F238E27FC236}">
                <a16:creationId xmlns:a16="http://schemas.microsoft.com/office/drawing/2014/main" id="{E084B5E2-BDF7-4FC3-84ED-AC77976B29D5}"/>
              </a:ext>
            </a:extLst>
          </p:cNvPr>
          <p:cNvSpPr txBox="1">
            <a:spLocks/>
          </p:cNvSpPr>
          <p:nvPr/>
        </p:nvSpPr>
        <p:spPr>
          <a:xfrm>
            <a:off x="723898" y="1299261"/>
            <a:ext cx="11049002" cy="2610763"/>
          </a:xfrm>
          <a:prstGeom prst="rect">
            <a:avLst/>
          </a:prstGeom>
          <a:ln>
            <a:noFill/>
          </a:ln>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a:t>IAM Password Policy</a:t>
            </a:r>
          </a:p>
          <a:p>
            <a:pPr marL="0" indent="0">
              <a:buNone/>
            </a:pPr>
            <a:r>
              <a:rPr lang="en-US" sz="1800" b="1"/>
              <a:t>Description</a:t>
            </a:r>
            <a:r>
              <a:rPr lang="en-US" sz="1800"/>
              <a:t>: Checks the password policy for your account and warns when a password policy is not enabled, or if password content requirements have not been enabled. Password content requirements increase the overall security of your AWS environment by enforcing the creation of strong user passwords. When you create or change a password policy, the change is enforced immediately for new users but does not require existing users to change their passwords.</a:t>
            </a:r>
          </a:p>
          <a:p>
            <a:pPr marL="0" indent="0">
              <a:buNone/>
            </a:pPr>
            <a:r>
              <a:rPr lang="en-US" sz="1800" b="1"/>
              <a:t>Alert Criteria: </a:t>
            </a:r>
            <a:r>
              <a:rPr lang="en-US" sz="1800"/>
              <a:t>A password policy is enabled, but at least one content requirement is not enabled.</a:t>
            </a:r>
          </a:p>
          <a:p>
            <a:pPr marL="0" indent="0">
              <a:buNone/>
            </a:pPr>
            <a:r>
              <a:rPr lang="en-US" sz="1800" b="1"/>
              <a:t>Recommended Action</a:t>
            </a:r>
            <a:r>
              <a:rPr lang="en-US" sz="1800"/>
              <a:t>: If some content requirements are not enabled, consider enabling them. If no password policy is enabled, create and configure one. See Setting an Account Password Policy for IAM Users.</a:t>
            </a:r>
          </a:p>
        </p:txBody>
      </p:sp>
    </p:spTree>
    <p:custDataLst>
      <p:tags r:id="rId1"/>
    </p:custDataLst>
    <p:extLst>
      <p:ext uri="{BB962C8B-B14F-4D97-AF65-F5344CB8AC3E}">
        <p14:creationId xmlns:p14="http://schemas.microsoft.com/office/powerpoint/2010/main" val="366866295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9FA3A00-582C-F371-E0E4-4D482DFB8457}"/>
              </a:ext>
            </a:extLst>
          </p:cNvPr>
          <p:cNvSpPr>
            <a:spLocks noGrp="1"/>
          </p:cNvSpPr>
          <p:nvPr>
            <p:ph type="sldNum" sz="quarter" idx="20"/>
          </p:nvPr>
        </p:nvSpPr>
        <p:spPr/>
        <p:txBody>
          <a:bodyPr/>
          <a:lstStyle/>
          <a:p>
            <a:fld id="{930176A1-BCF0-4712-97A6-6B495F55390B}" type="slidenum">
              <a:rPr lang="en-US" smtClean="0"/>
              <a:pPr/>
              <a:t>57</a:t>
            </a:fld>
            <a:endParaRPr lang="en-US"/>
          </a:p>
        </p:txBody>
      </p:sp>
      <p:sp>
        <p:nvSpPr>
          <p:cNvPr id="5" name="Title 4">
            <a:extLst>
              <a:ext uri="{FF2B5EF4-FFF2-40B4-BE49-F238E27FC236}">
                <a16:creationId xmlns:a16="http://schemas.microsoft.com/office/drawing/2014/main" id="{16E71202-EDE4-4779-B79A-C7F211095B56}"/>
              </a:ext>
            </a:extLst>
          </p:cNvPr>
          <p:cNvSpPr>
            <a:spLocks noGrp="1"/>
          </p:cNvSpPr>
          <p:nvPr>
            <p:ph type="title"/>
          </p:nvPr>
        </p:nvSpPr>
        <p:spPr/>
        <p:txBody>
          <a:bodyPr/>
          <a:lstStyle/>
          <a:p>
            <a:r>
              <a:rPr lang="en-US"/>
              <a:t>Activity: Recommendation #3</a:t>
            </a:r>
          </a:p>
        </p:txBody>
      </p:sp>
      <p:pic>
        <p:nvPicPr>
          <p:cNvPr id="11" name="Picture 10" descr="Error symbol.">
            <a:extLst>
              <a:ext uri="{FF2B5EF4-FFF2-40B4-BE49-F238E27FC236}">
                <a16:creationId xmlns:a16="http://schemas.microsoft.com/office/drawing/2014/main" id="{952DEB90-5B5B-42C1-ABCE-A061FF496970}"/>
              </a:ext>
            </a:extLst>
          </p:cNvPr>
          <p:cNvPicPr>
            <a:picLocks noChangeAspect="1"/>
          </p:cNvPicPr>
          <p:nvPr/>
        </p:nvPicPr>
        <p:blipFill>
          <a:blip r:embed="rId4"/>
          <a:stretch>
            <a:fillRect/>
          </a:stretch>
        </p:blipFill>
        <p:spPr>
          <a:xfrm>
            <a:off x="111648" y="1417983"/>
            <a:ext cx="612250" cy="640080"/>
          </a:xfrm>
          <a:prstGeom prst="rect">
            <a:avLst/>
          </a:prstGeom>
        </p:spPr>
      </p:pic>
      <p:sp>
        <p:nvSpPr>
          <p:cNvPr id="14" name="TextBox 13">
            <a:extLst>
              <a:ext uri="{FF2B5EF4-FFF2-40B4-BE49-F238E27FC236}">
                <a16:creationId xmlns:a16="http://schemas.microsoft.com/office/drawing/2014/main" id="{4827E184-78A3-4A15-9576-2D7B15591F53}"/>
              </a:ext>
            </a:extLst>
          </p:cNvPr>
          <p:cNvSpPr txBox="1"/>
          <p:nvPr/>
        </p:nvSpPr>
        <p:spPr>
          <a:xfrm>
            <a:off x="563216" y="1453054"/>
            <a:ext cx="11065565" cy="3139321"/>
          </a:xfrm>
          <a:prstGeom prst="rect">
            <a:avLst/>
          </a:prstGeom>
          <a:noFill/>
        </p:spPr>
        <p:txBody>
          <a:bodyPr wrap="square" rtlCol="0">
            <a:spAutoFit/>
          </a:bodyPr>
          <a:lstStyle/>
          <a:p>
            <a:r>
              <a:rPr lang="en-US" b="1"/>
              <a:t>Security Groups – Unrestricted Access</a:t>
            </a:r>
          </a:p>
          <a:p>
            <a:endParaRPr lang="en-US" b="1"/>
          </a:p>
          <a:p>
            <a:r>
              <a:rPr lang="en-US" b="1"/>
              <a:t>Description</a:t>
            </a:r>
            <a:r>
              <a:rPr lang="en-US"/>
              <a:t>: Checks security groups for rules that allow unrestricted access to a resource. Unrestricted access increases opportunities for malicious activity (hacking, denial-of-service attacks, loss of data).</a:t>
            </a:r>
          </a:p>
          <a:p>
            <a:endParaRPr lang="en-US" b="1"/>
          </a:p>
          <a:p>
            <a:r>
              <a:rPr lang="en-US" b="1"/>
              <a:t>Alert Criteria</a:t>
            </a:r>
            <a:r>
              <a:rPr lang="en-US"/>
              <a:t>: A security group rule has a source IP address with a /0 suffix for ports other than 25, 80, or 443.)</a:t>
            </a:r>
          </a:p>
          <a:p>
            <a:endParaRPr lang="en-US" b="1"/>
          </a:p>
          <a:p>
            <a:r>
              <a:rPr lang="en-US" b="1"/>
              <a:t>Recommended Action</a:t>
            </a:r>
            <a:r>
              <a:rPr lang="en-US"/>
              <a:t>: Restrict access to only those IP addresses that require it. To restrict access to a specific IP address, set the suffix to /32 (for example, 192.0.2.10/32). Be sure to delete overly permissive rules after creating rules that are more restrictive. </a:t>
            </a:r>
          </a:p>
        </p:txBody>
      </p:sp>
      <p:pic>
        <p:nvPicPr>
          <p:cNvPr id="10" name="Picture 9" descr="Security groups information. See description in slide notes.">
            <a:extLst>
              <a:ext uri="{FF2B5EF4-FFF2-40B4-BE49-F238E27FC236}">
                <a16:creationId xmlns:a16="http://schemas.microsoft.com/office/drawing/2014/main" id="{387080F5-1277-42D3-B35B-65524F740D17}"/>
              </a:ext>
            </a:extLst>
          </p:cNvPr>
          <p:cNvPicPr>
            <a:picLocks noChangeAspect="1"/>
          </p:cNvPicPr>
          <p:nvPr/>
        </p:nvPicPr>
        <p:blipFill>
          <a:blip r:embed="rId5"/>
          <a:stretch>
            <a:fillRect/>
          </a:stretch>
        </p:blipFill>
        <p:spPr>
          <a:xfrm>
            <a:off x="136643" y="4883638"/>
            <a:ext cx="11918713" cy="1225402"/>
          </a:xfrm>
          <a:prstGeom prst="rect">
            <a:avLst/>
          </a:prstGeom>
        </p:spPr>
      </p:pic>
    </p:spTree>
    <p:custDataLst>
      <p:tags r:id="rId1"/>
    </p:custDataLst>
    <p:extLst>
      <p:ext uri="{BB962C8B-B14F-4D97-AF65-F5344CB8AC3E}">
        <p14:creationId xmlns:p14="http://schemas.microsoft.com/office/powerpoint/2010/main" val="60720506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A80912-A7E1-8F6C-6011-F82426B750DD}"/>
              </a:ext>
            </a:extLst>
          </p:cNvPr>
          <p:cNvSpPr>
            <a:spLocks noGrp="1"/>
          </p:cNvSpPr>
          <p:nvPr>
            <p:ph type="sldNum" sz="quarter" idx="20"/>
          </p:nvPr>
        </p:nvSpPr>
        <p:spPr/>
        <p:txBody>
          <a:bodyPr/>
          <a:lstStyle/>
          <a:p>
            <a:fld id="{930176A1-BCF0-4712-97A6-6B495F55390B}" type="slidenum">
              <a:rPr lang="en-US" smtClean="0"/>
              <a:pPr/>
              <a:t>58</a:t>
            </a:fld>
            <a:endParaRPr lang="en-US"/>
          </a:p>
        </p:txBody>
      </p:sp>
      <p:sp>
        <p:nvSpPr>
          <p:cNvPr id="7" name="Title 6">
            <a:extLst>
              <a:ext uri="{FF2B5EF4-FFF2-40B4-BE49-F238E27FC236}">
                <a16:creationId xmlns:a16="http://schemas.microsoft.com/office/drawing/2014/main" id="{726043E4-B87B-4E26-82B6-90A1566FD046}"/>
              </a:ext>
            </a:extLst>
          </p:cNvPr>
          <p:cNvSpPr>
            <a:spLocks noGrp="1"/>
          </p:cNvSpPr>
          <p:nvPr>
            <p:ph type="title"/>
          </p:nvPr>
        </p:nvSpPr>
        <p:spPr/>
        <p:txBody>
          <a:bodyPr/>
          <a:lstStyle/>
          <a:p>
            <a:r>
              <a:rPr lang="en-US"/>
              <a:t>Activity: Recommendation #4</a:t>
            </a:r>
          </a:p>
        </p:txBody>
      </p:sp>
      <p:pic>
        <p:nvPicPr>
          <p:cNvPr id="10" name="Picture 9" descr="Error symbol.">
            <a:extLst>
              <a:ext uri="{FF2B5EF4-FFF2-40B4-BE49-F238E27FC236}">
                <a16:creationId xmlns:a16="http://schemas.microsoft.com/office/drawing/2014/main" id="{1C58BDEF-9409-4827-9CAE-AF9463E5202A}"/>
              </a:ext>
            </a:extLst>
          </p:cNvPr>
          <p:cNvPicPr>
            <a:picLocks noChangeAspect="1"/>
          </p:cNvPicPr>
          <p:nvPr/>
        </p:nvPicPr>
        <p:blipFill>
          <a:blip r:embed="rId4"/>
          <a:stretch>
            <a:fillRect/>
          </a:stretch>
        </p:blipFill>
        <p:spPr>
          <a:xfrm>
            <a:off x="111648" y="1338472"/>
            <a:ext cx="612250" cy="640080"/>
          </a:xfrm>
          <a:prstGeom prst="rect">
            <a:avLst/>
          </a:prstGeom>
        </p:spPr>
      </p:pic>
      <p:sp>
        <p:nvSpPr>
          <p:cNvPr id="6" name="TextBox 5">
            <a:extLst>
              <a:ext uri="{FF2B5EF4-FFF2-40B4-BE49-F238E27FC236}">
                <a16:creationId xmlns:a16="http://schemas.microsoft.com/office/drawing/2014/main" id="{AB9A60B4-A932-46EE-A03E-D42195DEDAE8}"/>
              </a:ext>
            </a:extLst>
          </p:cNvPr>
          <p:cNvSpPr txBox="1"/>
          <p:nvPr/>
        </p:nvSpPr>
        <p:spPr>
          <a:xfrm>
            <a:off x="723898" y="1338472"/>
            <a:ext cx="9944102" cy="3693319"/>
          </a:xfrm>
          <a:prstGeom prst="rect">
            <a:avLst/>
          </a:prstGeom>
          <a:noFill/>
        </p:spPr>
        <p:txBody>
          <a:bodyPr wrap="square" rtlCol="0">
            <a:spAutoFit/>
          </a:bodyPr>
          <a:lstStyle/>
          <a:p>
            <a:r>
              <a:rPr lang="en-US" b="1"/>
              <a:t>Amazon EBS Snapshots</a:t>
            </a:r>
          </a:p>
          <a:p>
            <a:endParaRPr lang="en-US" b="1"/>
          </a:p>
          <a:p>
            <a:r>
              <a:rPr lang="en-US" b="1"/>
              <a:t>Description</a:t>
            </a:r>
            <a:r>
              <a:rPr lang="en-US"/>
              <a:t>: Checks the age of the snapshots for your Amazon Elastic Block Store (Amazon EBS) volumes (available or in-use). Even though Amazon EBS volumes are replicated, failures can occur. Snapshots are persisted to Amazon Simple Storage Service (Amazon S3) for durable storage and point-in-time recovery.</a:t>
            </a:r>
          </a:p>
          <a:p>
            <a:endParaRPr lang="en-US"/>
          </a:p>
          <a:p>
            <a:r>
              <a:rPr lang="en-US" b="1"/>
              <a:t>Alert Criteria</a:t>
            </a:r>
            <a:r>
              <a:rPr lang="en-US"/>
              <a:t>: </a:t>
            </a:r>
          </a:p>
          <a:p>
            <a:r>
              <a:rPr lang="en-US"/>
              <a:t>Yellow: The most recent volume snapshot is between 7 and 30 days old.</a:t>
            </a:r>
          </a:p>
          <a:p>
            <a:r>
              <a:rPr lang="en-US"/>
              <a:t>Red: The most recent volume snapshot is more than 30 days old.</a:t>
            </a:r>
          </a:p>
          <a:p>
            <a:r>
              <a:rPr lang="en-US"/>
              <a:t>Red: The volume does not have a snapshot.</a:t>
            </a:r>
            <a:br>
              <a:rPr lang="en-US"/>
            </a:br>
            <a:endParaRPr lang="en-US"/>
          </a:p>
          <a:p>
            <a:r>
              <a:rPr lang="en-US" b="1"/>
              <a:t>Recommended Action</a:t>
            </a:r>
            <a:r>
              <a:rPr lang="en-US"/>
              <a:t>: Create weekly or monthly snapshots of your volumes</a:t>
            </a:r>
          </a:p>
        </p:txBody>
      </p:sp>
      <p:pic>
        <p:nvPicPr>
          <p:cNvPr id="13" name="Picture 12" descr="Amazon EBS volume information for Region us-east-1. See description in slide notes.">
            <a:extLst>
              <a:ext uri="{FF2B5EF4-FFF2-40B4-BE49-F238E27FC236}">
                <a16:creationId xmlns:a16="http://schemas.microsoft.com/office/drawing/2014/main" id="{E2C664B2-CC0E-4099-8BFC-B0C84090969E}"/>
              </a:ext>
            </a:extLst>
          </p:cNvPr>
          <p:cNvPicPr>
            <a:picLocks noChangeAspect="1"/>
          </p:cNvPicPr>
          <p:nvPr/>
        </p:nvPicPr>
        <p:blipFill>
          <a:blip r:embed="rId5"/>
          <a:stretch>
            <a:fillRect/>
          </a:stretch>
        </p:blipFill>
        <p:spPr>
          <a:xfrm>
            <a:off x="0" y="5174637"/>
            <a:ext cx="12192000" cy="1120477"/>
          </a:xfrm>
          <a:prstGeom prst="rect">
            <a:avLst/>
          </a:prstGeom>
        </p:spPr>
      </p:pic>
    </p:spTree>
    <p:custDataLst>
      <p:tags r:id="rId1"/>
    </p:custDataLst>
    <p:extLst>
      <p:ext uri="{BB962C8B-B14F-4D97-AF65-F5344CB8AC3E}">
        <p14:creationId xmlns:p14="http://schemas.microsoft.com/office/powerpoint/2010/main" val="40122462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F99F9F-D5BA-E08D-849D-4632D14CB0EE}"/>
              </a:ext>
            </a:extLst>
          </p:cNvPr>
          <p:cNvSpPr>
            <a:spLocks noGrp="1"/>
          </p:cNvSpPr>
          <p:nvPr>
            <p:ph type="sldNum" sz="quarter" idx="20"/>
          </p:nvPr>
        </p:nvSpPr>
        <p:spPr/>
        <p:txBody>
          <a:bodyPr/>
          <a:lstStyle/>
          <a:p>
            <a:fld id="{930176A1-BCF0-4712-97A6-6B495F55390B}" type="slidenum">
              <a:rPr lang="en-US" smtClean="0"/>
              <a:pPr/>
              <a:t>59</a:t>
            </a:fld>
            <a:endParaRPr lang="en-US" dirty="0"/>
          </a:p>
        </p:txBody>
      </p:sp>
      <p:sp>
        <p:nvSpPr>
          <p:cNvPr id="7" name="Title 6">
            <a:extLst>
              <a:ext uri="{FF2B5EF4-FFF2-40B4-BE49-F238E27FC236}">
                <a16:creationId xmlns:a16="http://schemas.microsoft.com/office/drawing/2014/main" id="{726043E4-B87B-4E26-82B6-90A1566FD046}"/>
              </a:ext>
            </a:extLst>
          </p:cNvPr>
          <p:cNvSpPr>
            <a:spLocks noGrp="1"/>
          </p:cNvSpPr>
          <p:nvPr>
            <p:ph type="title"/>
          </p:nvPr>
        </p:nvSpPr>
        <p:spPr/>
        <p:txBody>
          <a:bodyPr/>
          <a:lstStyle/>
          <a:p>
            <a:r>
              <a:rPr lang="en-US"/>
              <a:t>Activity: Recommendation #5</a:t>
            </a:r>
          </a:p>
        </p:txBody>
      </p:sp>
      <p:pic>
        <p:nvPicPr>
          <p:cNvPr id="3" name="Picture 2" descr="Warning symbol.">
            <a:extLst>
              <a:ext uri="{FF2B5EF4-FFF2-40B4-BE49-F238E27FC236}">
                <a16:creationId xmlns:a16="http://schemas.microsoft.com/office/drawing/2014/main" id="{4F736A43-ACCF-4F0B-BBA4-2D4C4492EF82}"/>
              </a:ext>
            </a:extLst>
          </p:cNvPr>
          <p:cNvPicPr>
            <a:picLocks noChangeAspect="1"/>
          </p:cNvPicPr>
          <p:nvPr/>
        </p:nvPicPr>
        <p:blipFill>
          <a:blip r:embed="rId4"/>
          <a:stretch>
            <a:fillRect/>
          </a:stretch>
        </p:blipFill>
        <p:spPr>
          <a:xfrm>
            <a:off x="145774" y="1329491"/>
            <a:ext cx="566338" cy="548640"/>
          </a:xfrm>
          <a:prstGeom prst="rect">
            <a:avLst/>
          </a:prstGeom>
        </p:spPr>
      </p:pic>
      <p:sp>
        <p:nvSpPr>
          <p:cNvPr id="6" name="TextBox 5">
            <a:extLst>
              <a:ext uri="{FF2B5EF4-FFF2-40B4-BE49-F238E27FC236}">
                <a16:creationId xmlns:a16="http://schemas.microsoft.com/office/drawing/2014/main" id="{AB9A60B4-A932-46EE-A03E-D42195DEDAE8}"/>
              </a:ext>
            </a:extLst>
          </p:cNvPr>
          <p:cNvSpPr txBox="1"/>
          <p:nvPr/>
        </p:nvSpPr>
        <p:spPr>
          <a:xfrm>
            <a:off x="729586" y="1227629"/>
            <a:ext cx="11043313" cy="3968496"/>
          </a:xfrm>
          <a:prstGeom prst="rect">
            <a:avLst/>
          </a:prstGeom>
          <a:noFill/>
        </p:spPr>
        <p:txBody>
          <a:bodyPr wrap="square" rtlCol="0">
            <a:spAutoFit/>
          </a:bodyPr>
          <a:lstStyle/>
          <a:p>
            <a:r>
              <a:rPr lang="en-US" b="1"/>
              <a:t>Amazon S3 Bucket Logging</a:t>
            </a:r>
          </a:p>
          <a:p>
            <a:r>
              <a:rPr lang="en-US" b="1"/>
              <a:t>Description</a:t>
            </a:r>
            <a:r>
              <a:rPr lang="en-US"/>
              <a:t>: Checks the logging configuration of Amazon Simple Storage Service (Amazon S3) buckets. When server access logging is enabled, detailed access logs are delivered hourly to a bucket that you choose. An access log record contains details about each request, such as the request type, the resources specified in the request, and the time and date the request was processed. By default, bucket logging is not enabled; you should enable logging if you want to perform security audits or learn more about users and usage patterns.</a:t>
            </a:r>
          </a:p>
          <a:p>
            <a:r>
              <a:rPr lang="en-US" b="1"/>
              <a:t>Alert Criteria</a:t>
            </a:r>
            <a:r>
              <a:rPr lang="en-US"/>
              <a:t>: </a:t>
            </a:r>
          </a:p>
          <a:p>
            <a:r>
              <a:rPr lang="en-US"/>
              <a:t>Yellow: The bucket does not have server access logging enabled.</a:t>
            </a:r>
            <a:br>
              <a:rPr lang="en-US"/>
            </a:br>
            <a:r>
              <a:rPr lang="en-US"/>
              <a:t>Yellow: The target bucket permissions do not include the owner account. Trusted Advisor cannot check it.</a:t>
            </a:r>
            <a:br>
              <a:rPr lang="en-US"/>
            </a:br>
            <a:r>
              <a:rPr lang="en-US" b="1"/>
              <a:t>Recommended Action</a:t>
            </a:r>
            <a:r>
              <a:rPr lang="en-US"/>
              <a:t>: </a:t>
            </a:r>
            <a:br>
              <a:rPr lang="en-US"/>
            </a:br>
            <a:r>
              <a:rPr lang="en-US"/>
              <a:t>Enable bucket logging for most buckets. </a:t>
            </a:r>
          </a:p>
          <a:p>
            <a:r>
              <a:rPr lang="en-US"/>
              <a:t>If the target bucket permissions do not include the owner account and you want Trusted Advisor to check the logging status, add the owner account as a grantee. </a:t>
            </a:r>
          </a:p>
        </p:txBody>
      </p:sp>
      <p:pic>
        <p:nvPicPr>
          <p:cNvPr id="13" name="Picture 12" descr="Amazon S3 bucket logging information for Region us-east-2. See description in slide notes.">
            <a:extLst>
              <a:ext uri="{FF2B5EF4-FFF2-40B4-BE49-F238E27FC236}">
                <a16:creationId xmlns:a16="http://schemas.microsoft.com/office/drawing/2014/main" id="{411B6702-D6FB-4810-869D-AC201450B94D}"/>
              </a:ext>
            </a:extLst>
          </p:cNvPr>
          <p:cNvPicPr>
            <a:picLocks noChangeAspect="1"/>
          </p:cNvPicPr>
          <p:nvPr/>
        </p:nvPicPr>
        <p:blipFill>
          <a:blip r:embed="rId5"/>
          <a:stretch>
            <a:fillRect/>
          </a:stretch>
        </p:blipFill>
        <p:spPr>
          <a:xfrm>
            <a:off x="1093798" y="5440552"/>
            <a:ext cx="10004403" cy="1127858"/>
          </a:xfrm>
          <a:prstGeom prst="rect">
            <a:avLst/>
          </a:prstGeom>
        </p:spPr>
      </p:pic>
    </p:spTree>
    <p:custDataLst>
      <p:tags r:id="rId1"/>
    </p:custDataLst>
    <p:extLst>
      <p:ext uri="{BB962C8B-B14F-4D97-AF65-F5344CB8AC3E}">
        <p14:creationId xmlns:p14="http://schemas.microsoft.com/office/powerpoint/2010/main" val="4054526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9AFBF15-17A5-9B44-780D-9EAA41D6459E}"/>
              </a:ext>
            </a:extLst>
          </p:cNvPr>
          <p:cNvSpPr>
            <a:spLocks noGrp="1"/>
          </p:cNvSpPr>
          <p:nvPr>
            <p:ph type="sldNum" sz="quarter" idx="20"/>
          </p:nvPr>
        </p:nvSpPr>
        <p:spPr/>
        <p:txBody>
          <a:bodyPr/>
          <a:lstStyle/>
          <a:p>
            <a:fld id="{930176A1-BCF0-4712-97A6-6B495F55390B}" type="slidenum">
              <a:rPr lang="en-US" smtClean="0"/>
              <a:pPr/>
              <a:t>6</a:t>
            </a:fld>
            <a:endParaRPr lang="en-US" dirty="0"/>
          </a:p>
        </p:txBody>
      </p:sp>
      <p:sp>
        <p:nvSpPr>
          <p:cNvPr id="2" name="Title 1"/>
          <p:cNvSpPr>
            <a:spLocks noGrp="1"/>
          </p:cNvSpPr>
          <p:nvPr>
            <p:ph type="title"/>
          </p:nvPr>
        </p:nvSpPr>
        <p:spPr/>
        <p:txBody>
          <a:bodyPr/>
          <a:lstStyle/>
          <a:p>
            <a:r>
              <a:rPr lang="en-US"/>
              <a:t>What is the AWS Well-Architected Framework?</a:t>
            </a:r>
          </a:p>
        </p:txBody>
      </p:sp>
      <p:sp>
        <p:nvSpPr>
          <p:cNvPr id="11" name="Content Placeholder 10"/>
          <p:cNvSpPr>
            <a:spLocks noGrp="1"/>
          </p:cNvSpPr>
          <p:nvPr>
            <p:ph sz="quarter" idx="21"/>
          </p:nvPr>
        </p:nvSpPr>
        <p:spPr/>
        <p:txBody>
          <a:bodyPr>
            <a:noAutofit/>
          </a:bodyPr>
          <a:lstStyle/>
          <a:p>
            <a:r>
              <a:rPr lang="en-US"/>
              <a:t>A guide for designing infrastructures that are:</a:t>
            </a:r>
          </a:p>
          <a:p>
            <a:pPr lvl="1">
              <a:buFont typeface="Wingdings" panose="05000000000000000000" pitchFamily="2" charset="2"/>
              <a:buChar char="ü"/>
            </a:pPr>
            <a:r>
              <a:rPr lang="en-US">
                <a:solidFill>
                  <a:srgbClr val="000000"/>
                </a:solidFill>
              </a:rPr>
              <a:t>Secure</a:t>
            </a:r>
            <a:endParaRPr lang="en-US">
              <a:solidFill>
                <a:srgbClr val="000000"/>
              </a:solidFill>
              <a:latin typeface="Amazon Ember Light" panose="020B0403020204020204"/>
            </a:endParaRPr>
          </a:p>
          <a:p>
            <a:pPr lvl="1">
              <a:buFont typeface="Wingdings" panose="05000000000000000000" pitchFamily="2" charset="2"/>
              <a:buChar char="ü"/>
            </a:pPr>
            <a:r>
              <a:rPr lang="en-US">
                <a:solidFill>
                  <a:srgbClr val="000000"/>
                </a:solidFill>
              </a:rPr>
              <a:t>High-performing</a:t>
            </a:r>
            <a:endParaRPr lang="en-US">
              <a:solidFill>
                <a:srgbClr val="000000"/>
              </a:solidFill>
              <a:latin typeface="Amazon Ember Light" panose="020B0403020204020204"/>
            </a:endParaRPr>
          </a:p>
          <a:p>
            <a:pPr lvl="1">
              <a:buFont typeface="Wingdings" panose="05000000000000000000" pitchFamily="2" charset="2"/>
              <a:buChar char="ü"/>
            </a:pPr>
            <a:r>
              <a:rPr lang="en-US">
                <a:solidFill>
                  <a:srgbClr val="000000"/>
                </a:solidFill>
              </a:rPr>
              <a:t>Resilient</a:t>
            </a:r>
            <a:endParaRPr lang="en-US">
              <a:solidFill>
                <a:srgbClr val="000000"/>
              </a:solidFill>
              <a:latin typeface="Amazon Ember Light" panose="020B0403020204020204"/>
            </a:endParaRPr>
          </a:p>
          <a:p>
            <a:pPr lvl="1">
              <a:buFont typeface="Wingdings" panose="05000000000000000000" pitchFamily="2" charset="2"/>
              <a:buChar char="ü"/>
            </a:pPr>
            <a:r>
              <a:rPr lang="en-US">
                <a:solidFill>
                  <a:srgbClr val="000000"/>
                </a:solidFill>
              </a:rPr>
              <a:t>Efficient</a:t>
            </a:r>
            <a:endParaRPr lang="en-US">
              <a:solidFill>
                <a:srgbClr val="000000"/>
              </a:solidFill>
              <a:latin typeface="Amazon Ember Light" panose="020B0403020204020204"/>
            </a:endParaRPr>
          </a:p>
          <a:p>
            <a:r>
              <a:rPr lang="en-US"/>
              <a:t>A consistent approach to evaluating and implementing cloud architectures</a:t>
            </a:r>
          </a:p>
          <a:p>
            <a:r>
              <a:rPr lang="en-US"/>
              <a:t>A way to provide best practices that were developed through lessons learned by reviewing customer architectures</a:t>
            </a:r>
          </a:p>
        </p:txBody>
      </p:sp>
    </p:spTree>
    <p:custDataLst>
      <p:tags r:id="rId1"/>
    </p:custDataLst>
    <p:extLst>
      <p:ext uri="{BB962C8B-B14F-4D97-AF65-F5344CB8AC3E}">
        <p14:creationId xmlns:p14="http://schemas.microsoft.com/office/powerpoint/2010/main" val="419715263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06E8B36-A7F8-3F48-8D41-4C8D5BF9F3EB}"/>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pPr/>
              <a:t>60</a:t>
            </a:fld>
            <a:endParaRPr lang="en-US" dirty="0"/>
          </a:p>
        </p:txBody>
      </p:sp>
      <p:sp>
        <p:nvSpPr>
          <p:cNvPr id="3" name="Title 2">
            <a:extLst>
              <a:ext uri="{FF2B5EF4-FFF2-40B4-BE49-F238E27FC236}">
                <a16:creationId xmlns:a16="http://schemas.microsoft.com/office/drawing/2014/main" id="{34A9215D-56A1-C14C-8D1D-ECD06964D449}"/>
              </a:ext>
            </a:extLst>
          </p:cNvPr>
          <p:cNvSpPr>
            <a:spLocks noGrp="1"/>
          </p:cNvSpPr>
          <p:nvPr>
            <p:ph type="ctrTitle"/>
          </p:nvPr>
        </p:nvSpPr>
        <p:spPr/>
        <p:txBody>
          <a:bodyPr/>
          <a:lstStyle/>
          <a:p>
            <a:r>
              <a:rPr lang="en-US">
                <a:latin typeface="+mj-lt"/>
              </a:rPr>
              <a:t>Section 3 key takeaways</a:t>
            </a:r>
          </a:p>
        </p:txBody>
      </p:sp>
      <p:sp>
        <p:nvSpPr>
          <p:cNvPr id="5" name="Content Placeholder 4">
            <a:extLst>
              <a:ext uri="{FF2B5EF4-FFF2-40B4-BE49-F238E27FC236}">
                <a16:creationId xmlns:a16="http://schemas.microsoft.com/office/drawing/2014/main" id="{5DED86B2-95F3-E144-93EC-D7312615DDBA}"/>
              </a:ext>
            </a:extLst>
          </p:cNvPr>
          <p:cNvSpPr>
            <a:spLocks noGrp="1"/>
          </p:cNvSpPr>
          <p:nvPr>
            <p:ph type="body" idx="1"/>
          </p:nvPr>
        </p:nvSpPr>
        <p:spPr/>
        <p:txBody>
          <a:bodyPr/>
          <a:lstStyle/>
          <a:p>
            <a:pPr>
              <a:buClr>
                <a:schemeClr val="tx1"/>
              </a:buClr>
            </a:pPr>
            <a:r>
              <a:rPr lang="en-US" sz="2400">
                <a:solidFill>
                  <a:srgbClr val="504BAB"/>
                </a:solidFill>
                <a:latin typeface="+mn-lt"/>
              </a:rPr>
              <a:t>AWS Trusted Advisor </a:t>
            </a:r>
            <a:r>
              <a:rPr lang="en-US" sz="2400">
                <a:latin typeface="+mn-lt"/>
              </a:rPr>
              <a:t>is an online tool that provides real-time guidance to help you provision your resources by following AWS best practices. </a:t>
            </a:r>
          </a:p>
          <a:p>
            <a:pPr>
              <a:buClr>
                <a:schemeClr val="tx1"/>
              </a:buClr>
            </a:pPr>
            <a:r>
              <a:rPr lang="en-US" sz="2400">
                <a:latin typeface="+mn-lt"/>
              </a:rPr>
              <a:t>AWS Trusted Advisor looks at your </a:t>
            </a:r>
            <a:r>
              <a:rPr lang="en-US" sz="2400">
                <a:solidFill>
                  <a:srgbClr val="504BAB"/>
                </a:solidFill>
                <a:latin typeface="+mn-lt"/>
              </a:rPr>
              <a:t>entire AWS environment</a:t>
            </a:r>
            <a:r>
              <a:rPr lang="en-US" sz="2400">
                <a:solidFill>
                  <a:schemeClr val="accent5"/>
                </a:solidFill>
                <a:latin typeface="+mn-lt"/>
              </a:rPr>
              <a:t> </a:t>
            </a:r>
            <a:r>
              <a:rPr lang="en-US" sz="2400">
                <a:latin typeface="+mn-lt"/>
              </a:rPr>
              <a:t>and gives you real-time recommendations in five categories.</a:t>
            </a:r>
          </a:p>
          <a:p>
            <a:pPr>
              <a:buClr>
                <a:schemeClr val="tx1"/>
              </a:buClr>
            </a:pPr>
            <a:r>
              <a:rPr lang="en-US" sz="2400">
                <a:latin typeface="+mn-lt"/>
              </a:rPr>
              <a:t>You can use AWS Trusted Advisor to help you optimize your AWS environment as soon as you start implementing your architecture designs.</a:t>
            </a:r>
          </a:p>
        </p:txBody>
      </p:sp>
      <p:pic>
        <p:nvPicPr>
          <p:cNvPr id="6" name="Picture Placeholder 6">
            <a:extLst>
              <a:ext uri="{FF2B5EF4-FFF2-40B4-BE49-F238E27FC236}">
                <a16:creationId xmlns:a16="http://schemas.microsoft.com/office/drawing/2014/main" id="{DF245F4B-F83C-4547-948B-29463175E4C7}"/>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256032" y="2157984"/>
            <a:ext cx="3931314" cy="3104201"/>
          </a:xfrm>
          <a:prstGeom prst="rect">
            <a:avLst/>
          </a:prstGeom>
        </p:spPr>
      </p:pic>
    </p:spTree>
    <p:custDataLst>
      <p:tags r:id="rId1"/>
    </p:custDataLst>
    <p:extLst>
      <p:ext uri="{BB962C8B-B14F-4D97-AF65-F5344CB8AC3E}">
        <p14:creationId xmlns:p14="http://schemas.microsoft.com/office/powerpoint/2010/main" val="128260180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A3440BC3-762D-4310-82DF-4E1F23D9E6A4}"/>
              </a:ext>
            </a:extLst>
          </p:cNvPr>
          <p:cNvSpPr>
            <a:spLocks noGrp="1"/>
          </p:cNvSpPr>
          <p:nvPr>
            <p:ph type="subTitle" idx="1"/>
          </p:nvPr>
        </p:nvSpPr>
        <p:spPr/>
        <p:txBody>
          <a:bodyPr/>
          <a:lstStyle/>
          <a:p>
            <a:r>
              <a:rPr lang="en-US"/>
              <a:t>Module 9: Cloud Architecture</a:t>
            </a:r>
          </a:p>
          <a:p>
            <a:endParaRPr lang="en-US"/>
          </a:p>
        </p:txBody>
      </p:sp>
      <p:sp>
        <p:nvSpPr>
          <p:cNvPr id="6" name="Title 5">
            <a:extLst>
              <a:ext uri="{FF2B5EF4-FFF2-40B4-BE49-F238E27FC236}">
                <a16:creationId xmlns:a16="http://schemas.microsoft.com/office/drawing/2014/main" id="{BFC5ECD2-AFF4-4A2B-9E54-AC9D736C4BC9}"/>
              </a:ext>
            </a:extLst>
          </p:cNvPr>
          <p:cNvSpPr>
            <a:spLocks noGrp="1"/>
          </p:cNvSpPr>
          <p:nvPr>
            <p:ph type="title"/>
          </p:nvPr>
        </p:nvSpPr>
        <p:spPr/>
        <p:txBody>
          <a:bodyPr>
            <a:normAutofit/>
          </a:bodyPr>
          <a:lstStyle/>
          <a:p>
            <a:r>
              <a:rPr lang="en-US"/>
              <a:t>Module wrap-up</a:t>
            </a:r>
          </a:p>
        </p:txBody>
      </p:sp>
    </p:spTree>
    <p:custDataLst>
      <p:tags r:id="rId1"/>
    </p:custDataLst>
    <p:extLst>
      <p:ext uri="{BB962C8B-B14F-4D97-AF65-F5344CB8AC3E}">
        <p14:creationId xmlns:p14="http://schemas.microsoft.com/office/powerpoint/2010/main" val="31912275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BECEECC-6889-3C4B-ADDE-289EB9D9F6A9}"/>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62</a:t>
            </a:fld>
            <a:endParaRPr lang="en-US"/>
          </a:p>
        </p:txBody>
      </p:sp>
      <p:sp>
        <p:nvSpPr>
          <p:cNvPr id="2" name="Title 1"/>
          <p:cNvSpPr>
            <a:spLocks noGrp="1"/>
          </p:cNvSpPr>
          <p:nvPr>
            <p:ph type="title"/>
          </p:nvPr>
        </p:nvSpPr>
        <p:spPr/>
        <p:txBody>
          <a:bodyPr>
            <a:noAutofit/>
          </a:bodyPr>
          <a:lstStyle/>
          <a:p>
            <a:r>
              <a:rPr lang="en-US">
                <a:latin typeface="+mj-lt"/>
              </a:rPr>
              <a:t>Module summary </a:t>
            </a:r>
          </a:p>
        </p:txBody>
      </p:sp>
      <p:sp>
        <p:nvSpPr>
          <p:cNvPr id="6" name="Content Placeholder 5">
            <a:extLst>
              <a:ext uri="{FF2B5EF4-FFF2-40B4-BE49-F238E27FC236}">
                <a16:creationId xmlns:a16="http://schemas.microsoft.com/office/drawing/2014/main" id="{96B1D8CB-247D-9047-BFCE-7C071A34030D}"/>
              </a:ext>
            </a:extLst>
          </p:cNvPr>
          <p:cNvSpPr>
            <a:spLocks noGrp="1"/>
          </p:cNvSpPr>
          <p:nvPr>
            <p:ph sz="quarter" idx="21"/>
          </p:nvPr>
        </p:nvSpPr>
        <p:spPr/>
        <p:txBody>
          <a:bodyPr/>
          <a:lstStyle/>
          <a:p>
            <a:pPr marL="0" indent="0">
              <a:buNone/>
            </a:pPr>
            <a:r>
              <a:rPr lang="en-US"/>
              <a:t>In summary, in this module you learned how to:</a:t>
            </a:r>
          </a:p>
          <a:p>
            <a:r>
              <a:rPr lang="en-US"/>
              <a:t>Describe the AWS Well-Architected Framework, including the six pillars</a:t>
            </a:r>
          </a:p>
          <a:p>
            <a:r>
              <a:rPr lang="en-US">
                <a:latin typeface="+mn-lt"/>
              </a:rPr>
              <a:t>Identify the design principles of the AWS Well-Architected Framework</a:t>
            </a:r>
          </a:p>
          <a:p>
            <a:r>
              <a:rPr lang="en-US">
                <a:latin typeface="+mn-lt"/>
              </a:rPr>
              <a:t>Explain the importance of reliability and high availability</a:t>
            </a:r>
          </a:p>
          <a:p>
            <a:r>
              <a:rPr lang="en-US">
                <a:latin typeface="+mn-lt"/>
              </a:rPr>
              <a:t>Identify how AWS Trusted Advisor helps customers</a:t>
            </a:r>
          </a:p>
          <a:p>
            <a:r>
              <a:rPr lang="en-US">
                <a:latin typeface="+mn-lt"/>
              </a:rPr>
              <a:t>Interpret AWS Trusted Advisor recommendations</a:t>
            </a:r>
          </a:p>
        </p:txBody>
      </p:sp>
    </p:spTree>
    <p:custDataLst>
      <p:tags r:id="rId1"/>
    </p:custDataLst>
    <p:extLst>
      <p:ext uri="{BB962C8B-B14F-4D97-AF65-F5344CB8AC3E}">
        <p14:creationId xmlns:p14="http://schemas.microsoft.com/office/powerpoint/2010/main" val="271166084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1CCF31-FAE9-F118-A0AB-5BEF44452506}"/>
              </a:ext>
            </a:extLst>
          </p:cNvPr>
          <p:cNvSpPr>
            <a:spLocks noGrp="1"/>
          </p:cNvSpPr>
          <p:nvPr>
            <p:ph type="sldNum" sz="quarter" idx="20"/>
          </p:nvPr>
        </p:nvSpPr>
        <p:spPr/>
        <p:txBody>
          <a:bodyPr/>
          <a:lstStyle/>
          <a:p>
            <a:fld id="{930176A1-BCF0-4712-97A6-6B495F55390B}" type="slidenum">
              <a:rPr lang="en-US" smtClean="0"/>
              <a:pPr/>
              <a:t>63</a:t>
            </a:fld>
            <a:endParaRPr lang="en-US"/>
          </a:p>
        </p:txBody>
      </p:sp>
      <p:sp>
        <p:nvSpPr>
          <p:cNvPr id="4" name="Title 3">
            <a:extLst>
              <a:ext uri="{FF2B5EF4-FFF2-40B4-BE49-F238E27FC236}">
                <a16:creationId xmlns:a16="http://schemas.microsoft.com/office/drawing/2014/main" id="{F89D4C57-8ACE-7A46-BE45-25F2ADAE9651}"/>
              </a:ext>
            </a:extLst>
          </p:cNvPr>
          <p:cNvSpPr>
            <a:spLocks noGrp="1"/>
          </p:cNvSpPr>
          <p:nvPr>
            <p:ph type="title"/>
          </p:nvPr>
        </p:nvSpPr>
        <p:spPr/>
        <p:txBody>
          <a:bodyPr>
            <a:normAutofit/>
          </a:bodyPr>
          <a:lstStyle/>
          <a:p>
            <a:r>
              <a:rPr lang="en-US">
                <a:latin typeface="+mj-lt"/>
              </a:rPr>
              <a:t>Complete the knowledge check</a:t>
            </a:r>
          </a:p>
        </p:txBody>
      </p:sp>
      <p:pic>
        <p:nvPicPr>
          <p:cNvPr id="6" name="Picture 5">
            <a:extLst>
              <a:ext uri="{FF2B5EF4-FFF2-40B4-BE49-F238E27FC236}">
                <a16:creationId xmlns:a16="http://schemas.microsoft.com/office/drawing/2014/main" id="{6AA59BB7-F837-804D-AFBB-23A2CCBCA2A3}"/>
              </a:ext>
              <a:ext uri="{C183D7F6-B498-43B3-948B-1728B52AA6E4}">
                <adec:decorative xmlns:adec="http://schemas.microsoft.com/office/drawing/2017/decorative" val="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2588755" y="1564105"/>
            <a:ext cx="6864617" cy="4576411"/>
          </a:xfrm>
          <a:prstGeom prst="rect">
            <a:avLst/>
          </a:prstGeom>
          <a:ln>
            <a:solidFill>
              <a:schemeClr val="accent1"/>
            </a:solidFill>
          </a:ln>
        </p:spPr>
      </p:pic>
    </p:spTree>
    <p:custDataLst>
      <p:tags r:id="rId1"/>
    </p:custDataLst>
    <p:extLst>
      <p:ext uri="{BB962C8B-B14F-4D97-AF65-F5344CB8AC3E}">
        <p14:creationId xmlns:p14="http://schemas.microsoft.com/office/powerpoint/2010/main" val="17254952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lide Number Placeholder 20">
            <a:extLst>
              <a:ext uri="{FF2B5EF4-FFF2-40B4-BE49-F238E27FC236}">
                <a16:creationId xmlns:a16="http://schemas.microsoft.com/office/drawing/2014/main" id="{6AE8F5CC-6E34-42F3-8205-7EBBE172B77D}"/>
              </a:ext>
            </a:extLst>
          </p:cNvPr>
          <p:cNvSpPr>
            <a:spLocks noGrp="1"/>
          </p:cNvSpPr>
          <p:nvPr>
            <p:ph type="sldNum" sz="quarter" idx="20"/>
          </p:nvPr>
        </p:nvSpPr>
        <p:spPr/>
        <p:txBody>
          <a:bodyPr/>
          <a:lstStyle/>
          <a:p>
            <a:fld id="{B23121D6-781A-4B6C-8D9B-3A8188A614AE}" type="slidenum">
              <a:rPr lang="en-US" smtClean="0"/>
              <a:pPr/>
              <a:t>64</a:t>
            </a:fld>
            <a:endParaRPr lang="en-US"/>
          </a:p>
        </p:txBody>
      </p:sp>
      <p:sp>
        <p:nvSpPr>
          <p:cNvPr id="3" name="Title 2">
            <a:extLst>
              <a:ext uri="{FF2B5EF4-FFF2-40B4-BE49-F238E27FC236}">
                <a16:creationId xmlns:a16="http://schemas.microsoft.com/office/drawing/2014/main" id="{A6BFFA0E-AF42-4BF5-A28B-5A1FA222B902}"/>
              </a:ext>
            </a:extLst>
          </p:cNvPr>
          <p:cNvSpPr>
            <a:spLocks noGrp="1"/>
          </p:cNvSpPr>
          <p:nvPr>
            <p:ph type="title"/>
          </p:nvPr>
        </p:nvSpPr>
        <p:spPr/>
        <p:txBody>
          <a:bodyPr>
            <a:normAutofit fontScale="90000"/>
          </a:bodyPr>
          <a:lstStyle/>
          <a:p>
            <a:r>
              <a:rPr lang="en-US"/>
              <a:t>Sample exam question</a:t>
            </a:r>
          </a:p>
        </p:txBody>
      </p:sp>
      <p:sp>
        <p:nvSpPr>
          <p:cNvPr id="4" name="Text Placeholder 3">
            <a:extLst>
              <a:ext uri="{FF2B5EF4-FFF2-40B4-BE49-F238E27FC236}">
                <a16:creationId xmlns:a16="http://schemas.microsoft.com/office/drawing/2014/main" id="{2D1032F5-5931-4A8E-B1A1-5F924A4E986A}"/>
              </a:ext>
            </a:extLst>
          </p:cNvPr>
          <p:cNvSpPr>
            <a:spLocks noGrp="1"/>
          </p:cNvSpPr>
          <p:nvPr>
            <p:ph type="body" idx="1"/>
          </p:nvPr>
        </p:nvSpPr>
        <p:spPr/>
        <p:txBody>
          <a:bodyPr/>
          <a:lstStyle/>
          <a:p>
            <a:r>
              <a:rPr lang="en-US"/>
              <a:t>A </a:t>
            </a:r>
            <a:r>
              <a:rPr lang="en-US" err="1"/>
              <a:t>SysOps</a:t>
            </a:r>
            <a:r>
              <a:rPr lang="en-US"/>
              <a:t> engineer working at a company wants to protect their data in transit and at rest. What services could they use to protect their data?</a:t>
            </a:r>
          </a:p>
        </p:txBody>
      </p:sp>
      <p:sp>
        <p:nvSpPr>
          <p:cNvPr id="7" name="Choice Header">
            <a:extLst>
              <a:ext uri="{FF2B5EF4-FFF2-40B4-BE49-F238E27FC236}">
                <a16:creationId xmlns:a16="http://schemas.microsoft.com/office/drawing/2014/main" id="{3E3755FE-66B5-49CC-855D-2AFAAF8A73A6}"/>
              </a:ext>
            </a:extLst>
          </p:cNvPr>
          <p:cNvSpPr txBox="1">
            <a:spLocks/>
          </p:cNvSpPr>
          <p:nvPr/>
        </p:nvSpPr>
        <p:spPr>
          <a:xfrm>
            <a:off x="0" y="2109788"/>
            <a:ext cx="887413" cy="317500"/>
          </a:xfrm>
          <a:prstGeom prst="rect">
            <a:avLst/>
          </a:prstGeom>
          <a:solidFill>
            <a:schemeClr val="accent2"/>
          </a:solidFill>
          <a:ln>
            <a:noFill/>
          </a:ln>
        </p:spPr>
        <p:txBody>
          <a:bodyPr lIns="0" rIns="0">
            <a:noAutofit/>
          </a:bodyPr>
          <a:lstStyle>
            <a:defPPr>
              <a:defRPr lang="en-US"/>
            </a:defPPr>
            <a:lvl1pPr marL="0" indent="0" algn="ctr"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1pPr>
            <a:lvl2pPr marL="457200" indent="-230188" algn="l" defTabSz="228600" rtl="0" eaLnBrk="1" latinLnBrk="0" hangingPunct="1">
              <a:lnSpc>
                <a:spcPct val="100000"/>
              </a:lnSpc>
              <a:spcBef>
                <a:spcPts val="0"/>
              </a:spcBef>
              <a:spcAft>
                <a:spcPts val="600"/>
              </a:spcAft>
              <a:buFont typeface="Amazon Ember"/>
              <a:buChar char="•"/>
              <a:defRPr sz="2400" kern="1200">
                <a:solidFill>
                  <a:schemeClr val="tx2"/>
                </a:solidFill>
                <a:latin typeface="Amazon Ember"/>
              </a:defRPr>
            </a:lvl2pPr>
            <a:lvl3pPr marL="685800" indent="-230188" algn="l" defTabSz="228600" rtl="0" eaLnBrk="1" latinLnBrk="0" hangingPunct="1">
              <a:lnSpc>
                <a:spcPct val="100000"/>
              </a:lnSpc>
              <a:spcBef>
                <a:spcPts val="0"/>
              </a:spcBef>
              <a:spcAft>
                <a:spcPts val="600"/>
              </a:spcAft>
              <a:buFont typeface="Amazon Ember"/>
              <a:buChar char="•"/>
              <a:defRPr sz="2000" kern="1200">
                <a:solidFill>
                  <a:schemeClr val="tx2"/>
                </a:solidFill>
                <a:latin typeface="Amazon Ember"/>
              </a:defRPr>
            </a:lvl3pPr>
            <a:lvl4pPr marL="914400" indent="-230188" algn="l" defTabSz="228600" rtl="0" eaLnBrk="1" latinLnBrk="0" hangingPunct="1">
              <a:lnSpc>
                <a:spcPct val="100000"/>
              </a:lnSpc>
              <a:spcBef>
                <a:spcPts val="0"/>
              </a:spcBef>
              <a:spcAft>
                <a:spcPts val="600"/>
              </a:spcAft>
              <a:buFont typeface="Amazon Ember"/>
              <a:buChar char="•"/>
              <a:defRPr sz="1800" kern="1200">
                <a:solidFill>
                  <a:schemeClr val="tx2"/>
                </a:solidFill>
                <a:latin typeface="Amazon Ember"/>
              </a:defRPr>
            </a:lvl4pPr>
            <a:lvl5pPr marL="1143000" indent="-230188" algn="l" defTabSz="228600" rtl="0" eaLnBrk="1" latinLnBrk="0" hangingPunct="1">
              <a:lnSpc>
                <a:spcPct val="100000"/>
              </a:lnSpc>
              <a:spcBef>
                <a:spcPts val="0"/>
              </a:spcBef>
              <a:spcAft>
                <a:spcPts val="600"/>
              </a:spcAft>
              <a:buFont typeface="Amazon Ember"/>
              <a:buChar char="•"/>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Choice</a:t>
            </a:r>
          </a:p>
        </p:txBody>
      </p:sp>
      <p:sp>
        <p:nvSpPr>
          <p:cNvPr id="8" name="Response Header">
            <a:extLst>
              <a:ext uri="{FF2B5EF4-FFF2-40B4-BE49-F238E27FC236}">
                <a16:creationId xmlns:a16="http://schemas.microsoft.com/office/drawing/2014/main" id="{60558D72-BD1A-4B7D-9939-2FCA132FBF6D}"/>
              </a:ext>
            </a:extLst>
          </p:cNvPr>
          <p:cNvSpPr txBox="1">
            <a:spLocks/>
          </p:cNvSpPr>
          <p:nvPr/>
        </p:nvSpPr>
        <p:spPr>
          <a:xfrm>
            <a:off x="907950" y="2109788"/>
            <a:ext cx="11284050" cy="317500"/>
          </a:xfrm>
          <a:prstGeom prst="rect">
            <a:avLst/>
          </a:prstGeom>
          <a:solidFill>
            <a:schemeClr val="accent2"/>
          </a:solidFill>
          <a:ln>
            <a:noFill/>
          </a:ln>
        </p:spPr>
        <p:txBody>
          <a:bodyPr lIns="91440" rIns="0">
            <a:noAutofit/>
          </a:bodyPr>
          <a:lstStyle>
            <a:defPPr>
              <a:defRPr lang="en-US"/>
            </a:defPPr>
            <a:lvl1pPr marL="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1pPr>
            <a:lvl2pPr marL="457200" indent="-230188" algn="l" defTabSz="228600" rtl="0" eaLnBrk="1" latinLnBrk="0" hangingPunct="1">
              <a:lnSpc>
                <a:spcPct val="100000"/>
              </a:lnSpc>
              <a:spcBef>
                <a:spcPts val="0"/>
              </a:spcBef>
              <a:spcAft>
                <a:spcPts val="600"/>
              </a:spcAft>
              <a:buFont typeface="Amazon Ember"/>
              <a:buChar char="•"/>
              <a:defRPr sz="2400" kern="1200">
                <a:solidFill>
                  <a:schemeClr val="tx2"/>
                </a:solidFill>
                <a:latin typeface="Amazon Ember"/>
              </a:defRPr>
            </a:lvl2pPr>
            <a:lvl3pPr marL="685800" indent="-230188" algn="l" defTabSz="228600" rtl="0" eaLnBrk="1" latinLnBrk="0" hangingPunct="1">
              <a:lnSpc>
                <a:spcPct val="100000"/>
              </a:lnSpc>
              <a:spcBef>
                <a:spcPts val="0"/>
              </a:spcBef>
              <a:spcAft>
                <a:spcPts val="600"/>
              </a:spcAft>
              <a:buFont typeface="Amazon Ember"/>
              <a:buChar char="•"/>
              <a:defRPr sz="2000" kern="1200">
                <a:solidFill>
                  <a:schemeClr val="tx2"/>
                </a:solidFill>
                <a:latin typeface="Amazon Ember"/>
              </a:defRPr>
            </a:lvl3pPr>
            <a:lvl4pPr marL="914400" indent="-230188" algn="l" defTabSz="228600" rtl="0" eaLnBrk="1" latinLnBrk="0" hangingPunct="1">
              <a:lnSpc>
                <a:spcPct val="100000"/>
              </a:lnSpc>
              <a:spcBef>
                <a:spcPts val="0"/>
              </a:spcBef>
              <a:spcAft>
                <a:spcPts val="600"/>
              </a:spcAft>
              <a:buFont typeface="Amazon Ember"/>
              <a:buChar char="•"/>
              <a:defRPr sz="1800" kern="1200">
                <a:solidFill>
                  <a:schemeClr val="tx2"/>
                </a:solidFill>
                <a:latin typeface="Amazon Ember"/>
              </a:defRPr>
            </a:lvl4pPr>
            <a:lvl5pPr marL="1143000" indent="-230188" algn="l" defTabSz="228600" rtl="0" eaLnBrk="1" latinLnBrk="0" hangingPunct="1">
              <a:lnSpc>
                <a:spcPct val="100000"/>
              </a:lnSpc>
              <a:spcBef>
                <a:spcPts val="0"/>
              </a:spcBef>
              <a:spcAft>
                <a:spcPts val="600"/>
              </a:spcAft>
              <a:buFont typeface="Amazon Ember"/>
              <a:buChar char="•"/>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Response</a:t>
            </a:r>
          </a:p>
        </p:txBody>
      </p:sp>
      <p:sp>
        <p:nvSpPr>
          <p:cNvPr id="9" name="First Resp #">
            <a:extLst>
              <a:ext uri="{FF2B5EF4-FFF2-40B4-BE49-F238E27FC236}">
                <a16:creationId xmlns:a16="http://schemas.microsoft.com/office/drawing/2014/main" id="{65A4A2A3-944B-4A39-AAC8-A3FA4ACE17D0}"/>
              </a:ext>
            </a:extLst>
          </p:cNvPr>
          <p:cNvSpPr txBox="1">
            <a:spLocks/>
          </p:cNvSpPr>
          <p:nvPr/>
        </p:nvSpPr>
        <p:spPr>
          <a:xfrm>
            <a:off x="1" y="2427252"/>
            <a:ext cx="888136" cy="640080"/>
          </a:xfrm>
          <a:prstGeom prst="rect">
            <a:avLst/>
          </a:prstGeom>
          <a:noFill/>
          <a:ln>
            <a:noFill/>
          </a:ln>
        </p:spPr>
        <p:txBody>
          <a:bodyPr lIns="0" tIns="0" rIns="0" bIns="0" anchor="ctr"/>
          <a:lstStyle>
            <a:defPPr>
              <a:defRPr lang="en-US"/>
            </a:defPPr>
            <a:lvl1pPr marL="0" indent="0" algn="ctr" defTabSz="228600" rtl="0" eaLnBrk="1" latinLnBrk="0" hangingPunct="1">
              <a:lnSpc>
                <a:spcPct val="100000"/>
              </a:lnSpc>
              <a:spcBef>
                <a:spcPts val="0"/>
              </a:spcBef>
              <a:spcAft>
                <a:spcPts val="0"/>
              </a:spcAft>
              <a:buFont typeface="Amazon Ember"/>
              <a:buNone/>
              <a:defRPr sz="2000" kern="1200">
                <a:solidFill>
                  <a:schemeClr val="tx2"/>
                </a:solidFill>
                <a:latin typeface="+mj-lt"/>
              </a:defRPr>
            </a:lvl1pPr>
            <a:lvl2pPr marL="228600" indent="0" algn="l" defTabSz="228600" rtl="0" eaLnBrk="1" latinLnBrk="0" hangingPunct="1">
              <a:lnSpc>
                <a:spcPct val="100000"/>
              </a:lnSpc>
              <a:spcBef>
                <a:spcPts val="0"/>
              </a:spcBef>
              <a:spcAft>
                <a:spcPts val="600"/>
              </a:spcAft>
              <a:buFont typeface="Amazon Ember"/>
              <a:buNone/>
              <a:defRPr sz="2400" kern="1200">
                <a:solidFill>
                  <a:schemeClr val="tx2"/>
                </a:solidFill>
                <a:latin typeface="Amazon Ember"/>
              </a:defRPr>
            </a:lvl2pPr>
            <a:lvl3pPr marL="502920" indent="0" algn="l" defTabSz="228600" rtl="0" eaLnBrk="1" latinLnBrk="0" hangingPunct="1">
              <a:lnSpc>
                <a:spcPct val="100000"/>
              </a:lnSpc>
              <a:spcBef>
                <a:spcPts val="0"/>
              </a:spcBef>
              <a:spcAft>
                <a:spcPts val="600"/>
              </a:spcAft>
              <a:buFont typeface="Amazon Ember"/>
              <a:buNone/>
              <a:defRPr sz="2000" kern="1200">
                <a:solidFill>
                  <a:schemeClr val="tx2"/>
                </a:solidFill>
                <a:latin typeface="Amazon Ember"/>
              </a:defRPr>
            </a:lvl3pPr>
            <a:lvl4pPr marL="77724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4pPr>
            <a:lvl5pPr marL="105156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A</a:t>
            </a:r>
          </a:p>
        </p:txBody>
      </p:sp>
      <p:sp>
        <p:nvSpPr>
          <p:cNvPr id="10" name="First Resp Text">
            <a:extLst>
              <a:ext uri="{FF2B5EF4-FFF2-40B4-BE49-F238E27FC236}">
                <a16:creationId xmlns:a16="http://schemas.microsoft.com/office/drawing/2014/main" id="{8EE2B018-D421-43B3-B700-1A833B27E6DF}"/>
              </a:ext>
            </a:extLst>
          </p:cNvPr>
          <p:cNvSpPr txBox="1">
            <a:spLocks/>
          </p:cNvSpPr>
          <p:nvPr/>
        </p:nvSpPr>
        <p:spPr>
          <a:xfrm>
            <a:off x="907950" y="2427252"/>
            <a:ext cx="11233250" cy="640080"/>
          </a:xfrm>
          <a:prstGeom prst="rect">
            <a:avLst/>
          </a:prstGeom>
          <a:solidFill>
            <a:schemeClr val="bg1"/>
          </a:solidFill>
          <a:ln>
            <a:solidFill>
              <a:schemeClr val="bg1"/>
            </a:solidFill>
          </a:ln>
        </p:spPr>
        <p:txBody>
          <a:bodyPr lIns="91440" tIns="0" rIns="0" bIns="0" anchor="ctr"/>
          <a:lstStyle>
            <a:defPPr>
              <a:defRPr lang="en-US"/>
            </a:defPPr>
            <a:lvl1pPr marL="0" indent="0" algn="l" defTabSz="228600" rtl="0" eaLnBrk="1" latinLnBrk="0" hangingPunct="1">
              <a:lnSpc>
                <a:spcPct val="100000"/>
              </a:lnSpc>
              <a:spcBef>
                <a:spcPts val="0"/>
              </a:spcBef>
              <a:spcAft>
                <a:spcPts val="0"/>
              </a:spcAft>
              <a:buFont typeface="Amazon Ember"/>
              <a:buNone/>
              <a:defRPr sz="2000" kern="1200">
                <a:solidFill>
                  <a:schemeClr val="tx2"/>
                </a:solidFill>
                <a:latin typeface="Amazon Ember"/>
              </a:defRPr>
            </a:lvl1pPr>
            <a:lvl2pPr marL="228600" indent="0" algn="l" defTabSz="228600" rtl="0" eaLnBrk="1" latinLnBrk="0" hangingPunct="1">
              <a:lnSpc>
                <a:spcPct val="100000"/>
              </a:lnSpc>
              <a:spcBef>
                <a:spcPts val="0"/>
              </a:spcBef>
              <a:spcAft>
                <a:spcPts val="600"/>
              </a:spcAft>
              <a:buFont typeface="Amazon Ember"/>
              <a:buNone/>
              <a:defRPr sz="2400" kern="1200">
                <a:solidFill>
                  <a:schemeClr val="tx2"/>
                </a:solidFill>
                <a:latin typeface="Amazon Ember"/>
              </a:defRPr>
            </a:lvl2pPr>
            <a:lvl3pPr marL="502920" indent="0" algn="l" defTabSz="228600" rtl="0" eaLnBrk="1" latinLnBrk="0" hangingPunct="1">
              <a:lnSpc>
                <a:spcPct val="100000"/>
              </a:lnSpc>
              <a:spcBef>
                <a:spcPts val="0"/>
              </a:spcBef>
              <a:spcAft>
                <a:spcPts val="600"/>
              </a:spcAft>
              <a:buFont typeface="Amazon Ember"/>
              <a:buNone/>
              <a:defRPr sz="2000" kern="1200">
                <a:solidFill>
                  <a:schemeClr val="tx2"/>
                </a:solidFill>
                <a:latin typeface="Amazon Ember"/>
              </a:defRPr>
            </a:lvl3pPr>
            <a:lvl4pPr marL="77724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4pPr>
            <a:lvl5pPr marL="105156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Elastic Load Balancing</a:t>
            </a:r>
          </a:p>
        </p:txBody>
      </p:sp>
      <p:sp>
        <p:nvSpPr>
          <p:cNvPr id="11" name="Second Resp #">
            <a:extLst>
              <a:ext uri="{FF2B5EF4-FFF2-40B4-BE49-F238E27FC236}">
                <a16:creationId xmlns:a16="http://schemas.microsoft.com/office/drawing/2014/main" id="{0BCD2BF9-FDB8-4214-922C-6D75F9BC5A8D}"/>
              </a:ext>
            </a:extLst>
          </p:cNvPr>
          <p:cNvSpPr txBox="1">
            <a:spLocks/>
          </p:cNvSpPr>
          <p:nvPr/>
        </p:nvSpPr>
        <p:spPr>
          <a:xfrm>
            <a:off x="1" y="3100734"/>
            <a:ext cx="888136" cy="640080"/>
          </a:xfrm>
          <a:prstGeom prst="rect">
            <a:avLst/>
          </a:prstGeom>
          <a:noFill/>
          <a:ln>
            <a:noFill/>
          </a:ln>
        </p:spPr>
        <p:txBody>
          <a:bodyPr lIns="0" tIns="0" rIns="0" bIns="0" anchor="ctr"/>
          <a:lstStyle>
            <a:defPPr>
              <a:defRPr lang="en-US"/>
            </a:defPPr>
            <a:lvl1pPr marL="0" indent="0" algn="ctr" defTabSz="228600" rtl="0" eaLnBrk="1" latinLnBrk="0" hangingPunct="1">
              <a:lnSpc>
                <a:spcPct val="100000"/>
              </a:lnSpc>
              <a:spcBef>
                <a:spcPts val="0"/>
              </a:spcBef>
              <a:spcAft>
                <a:spcPts val="0"/>
              </a:spcAft>
              <a:buFont typeface="Amazon Ember"/>
              <a:buNone/>
              <a:defRPr sz="2000" kern="1200">
                <a:solidFill>
                  <a:schemeClr val="tx2"/>
                </a:solidFill>
                <a:latin typeface="+mj-lt"/>
              </a:defRPr>
            </a:lvl1pPr>
            <a:lvl2pPr marL="228600" indent="0" algn="l" defTabSz="228600" rtl="0" eaLnBrk="1" latinLnBrk="0" hangingPunct="1">
              <a:lnSpc>
                <a:spcPct val="100000"/>
              </a:lnSpc>
              <a:spcBef>
                <a:spcPts val="0"/>
              </a:spcBef>
              <a:spcAft>
                <a:spcPts val="600"/>
              </a:spcAft>
              <a:buFont typeface="Amazon Ember"/>
              <a:buNone/>
              <a:defRPr sz="2400" kern="1200">
                <a:solidFill>
                  <a:schemeClr val="tx2"/>
                </a:solidFill>
                <a:latin typeface="Amazon Ember"/>
              </a:defRPr>
            </a:lvl2pPr>
            <a:lvl3pPr marL="502920" indent="0" algn="l" defTabSz="228600" rtl="0" eaLnBrk="1" latinLnBrk="0" hangingPunct="1">
              <a:lnSpc>
                <a:spcPct val="100000"/>
              </a:lnSpc>
              <a:spcBef>
                <a:spcPts val="0"/>
              </a:spcBef>
              <a:spcAft>
                <a:spcPts val="600"/>
              </a:spcAft>
              <a:buFont typeface="Amazon Ember"/>
              <a:buNone/>
              <a:defRPr sz="2000" kern="1200">
                <a:solidFill>
                  <a:schemeClr val="tx2"/>
                </a:solidFill>
                <a:latin typeface="Amazon Ember"/>
              </a:defRPr>
            </a:lvl3pPr>
            <a:lvl4pPr marL="77724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4pPr>
            <a:lvl5pPr marL="105156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B</a:t>
            </a:r>
          </a:p>
        </p:txBody>
      </p:sp>
      <p:sp>
        <p:nvSpPr>
          <p:cNvPr id="12" name="Second Resp Text">
            <a:extLst>
              <a:ext uri="{FF2B5EF4-FFF2-40B4-BE49-F238E27FC236}">
                <a16:creationId xmlns:a16="http://schemas.microsoft.com/office/drawing/2014/main" id="{F41F4413-7F37-426A-8D49-D62F69440F7B}"/>
              </a:ext>
            </a:extLst>
          </p:cNvPr>
          <p:cNvSpPr txBox="1">
            <a:spLocks/>
          </p:cNvSpPr>
          <p:nvPr/>
        </p:nvSpPr>
        <p:spPr>
          <a:xfrm>
            <a:off x="907950" y="3100734"/>
            <a:ext cx="11233250" cy="640080"/>
          </a:xfrm>
          <a:prstGeom prst="rect">
            <a:avLst/>
          </a:prstGeom>
          <a:solidFill>
            <a:schemeClr val="bg1"/>
          </a:solidFill>
          <a:ln>
            <a:solidFill>
              <a:schemeClr val="bg1"/>
            </a:solidFill>
          </a:ln>
        </p:spPr>
        <p:txBody>
          <a:bodyPr lIns="91440" tIns="0" rIns="0" bIns="0" anchor="ctr"/>
          <a:lstStyle>
            <a:defPPr>
              <a:defRPr lang="en-US"/>
            </a:defPPr>
            <a:lvl1pPr marL="0" indent="0" algn="l" defTabSz="228600" rtl="0" eaLnBrk="1" latinLnBrk="0" hangingPunct="1">
              <a:lnSpc>
                <a:spcPct val="100000"/>
              </a:lnSpc>
              <a:spcBef>
                <a:spcPts val="0"/>
              </a:spcBef>
              <a:spcAft>
                <a:spcPts val="0"/>
              </a:spcAft>
              <a:buFont typeface="Amazon Ember"/>
              <a:buNone/>
              <a:defRPr sz="2000" kern="1200">
                <a:solidFill>
                  <a:schemeClr val="tx2"/>
                </a:solidFill>
                <a:latin typeface="Amazon Ember"/>
              </a:defRPr>
            </a:lvl1pPr>
            <a:lvl2pPr marL="228600" indent="0" algn="l" defTabSz="228600" rtl="0" eaLnBrk="1" latinLnBrk="0" hangingPunct="1">
              <a:lnSpc>
                <a:spcPct val="100000"/>
              </a:lnSpc>
              <a:spcBef>
                <a:spcPts val="0"/>
              </a:spcBef>
              <a:spcAft>
                <a:spcPts val="600"/>
              </a:spcAft>
              <a:buFont typeface="Amazon Ember"/>
              <a:buNone/>
              <a:defRPr sz="2400" kern="1200">
                <a:solidFill>
                  <a:schemeClr val="tx2"/>
                </a:solidFill>
                <a:latin typeface="Amazon Ember"/>
              </a:defRPr>
            </a:lvl2pPr>
            <a:lvl3pPr marL="502920" indent="0" algn="l" defTabSz="228600" rtl="0" eaLnBrk="1" latinLnBrk="0" hangingPunct="1">
              <a:lnSpc>
                <a:spcPct val="100000"/>
              </a:lnSpc>
              <a:spcBef>
                <a:spcPts val="0"/>
              </a:spcBef>
              <a:spcAft>
                <a:spcPts val="600"/>
              </a:spcAft>
              <a:buFont typeface="Amazon Ember"/>
              <a:buNone/>
              <a:defRPr sz="2000" kern="1200">
                <a:solidFill>
                  <a:schemeClr val="tx2"/>
                </a:solidFill>
                <a:latin typeface="Amazon Ember"/>
              </a:defRPr>
            </a:lvl3pPr>
            <a:lvl4pPr marL="77724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4pPr>
            <a:lvl5pPr marL="105156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Amazon Elastic Block Storage (Amazon EBS)</a:t>
            </a:r>
          </a:p>
        </p:txBody>
      </p:sp>
      <p:sp>
        <p:nvSpPr>
          <p:cNvPr id="13" name="Third Resp #">
            <a:extLst>
              <a:ext uri="{FF2B5EF4-FFF2-40B4-BE49-F238E27FC236}">
                <a16:creationId xmlns:a16="http://schemas.microsoft.com/office/drawing/2014/main" id="{D3D9828D-2026-4471-8E3E-251D638B962F}"/>
              </a:ext>
            </a:extLst>
          </p:cNvPr>
          <p:cNvSpPr txBox="1">
            <a:spLocks/>
          </p:cNvSpPr>
          <p:nvPr/>
        </p:nvSpPr>
        <p:spPr>
          <a:xfrm>
            <a:off x="1" y="3774216"/>
            <a:ext cx="888136" cy="640080"/>
          </a:xfrm>
          <a:prstGeom prst="rect">
            <a:avLst/>
          </a:prstGeom>
          <a:noFill/>
          <a:ln>
            <a:noFill/>
          </a:ln>
        </p:spPr>
        <p:txBody>
          <a:bodyPr lIns="0" tIns="0" rIns="0" bIns="0" anchor="ctr"/>
          <a:lstStyle>
            <a:defPPr>
              <a:defRPr lang="en-US"/>
            </a:defPPr>
            <a:lvl1pPr marL="0" indent="0" algn="ctr" defTabSz="228600" rtl="0" eaLnBrk="1" latinLnBrk="0" hangingPunct="1">
              <a:lnSpc>
                <a:spcPct val="100000"/>
              </a:lnSpc>
              <a:spcBef>
                <a:spcPts val="0"/>
              </a:spcBef>
              <a:spcAft>
                <a:spcPts val="0"/>
              </a:spcAft>
              <a:buFont typeface="Amazon Ember"/>
              <a:buNone/>
              <a:defRPr sz="2000" kern="1200">
                <a:solidFill>
                  <a:schemeClr val="tx2"/>
                </a:solidFill>
                <a:latin typeface="+mj-lt"/>
              </a:defRPr>
            </a:lvl1pPr>
            <a:lvl2pPr marL="228600" indent="0" algn="l" defTabSz="228600" rtl="0" eaLnBrk="1" latinLnBrk="0" hangingPunct="1">
              <a:lnSpc>
                <a:spcPct val="100000"/>
              </a:lnSpc>
              <a:spcBef>
                <a:spcPts val="0"/>
              </a:spcBef>
              <a:spcAft>
                <a:spcPts val="600"/>
              </a:spcAft>
              <a:buFont typeface="Amazon Ember"/>
              <a:buNone/>
              <a:defRPr sz="2400" kern="1200">
                <a:solidFill>
                  <a:schemeClr val="tx2"/>
                </a:solidFill>
                <a:latin typeface="Amazon Ember"/>
              </a:defRPr>
            </a:lvl2pPr>
            <a:lvl3pPr marL="502920" indent="0" algn="l" defTabSz="228600" rtl="0" eaLnBrk="1" latinLnBrk="0" hangingPunct="1">
              <a:lnSpc>
                <a:spcPct val="100000"/>
              </a:lnSpc>
              <a:spcBef>
                <a:spcPts val="0"/>
              </a:spcBef>
              <a:spcAft>
                <a:spcPts val="600"/>
              </a:spcAft>
              <a:buFont typeface="Amazon Ember"/>
              <a:buNone/>
              <a:defRPr sz="2000" kern="1200">
                <a:solidFill>
                  <a:schemeClr val="tx2"/>
                </a:solidFill>
                <a:latin typeface="Amazon Ember"/>
              </a:defRPr>
            </a:lvl3pPr>
            <a:lvl4pPr marL="77724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4pPr>
            <a:lvl5pPr marL="105156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C</a:t>
            </a:r>
          </a:p>
        </p:txBody>
      </p:sp>
      <p:sp>
        <p:nvSpPr>
          <p:cNvPr id="14" name="Third Resp Text">
            <a:extLst>
              <a:ext uri="{FF2B5EF4-FFF2-40B4-BE49-F238E27FC236}">
                <a16:creationId xmlns:a16="http://schemas.microsoft.com/office/drawing/2014/main" id="{C77A67E1-7AFF-48EB-A76D-E090A7C28BB9}"/>
              </a:ext>
            </a:extLst>
          </p:cNvPr>
          <p:cNvSpPr txBox="1">
            <a:spLocks/>
          </p:cNvSpPr>
          <p:nvPr/>
        </p:nvSpPr>
        <p:spPr>
          <a:xfrm>
            <a:off x="907950" y="3774216"/>
            <a:ext cx="11233250" cy="640080"/>
          </a:xfrm>
          <a:prstGeom prst="rect">
            <a:avLst/>
          </a:prstGeom>
          <a:solidFill>
            <a:schemeClr val="bg1"/>
          </a:solidFill>
          <a:ln>
            <a:solidFill>
              <a:schemeClr val="bg1"/>
            </a:solidFill>
          </a:ln>
        </p:spPr>
        <p:txBody>
          <a:bodyPr lIns="91440" tIns="0" rIns="0" bIns="0" anchor="ctr"/>
          <a:lstStyle>
            <a:defPPr>
              <a:defRPr lang="en-US"/>
            </a:defPPr>
            <a:lvl1pPr marL="0" indent="0" algn="l" defTabSz="228600" rtl="0" eaLnBrk="1" latinLnBrk="0" hangingPunct="1">
              <a:lnSpc>
                <a:spcPct val="100000"/>
              </a:lnSpc>
              <a:spcBef>
                <a:spcPts val="0"/>
              </a:spcBef>
              <a:spcAft>
                <a:spcPts val="0"/>
              </a:spcAft>
              <a:buFont typeface="Amazon Ember"/>
              <a:buNone/>
              <a:defRPr sz="2000" kern="1200">
                <a:solidFill>
                  <a:schemeClr val="tx2"/>
                </a:solidFill>
                <a:latin typeface="Amazon Ember"/>
              </a:defRPr>
            </a:lvl1pPr>
            <a:lvl2pPr marL="228600" indent="0" algn="l" defTabSz="228600" rtl="0" eaLnBrk="1" latinLnBrk="0" hangingPunct="1">
              <a:lnSpc>
                <a:spcPct val="100000"/>
              </a:lnSpc>
              <a:spcBef>
                <a:spcPts val="0"/>
              </a:spcBef>
              <a:spcAft>
                <a:spcPts val="600"/>
              </a:spcAft>
              <a:buFont typeface="Amazon Ember"/>
              <a:buNone/>
              <a:defRPr sz="2400" kern="1200">
                <a:solidFill>
                  <a:schemeClr val="tx2"/>
                </a:solidFill>
                <a:latin typeface="Amazon Ember"/>
              </a:defRPr>
            </a:lvl2pPr>
            <a:lvl3pPr marL="502920" indent="0" algn="l" defTabSz="228600" rtl="0" eaLnBrk="1" latinLnBrk="0" hangingPunct="1">
              <a:lnSpc>
                <a:spcPct val="100000"/>
              </a:lnSpc>
              <a:spcBef>
                <a:spcPts val="0"/>
              </a:spcBef>
              <a:spcAft>
                <a:spcPts val="600"/>
              </a:spcAft>
              <a:buFont typeface="Amazon Ember"/>
              <a:buNone/>
              <a:defRPr sz="2000" kern="1200">
                <a:solidFill>
                  <a:schemeClr val="tx2"/>
                </a:solidFill>
                <a:latin typeface="Amazon Ember"/>
              </a:defRPr>
            </a:lvl3pPr>
            <a:lvl4pPr marL="77724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4pPr>
            <a:lvl5pPr marL="105156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Amazon Simple Storage Service (Amazon S3)</a:t>
            </a:r>
          </a:p>
        </p:txBody>
      </p:sp>
      <p:sp>
        <p:nvSpPr>
          <p:cNvPr id="15" name="Fourth Resp #">
            <a:extLst>
              <a:ext uri="{FF2B5EF4-FFF2-40B4-BE49-F238E27FC236}">
                <a16:creationId xmlns:a16="http://schemas.microsoft.com/office/drawing/2014/main" id="{4450AE74-48CE-4056-9DF0-FCAD15DA0510}"/>
              </a:ext>
            </a:extLst>
          </p:cNvPr>
          <p:cNvSpPr txBox="1">
            <a:spLocks/>
          </p:cNvSpPr>
          <p:nvPr/>
        </p:nvSpPr>
        <p:spPr>
          <a:xfrm>
            <a:off x="1" y="4447698"/>
            <a:ext cx="888136" cy="640080"/>
          </a:xfrm>
          <a:prstGeom prst="rect">
            <a:avLst/>
          </a:prstGeom>
          <a:noFill/>
          <a:ln>
            <a:noFill/>
          </a:ln>
        </p:spPr>
        <p:txBody>
          <a:bodyPr lIns="0" tIns="0" rIns="0" bIns="0" anchor="ctr"/>
          <a:lstStyle>
            <a:defPPr>
              <a:defRPr lang="en-US"/>
            </a:defPPr>
            <a:lvl1pPr marL="0" indent="0" algn="ctr" defTabSz="228600" rtl="0" eaLnBrk="1" latinLnBrk="0" hangingPunct="1">
              <a:lnSpc>
                <a:spcPct val="100000"/>
              </a:lnSpc>
              <a:spcBef>
                <a:spcPts val="0"/>
              </a:spcBef>
              <a:spcAft>
                <a:spcPts val="0"/>
              </a:spcAft>
              <a:buFont typeface="Amazon Ember"/>
              <a:buNone/>
              <a:defRPr sz="2000" kern="1200">
                <a:solidFill>
                  <a:schemeClr val="tx2"/>
                </a:solidFill>
                <a:latin typeface="+mj-lt"/>
              </a:defRPr>
            </a:lvl1pPr>
            <a:lvl2pPr marL="228600" indent="0" algn="l" defTabSz="228600" rtl="0" eaLnBrk="1" latinLnBrk="0" hangingPunct="1">
              <a:lnSpc>
                <a:spcPct val="100000"/>
              </a:lnSpc>
              <a:spcBef>
                <a:spcPts val="0"/>
              </a:spcBef>
              <a:spcAft>
                <a:spcPts val="600"/>
              </a:spcAft>
              <a:buFont typeface="Amazon Ember"/>
              <a:buNone/>
              <a:defRPr sz="2400" kern="1200">
                <a:solidFill>
                  <a:schemeClr val="tx2"/>
                </a:solidFill>
                <a:latin typeface="Amazon Ember"/>
              </a:defRPr>
            </a:lvl2pPr>
            <a:lvl3pPr marL="502920" indent="0" algn="l" defTabSz="228600" rtl="0" eaLnBrk="1" latinLnBrk="0" hangingPunct="1">
              <a:lnSpc>
                <a:spcPct val="100000"/>
              </a:lnSpc>
              <a:spcBef>
                <a:spcPts val="0"/>
              </a:spcBef>
              <a:spcAft>
                <a:spcPts val="600"/>
              </a:spcAft>
              <a:buFont typeface="Amazon Ember"/>
              <a:buNone/>
              <a:defRPr sz="2000" kern="1200">
                <a:solidFill>
                  <a:schemeClr val="tx2"/>
                </a:solidFill>
                <a:latin typeface="Amazon Ember"/>
              </a:defRPr>
            </a:lvl3pPr>
            <a:lvl4pPr marL="77724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4pPr>
            <a:lvl5pPr marL="105156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D</a:t>
            </a:r>
          </a:p>
        </p:txBody>
      </p:sp>
      <p:sp>
        <p:nvSpPr>
          <p:cNvPr id="16" name="Fourth Resp Text">
            <a:extLst>
              <a:ext uri="{FF2B5EF4-FFF2-40B4-BE49-F238E27FC236}">
                <a16:creationId xmlns:a16="http://schemas.microsoft.com/office/drawing/2014/main" id="{27F046F0-2E53-4A9E-8143-0C3117088354}"/>
              </a:ext>
            </a:extLst>
          </p:cNvPr>
          <p:cNvSpPr txBox="1">
            <a:spLocks/>
          </p:cNvSpPr>
          <p:nvPr/>
        </p:nvSpPr>
        <p:spPr>
          <a:xfrm>
            <a:off x="907950" y="4447698"/>
            <a:ext cx="11233250" cy="640080"/>
          </a:xfrm>
          <a:prstGeom prst="rect">
            <a:avLst/>
          </a:prstGeom>
          <a:solidFill>
            <a:schemeClr val="bg1"/>
          </a:solidFill>
          <a:ln>
            <a:solidFill>
              <a:schemeClr val="bg1"/>
            </a:solidFill>
          </a:ln>
        </p:spPr>
        <p:txBody>
          <a:bodyPr lIns="91440" tIns="0" rIns="0" bIns="0" anchor="ctr"/>
          <a:lstStyle>
            <a:defPPr>
              <a:defRPr lang="en-US"/>
            </a:defPPr>
            <a:lvl1pPr marL="0" indent="0" algn="l" defTabSz="228600" rtl="0" eaLnBrk="1" latinLnBrk="0" hangingPunct="1">
              <a:lnSpc>
                <a:spcPct val="100000"/>
              </a:lnSpc>
              <a:spcBef>
                <a:spcPts val="0"/>
              </a:spcBef>
              <a:spcAft>
                <a:spcPts val="0"/>
              </a:spcAft>
              <a:buFont typeface="Amazon Ember"/>
              <a:buNone/>
              <a:defRPr sz="2000" kern="1200">
                <a:solidFill>
                  <a:schemeClr val="tx2"/>
                </a:solidFill>
                <a:latin typeface="Amazon Ember"/>
              </a:defRPr>
            </a:lvl1pPr>
            <a:lvl2pPr marL="228600" indent="0" algn="l" defTabSz="228600" rtl="0" eaLnBrk="1" latinLnBrk="0" hangingPunct="1">
              <a:lnSpc>
                <a:spcPct val="100000"/>
              </a:lnSpc>
              <a:spcBef>
                <a:spcPts val="0"/>
              </a:spcBef>
              <a:spcAft>
                <a:spcPts val="600"/>
              </a:spcAft>
              <a:buFont typeface="Amazon Ember"/>
              <a:buNone/>
              <a:defRPr sz="2400" kern="1200">
                <a:solidFill>
                  <a:schemeClr val="tx2"/>
                </a:solidFill>
                <a:latin typeface="Amazon Ember"/>
              </a:defRPr>
            </a:lvl2pPr>
            <a:lvl3pPr marL="502920" indent="0" algn="l" defTabSz="228600" rtl="0" eaLnBrk="1" latinLnBrk="0" hangingPunct="1">
              <a:lnSpc>
                <a:spcPct val="100000"/>
              </a:lnSpc>
              <a:spcBef>
                <a:spcPts val="0"/>
              </a:spcBef>
              <a:spcAft>
                <a:spcPts val="600"/>
              </a:spcAft>
              <a:buFont typeface="Amazon Ember"/>
              <a:buNone/>
              <a:defRPr sz="2000" kern="1200">
                <a:solidFill>
                  <a:schemeClr val="tx2"/>
                </a:solidFill>
                <a:latin typeface="Amazon Ember"/>
              </a:defRPr>
            </a:lvl3pPr>
            <a:lvl4pPr marL="77724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4pPr>
            <a:lvl5pPr marL="1051560" indent="0" algn="l" defTabSz="228600" rtl="0" eaLnBrk="1" latinLnBrk="0" hangingPunct="1">
              <a:lnSpc>
                <a:spcPct val="100000"/>
              </a:lnSpc>
              <a:spcBef>
                <a:spcPts val="0"/>
              </a:spcBef>
              <a:spcAft>
                <a:spcPts val="600"/>
              </a:spcAft>
              <a:buFont typeface="Amazon Ember"/>
              <a:buNone/>
              <a:defRPr sz="1800" kern="1200">
                <a:solidFill>
                  <a:schemeClr val="tx2"/>
                </a:solidFill>
                <a:latin typeface="Amazon Ember"/>
              </a:defRPr>
            </a:lvl5pPr>
            <a:lvl6pPr marL="13716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6pPr>
            <a:lvl7pPr marL="16002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7pPr>
            <a:lvl8pPr marL="18288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8pPr>
            <a:lvl9pPr marL="2057400" indent="-230188" algn="l" defTabSz="228600" rtl="0" eaLnBrk="1" latinLnBrk="0" hangingPunct="1">
              <a:lnSpc>
                <a:spcPct val="100000"/>
              </a:lnSpc>
              <a:spcBef>
                <a:spcPts val="0"/>
              </a:spcBef>
              <a:spcAft>
                <a:spcPts val="600"/>
              </a:spcAft>
              <a:buFont typeface="Amazon Ember"/>
              <a:buChar char="•"/>
              <a:defRPr sz="1600" kern="1200">
                <a:solidFill>
                  <a:schemeClr val="tx2"/>
                </a:solidFill>
                <a:latin typeface="Amazon Ember"/>
              </a:defRPr>
            </a:lvl9pPr>
          </a:lstStyle>
          <a:p>
            <a:r>
              <a:rPr lang="en-US"/>
              <a:t>All of the above</a:t>
            </a:r>
          </a:p>
        </p:txBody>
      </p:sp>
    </p:spTree>
    <p:custDataLst>
      <p:tags r:id="rId1"/>
    </p:custDataLst>
    <p:extLst>
      <p:ext uri="{BB962C8B-B14F-4D97-AF65-F5344CB8AC3E}">
        <p14:creationId xmlns:p14="http://schemas.microsoft.com/office/powerpoint/2010/main" val="22604816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A48232D2-1E58-4E6C-8676-8E29FC20FC6C}"/>
              </a:ext>
            </a:extLst>
          </p:cNvPr>
          <p:cNvSpPr>
            <a:spLocks noGrp="1"/>
          </p:cNvSpPr>
          <p:nvPr>
            <p:ph type="sldNum" sz="quarter" idx="20"/>
          </p:nvPr>
        </p:nvSpPr>
        <p:spPr/>
        <p:txBody>
          <a:bodyPr/>
          <a:lstStyle/>
          <a:p>
            <a:fld id="{930176A1-BCF0-4712-97A6-6B495F55390B}" type="slidenum">
              <a:rPr lang="en-US" smtClean="0"/>
              <a:pPr/>
              <a:t>65</a:t>
            </a:fld>
            <a:endParaRPr lang="en-US" dirty="0"/>
          </a:p>
        </p:txBody>
      </p:sp>
      <p:sp>
        <p:nvSpPr>
          <p:cNvPr id="2" name="Title 1">
            <a:extLst>
              <a:ext uri="{FF2B5EF4-FFF2-40B4-BE49-F238E27FC236}">
                <a16:creationId xmlns:a16="http://schemas.microsoft.com/office/drawing/2014/main" id="{2D009E08-6EF9-4763-B751-A90A8DE6C6DE}"/>
              </a:ext>
            </a:extLst>
          </p:cNvPr>
          <p:cNvSpPr>
            <a:spLocks noGrp="1"/>
          </p:cNvSpPr>
          <p:nvPr>
            <p:ph type="title"/>
          </p:nvPr>
        </p:nvSpPr>
        <p:spPr/>
        <p:txBody>
          <a:bodyPr>
            <a:normAutofit fontScale="90000"/>
          </a:bodyPr>
          <a:lstStyle/>
          <a:p>
            <a:r>
              <a:rPr lang="en-US"/>
              <a:t>Sample exam question answer</a:t>
            </a:r>
          </a:p>
        </p:txBody>
      </p:sp>
      <p:sp>
        <p:nvSpPr>
          <p:cNvPr id="3" name="Question">
            <a:extLst>
              <a:ext uri="{FF2B5EF4-FFF2-40B4-BE49-F238E27FC236}">
                <a16:creationId xmlns:a16="http://schemas.microsoft.com/office/drawing/2014/main" id="{B0047F3C-A350-43B3-9AFA-EEEB667F6BAC}"/>
              </a:ext>
            </a:extLst>
          </p:cNvPr>
          <p:cNvSpPr>
            <a:spLocks noGrp="1"/>
          </p:cNvSpPr>
          <p:nvPr>
            <p:ph type="body" idx="1"/>
          </p:nvPr>
        </p:nvSpPr>
        <p:spPr/>
        <p:txBody>
          <a:bodyPr/>
          <a:lstStyle/>
          <a:p>
            <a:r>
              <a:rPr lang="en-US"/>
              <a:t>A </a:t>
            </a:r>
            <a:r>
              <a:rPr lang="en-US" err="1"/>
              <a:t>SysOps</a:t>
            </a:r>
            <a:r>
              <a:rPr lang="en-US"/>
              <a:t> engineer working at a company wants to protect their data in transit and at rest. What services could they use to protect their data?</a:t>
            </a:r>
          </a:p>
        </p:txBody>
      </p:sp>
      <p:sp>
        <p:nvSpPr>
          <p:cNvPr id="5" name="Rationale">
            <a:extLst>
              <a:ext uri="{FF2B5EF4-FFF2-40B4-BE49-F238E27FC236}">
                <a16:creationId xmlns:a16="http://schemas.microsoft.com/office/drawing/2014/main" id="{EDA91F98-C3D8-40E2-B6E9-2C5CEDC73AAC}"/>
              </a:ext>
            </a:extLst>
          </p:cNvPr>
          <p:cNvSpPr>
            <a:spLocks noGrp="1"/>
          </p:cNvSpPr>
          <p:nvPr>
            <p:ph type="body" idx="2"/>
          </p:nvPr>
        </p:nvSpPr>
        <p:spPr/>
        <p:txBody>
          <a:bodyPr/>
          <a:lstStyle/>
          <a:p>
            <a:r>
              <a:rPr lang="en-US"/>
              <a:t>The keywords in the question are “protect their data in transit and at rest”.</a:t>
            </a:r>
          </a:p>
          <a:p>
            <a:endParaRPr lang="en-US"/>
          </a:p>
        </p:txBody>
      </p:sp>
      <p:sp>
        <p:nvSpPr>
          <p:cNvPr id="4" name="Correct Answer">
            <a:extLst>
              <a:ext uri="{FF2B5EF4-FFF2-40B4-BE49-F238E27FC236}">
                <a16:creationId xmlns:a16="http://schemas.microsoft.com/office/drawing/2014/main" id="{21CE4A39-85FE-4EFF-8A71-9C62896D8042}"/>
              </a:ext>
            </a:extLst>
          </p:cNvPr>
          <p:cNvSpPr>
            <a:spLocks noGrp="1"/>
          </p:cNvSpPr>
          <p:nvPr>
            <p:ph type="subTitle" idx="4"/>
          </p:nvPr>
        </p:nvSpPr>
        <p:spPr/>
        <p:txBody>
          <a:bodyPr tIns="0" bIns="0" anchor="ctr" anchorCtr="0"/>
          <a:lstStyle/>
          <a:p>
            <a:r>
              <a:rPr lang="en-US"/>
              <a:t>The correct answer is D.</a:t>
            </a:r>
          </a:p>
        </p:txBody>
      </p:sp>
    </p:spTree>
    <p:custDataLst>
      <p:tags r:id="rId1"/>
    </p:custDataLst>
    <p:extLst>
      <p:ext uri="{BB962C8B-B14F-4D97-AF65-F5344CB8AC3E}">
        <p14:creationId xmlns:p14="http://schemas.microsoft.com/office/powerpoint/2010/main" val="370866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5C6BA22-6D80-6F4D-8779-5BA67DACE489}"/>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66</a:t>
            </a:fld>
            <a:endParaRPr lang="en-US"/>
          </a:p>
        </p:txBody>
      </p:sp>
      <p:sp>
        <p:nvSpPr>
          <p:cNvPr id="5" name="Title 4">
            <a:extLst>
              <a:ext uri="{FF2B5EF4-FFF2-40B4-BE49-F238E27FC236}">
                <a16:creationId xmlns:a16="http://schemas.microsoft.com/office/drawing/2014/main" id="{9525F029-436D-EA42-9997-2BBAA9D7829C}"/>
              </a:ext>
            </a:extLst>
          </p:cNvPr>
          <p:cNvSpPr>
            <a:spLocks noGrp="1"/>
          </p:cNvSpPr>
          <p:nvPr>
            <p:ph type="title"/>
          </p:nvPr>
        </p:nvSpPr>
        <p:spPr/>
        <p:txBody>
          <a:bodyPr/>
          <a:lstStyle/>
          <a:p>
            <a:r>
              <a:rPr lang="en-US">
                <a:latin typeface="+mj-lt"/>
              </a:rPr>
              <a:t>Additional resources</a:t>
            </a:r>
          </a:p>
        </p:txBody>
      </p:sp>
      <p:sp>
        <p:nvSpPr>
          <p:cNvPr id="6" name="Content Placeholder 5">
            <a:extLst>
              <a:ext uri="{FF2B5EF4-FFF2-40B4-BE49-F238E27FC236}">
                <a16:creationId xmlns:a16="http://schemas.microsoft.com/office/drawing/2014/main" id="{2AA3B981-BB0A-8E4E-A921-BE92B16069F5}"/>
              </a:ext>
            </a:extLst>
          </p:cNvPr>
          <p:cNvSpPr>
            <a:spLocks noGrp="1"/>
          </p:cNvSpPr>
          <p:nvPr>
            <p:ph sz="quarter" idx="21"/>
          </p:nvPr>
        </p:nvSpPr>
        <p:spPr/>
        <p:txBody>
          <a:bodyPr/>
          <a:lstStyle/>
          <a:p>
            <a:r>
              <a:rPr lang="en-US" dirty="0"/>
              <a:t>AWS Well-Architected website: </a:t>
            </a:r>
            <a:r>
              <a:rPr lang="en-US" u="sng" dirty="0">
                <a:hlinkClick r:id="rId4"/>
              </a:rPr>
              <a:t>https://aws.amazon.com/architecture/well-architected/?wa-lens-whitepapers.sort-by=item.additionalFields.sortDate&amp;wa-lens-whitepapers.sort-order=desc</a:t>
            </a:r>
            <a:endParaRPr lang="en-US" dirty="0"/>
          </a:p>
          <a:p>
            <a:r>
              <a:rPr lang="en-US" dirty="0"/>
              <a:t>AWS Well-Architected Labs: </a:t>
            </a:r>
            <a:r>
              <a:rPr lang="en-US" dirty="0">
                <a:hlinkClick r:id="rId5"/>
              </a:rPr>
              <a:t>https://wellarchitectedlabs.com/</a:t>
            </a:r>
            <a:endParaRPr lang="en-US" dirty="0"/>
          </a:p>
          <a:p>
            <a:r>
              <a:rPr lang="en-US" dirty="0"/>
              <a:t>AWS Trusted Advisor Best Practice Checks: </a:t>
            </a:r>
            <a:r>
              <a:rPr lang="en-US" u="sng" dirty="0">
                <a:hlinkClick r:id="rId6"/>
              </a:rPr>
              <a:t>https://docs.aws.amazon.com/awssupport/latest/user/trusted-advisor-check-reference.html</a:t>
            </a:r>
            <a:endParaRPr lang="en-US" dirty="0"/>
          </a:p>
        </p:txBody>
      </p:sp>
    </p:spTree>
    <p:custDataLst>
      <p:tags r:id="rId1"/>
    </p:custDataLst>
    <p:extLst>
      <p:ext uri="{BB962C8B-B14F-4D97-AF65-F5344CB8AC3E}">
        <p14:creationId xmlns:p14="http://schemas.microsoft.com/office/powerpoint/2010/main" val="17549571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A9D071E9-1886-4EB3-B517-57EE3BACB16F}"/>
              </a:ext>
            </a:extLst>
          </p:cNvPr>
          <p:cNvSpPr>
            <a:spLocks noGrp="1"/>
          </p:cNvSpPr>
          <p:nvPr>
            <p:ph type="sldNum" sz="quarter" idx="20"/>
          </p:nvPr>
        </p:nvSpPr>
        <p:spPr/>
        <p:txBody>
          <a:bodyPr/>
          <a:lstStyle/>
          <a:p>
            <a:fld id="{B23121D6-781A-4B6C-8D9B-3A8188A614AE}" type="slidenum">
              <a:rPr lang="en-US" smtClean="0"/>
              <a:t>67</a:t>
            </a:fld>
            <a:endParaRPr lang="en-US"/>
          </a:p>
        </p:txBody>
      </p:sp>
      <p:sp>
        <p:nvSpPr>
          <p:cNvPr id="2" name="Title 1">
            <a:extLst>
              <a:ext uri="{FF2B5EF4-FFF2-40B4-BE49-F238E27FC236}">
                <a16:creationId xmlns:a16="http://schemas.microsoft.com/office/drawing/2014/main" id="{9B11474D-3771-4F25-8A94-0EF301AE2062}"/>
              </a:ext>
            </a:extLst>
          </p:cNvPr>
          <p:cNvSpPr>
            <a:spLocks noGrp="1"/>
          </p:cNvSpPr>
          <p:nvPr>
            <p:ph type="title"/>
          </p:nvPr>
        </p:nvSpPr>
        <p:spPr/>
        <p:txBody>
          <a:bodyPr/>
          <a:lstStyle/>
          <a:p>
            <a:r>
              <a:rPr lang="en-US"/>
              <a:t>Thank you</a:t>
            </a:r>
          </a:p>
        </p:txBody>
      </p:sp>
      <p:sp>
        <p:nvSpPr>
          <p:cNvPr id="6" name="Text Placeholder 5">
            <a:extLst>
              <a:ext uri="{FF2B5EF4-FFF2-40B4-BE49-F238E27FC236}">
                <a16:creationId xmlns:a16="http://schemas.microsoft.com/office/drawing/2014/main" id="{37D19DB1-8CC4-4D1C-8D48-67540AF80AAD}"/>
              </a:ext>
            </a:extLst>
          </p:cNvPr>
          <p:cNvSpPr>
            <a:spLocks noGrp="1"/>
          </p:cNvSpPr>
          <p:nvPr>
            <p:ph type="body" sz="quarter" idx="21"/>
          </p:nvPr>
        </p:nvSpPr>
        <p:spPr>
          <a:xfrm>
            <a:off x="2551176" y="5212079"/>
            <a:ext cx="9637776" cy="400110"/>
          </a:xfrm>
        </p:spPr>
        <p:txBody>
          <a:bodyPr/>
          <a:lstStyle/>
          <a:p>
            <a:r>
              <a:rPr lang="en-US"/>
              <a:t>All </a:t>
            </a:r>
            <a:r>
              <a:rPr lang="en-US" dirty="0"/>
              <a:t>trademarks are the property of their owners.</a:t>
            </a:r>
          </a:p>
        </p:txBody>
      </p:sp>
    </p:spTree>
    <p:custDataLst>
      <p:tags r:id="rId1"/>
    </p:custDataLst>
    <p:extLst>
      <p:ext uri="{BB962C8B-B14F-4D97-AF65-F5344CB8AC3E}">
        <p14:creationId xmlns:p14="http://schemas.microsoft.com/office/powerpoint/2010/main" val="2305359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C8BA0EB-B934-FBC5-1DB8-63BA9567D92F}"/>
              </a:ext>
            </a:extLst>
          </p:cNvPr>
          <p:cNvSpPr>
            <a:spLocks noGrp="1"/>
          </p:cNvSpPr>
          <p:nvPr>
            <p:ph type="sldNum" sz="quarter" idx="20"/>
          </p:nvPr>
        </p:nvSpPr>
        <p:spPr/>
        <p:txBody>
          <a:bodyPr/>
          <a:lstStyle/>
          <a:p>
            <a:fld id="{930176A1-BCF0-4712-97A6-6B495F55390B}" type="slidenum">
              <a:rPr lang="en-US" smtClean="0"/>
              <a:pPr/>
              <a:t>7</a:t>
            </a:fld>
            <a:endParaRPr lang="en-US"/>
          </a:p>
        </p:txBody>
      </p:sp>
      <p:sp>
        <p:nvSpPr>
          <p:cNvPr id="5" name="Title 1">
            <a:extLst>
              <a:ext uri="{FF2B5EF4-FFF2-40B4-BE49-F238E27FC236}">
                <a16:creationId xmlns:a16="http://schemas.microsoft.com/office/drawing/2014/main" id="{B3B700BE-C200-4140-BBB0-35F7B9AC6FA8}"/>
              </a:ext>
            </a:extLst>
          </p:cNvPr>
          <p:cNvSpPr>
            <a:spLocks noGrp="1"/>
          </p:cNvSpPr>
          <p:nvPr>
            <p:ph type="title"/>
          </p:nvPr>
        </p:nvSpPr>
        <p:spPr/>
        <p:txBody>
          <a:bodyPr>
            <a:noAutofit/>
          </a:bodyPr>
          <a:lstStyle/>
          <a:p>
            <a:r>
              <a:rPr lang="en-US"/>
              <a:t>Pillars of the AWS Well-Architected Framework</a:t>
            </a:r>
          </a:p>
        </p:txBody>
      </p:sp>
      <p:pic>
        <p:nvPicPr>
          <p:cNvPr id="9" name="Picture 8" descr="The pillars of AWS Well-Architected Framework. See description in slide notes.">
            <a:extLst>
              <a:ext uri="{FF2B5EF4-FFF2-40B4-BE49-F238E27FC236}">
                <a16:creationId xmlns:a16="http://schemas.microsoft.com/office/drawing/2014/main" id="{5F16B6F6-5B64-4B12-9364-49303155F865}"/>
              </a:ext>
            </a:extLst>
          </p:cNvPr>
          <p:cNvPicPr>
            <a:picLocks noChangeAspect="1"/>
          </p:cNvPicPr>
          <p:nvPr/>
        </p:nvPicPr>
        <p:blipFill>
          <a:blip r:embed="rId4"/>
          <a:stretch>
            <a:fillRect/>
          </a:stretch>
        </p:blipFill>
        <p:spPr>
          <a:xfrm>
            <a:off x="2227753" y="1198161"/>
            <a:ext cx="7736495" cy="5223506"/>
          </a:xfrm>
          <a:prstGeom prst="rect">
            <a:avLst/>
          </a:prstGeom>
        </p:spPr>
      </p:pic>
    </p:spTree>
    <p:custDataLst>
      <p:tags r:id="rId1"/>
    </p:custDataLst>
    <p:extLst>
      <p:ext uri="{BB962C8B-B14F-4D97-AF65-F5344CB8AC3E}">
        <p14:creationId xmlns:p14="http://schemas.microsoft.com/office/powerpoint/2010/main" val="892097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5285857-FE9F-4660-A3F8-86F6ED9706D9}"/>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8</a:t>
            </a:fld>
            <a:endParaRPr lang="en-US" dirty="0"/>
          </a:p>
        </p:txBody>
      </p:sp>
      <p:sp>
        <p:nvSpPr>
          <p:cNvPr id="2" name="Title 1">
            <a:extLst>
              <a:ext uri="{FF2B5EF4-FFF2-40B4-BE49-F238E27FC236}">
                <a16:creationId xmlns:a16="http://schemas.microsoft.com/office/drawing/2014/main" id="{020CE48C-BBF5-43E3-B0A3-0C8CABA928F1}"/>
              </a:ext>
            </a:extLst>
          </p:cNvPr>
          <p:cNvSpPr>
            <a:spLocks noGrp="1"/>
          </p:cNvSpPr>
          <p:nvPr>
            <p:ph type="title"/>
          </p:nvPr>
        </p:nvSpPr>
        <p:spPr/>
        <p:txBody>
          <a:bodyPr/>
          <a:lstStyle/>
          <a:p>
            <a:r>
              <a:rPr lang="en-US"/>
              <a:t>Pillar organization</a:t>
            </a:r>
          </a:p>
        </p:txBody>
      </p:sp>
      <p:sp>
        <p:nvSpPr>
          <p:cNvPr id="5" name="Content Placeholder 4">
            <a:extLst>
              <a:ext uri="{FF2B5EF4-FFF2-40B4-BE49-F238E27FC236}">
                <a16:creationId xmlns:a16="http://schemas.microsoft.com/office/drawing/2014/main" id="{429E01FE-9C6A-478B-AE19-C35C61EC0538}"/>
              </a:ext>
            </a:extLst>
          </p:cNvPr>
          <p:cNvSpPr>
            <a:spLocks noGrp="1"/>
          </p:cNvSpPr>
          <p:nvPr>
            <p:ph sz="quarter" idx="21"/>
          </p:nvPr>
        </p:nvSpPr>
        <p:spPr>
          <a:xfrm>
            <a:off x="2962656" y="1261872"/>
            <a:ext cx="9034272" cy="5093208"/>
          </a:xfrm>
        </p:spPr>
        <p:txBody>
          <a:bodyPr>
            <a:normAutofit fontScale="92500" lnSpcReduction="20000"/>
          </a:bodyPr>
          <a:lstStyle/>
          <a:p>
            <a:pPr marL="0" indent="0">
              <a:buNone/>
            </a:pPr>
            <a:r>
              <a:rPr lang="en-US" sz="2400" b="1"/>
              <a:t>Identity and Access Management</a:t>
            </a:r>
            <a:endParaRPr lang="en-US" sz="2400"/>
          </a:p>
          <a:p>
            <a:pPr marL="0" indent="0">
              <a:buNone/>
            </a:pPr>
            <a:r>
              <a:rPr lang="en-US" sz="2400" b="1"/>
              <a:t>SEC 1: How do you manage credentials and authentication?</a:t>
            </a:r>
          </a:p>
          <a:p>
            <a:pPr marL="0" indent="0">
              <a:buNone/>
            </a:pPr>
            <a:r>
              <a:rPr lang="en-US" sz="2000"/>
              <a:t>Credential and authentication mechanisms include passwords, tokens, and keys that grant access directly or indirectly in your workload. Protect credentials with appropriate mechanisms to help reduce the risk of accidental or malicious use.</a:t>
            </a:r>
          </a:p>
          <a:p>
            <a:pPr marL="0" indent="0">
              <a:buNone/>
            </a:pPr>
            <a:r>
              <a:rPr lang="en-US" sz="2400"/>
              <a:t>Best practices:</a:t>
            </a:r>
          </a:p>
          <a:p>
            <a:pPr lvl="1"/>
            <a:r>
              <a:rPr lang="en-US" sz="2000"/>
              <a:t>Define requirements for identity and access management</a:t>
            </a:r>
          </a:p>
          <a:p>
            <a:pPr lvl="1"/>
            <a:r>
              <a:rPr lang="en-US" sz="2000"/>
              <a:t>Secure AWS account root user</a:t>
            </a:r>
          </a:p>
          <a:p>
            <a:pPr lvl="1"/>
            <a:r>
              <a:rPr lang="en-US" sz="2000"/>
              <a:t>Enforce use of multi-factor authentication</a:t>
            </a:r>
          </a:p>
          <a:p>
            <a:pPr lvl="1"/>
            <a:r>
              <a:rPr lang="en-US" sz="2000"/>
              <a:t>Automate enforcement of access controls</a:t>
            </a:r>
          </a:p>
          <a:p>
            <a:pPr lvl="1"/>
            <a:r>
              <a:rPr lang="en-US" sz="2000"/>
              <a:t>Integrate with centralized federation provider</a:t>
            </a:r>
          </a:p>
          <a:p>
            <a:pPr lvl="1"/>
            <a:r>
              <a:rPr lang="en-US" sz="2000"/>
              <a:t>Enforce password requirements</a:t>
            </a:r>
          </a:p>
          <a:p>
            <a:pPr lvl="1"/>
            <a:r>
              <a:rPr lang="en-US" sz="2000"/>
              <a:t>Rotate credentials regularly</a:t>
            </a:r>
          </a:p>
          <a:p>
            <a:pPr lvl="1"/>
            <a:r>
              <a:rPr lang="en-US" sz="2000"/>
              <a:t>Audit credentials periodically</a:t>
            </a:r>
            <a:endParaRPr lang="en-US"/>
          </a:p>
        </p:txBody>
      </p:sp>
      <p:sp>
        <p:nvSpPr>
          <p:cNvPr id="7" name="Rectangle 6">
            <a:extLst>
              <a:ext uri="{FF2B5EF4-FFF2-40B4-BE49-F238E27FC236}">
                <a16:creationId xmlns:a16="http://schemas.microsoft.com/office/drawing/2014/main" id="{210F7FA1-9A78-4437-8732-59AABE975862}"/>
              </a:ext>
            </a:extLst>
          </p:cNvPr>
          <p:cNvSpPr/>
          <p:nvPr/>
        </p:nvSpPr>
        <p:spPr>
          <a:xfrm>
            <a:off x="0" y="1245704"/>
            <a:ext cx="2743200" cy="3651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b="1">
                <a:solidFill>
                  <a:srgbClr val="504BAB"/>
                </a:solidFill>
                <a:latin typeface="Amazon Ember" panose="020B0603020204020204" pitchFamily="34" charset="0"/>
                <a:ea typeface="Amazon Ember" panose="020B0603020204020204" pitchFamily="34" charset="0"/>
                <a:cs typeface="Amazon Ember" panose="020B0603020204020204" pitchFamily="34" charset="0"/>
              </a:rPr>
              <a:t>Best practice area</a:t>
            </a:r>
          </a:p>
        </p:txBody>
      </p:sp>
      <p:sp>
        <p:nvSpPr>
          <p:cNvPr id="8" name="Rectangle 7">
            <a:extLst>
              <a:ext uri="{FF2B5EF4-FFF2-40B4-BE49-F238E27FC236}">
                <a16:creationId xmlns:a16="http://schemas.microsoft.com/office/drawing/2014/main" id="{C1200E37-72DE-4221-B3F6-9786582D0901}"/>
              </a:ext>
            </a:extLst>
          </p:cNvPr>
          <p:cNvSpPr/>
          <p:nvPr/>
        </p:nvSpPr>
        <p:spPr>
          <a:xfrm>
            <a:off x="0" y="1697657"/>
            <a:ext cx="2743200" cy="3651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b="1">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Question text</a:t>
            </a:r>
          </a:p>
        </p:txBody>
      </p:sp>
      <p:sp>
        <p:nvSpPr>
          <p:cNvPr id="9" name="Rectangle 8">
            <a:extLst>
              <a:ext uri="{FF2B5EF4-FFF2-40B4-BE49-F238E27FC236}">
                <a16:creationId xmlns:a16="http://schemas.microsoft.com/office/drawing/2014/main" id="{CB67E7E5-955F-4146-8FA2-78F74E37983B}"/>
              </a:ext>
            </a:extLst>
          </p:cNvPr>
          <p:cNvSpPr/>
          <p:nvPr/>
        </p:nvSpPr>
        <p:spPr>
          <a:xfrm>
            <a:off x="0" y="2207167"/>
            <a:ext cx="2743200" cy="3651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b="1">
                <a:solidFill>
                  <a:schemeClr val="tx1"/>
                </a:solidFill>
                <a:latin typeface="Amazon Ember" panose="020B0603020204020204" pitchFamily="34" charset="0"/>
                <a:ea typeface="Amazon Ember" panose="020B0603020204020204" pitchFamily="34" charset="0"/>
                <a:cs typeface="Amazon Ember" panose="020B0603020204020204" pitchFamily="34" charset="0"/>
              </a:rPr>
              <a:t>Question context</a:t>
            </a:r>
          </a:p>
        </p:txBody>
      </p:sp>
      <p:sp>
        <p:nvSpPr>
          <p:cNvPr id="10" name="Rectangle 9">
            <a:extLst>
              <a:ext uri="{FF2B5EF4-FFF2-40B4-BE49-F238E27FC236}">
                <a16:creationId xmlns:a16="http://schemas.microsoft.com/office/drawing/2014/main" id="{2BB1AA71-7260-4BB9-8D45-BF2B271D08FC}"/>
              </a:ext>
            </a:extLst>
          </p:cNvPr>
          <p:cNvSpPr/>
          <p:nvPr/>
        </p:nvSpPr>
        <p:spPr>
          <a:xfrm>
            <a:off x="0" y="3141316"/>
            <a:ext cx="2743200" cy="3651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b="1">
                <a:solidFill>
                  <a:schemeClr val="accent6"/>
                </a:solidFill>
                <a:latin typeface="Amazon Ember" panose="020B0603020204020204" pitchFamily="34" charset="0"/>
                <a:ea typeface="Amazon Ember" panose="020B0603020204020204" pitchFamily="34" charset="0"/>
                <a:cs typeface="Amazon Ember" panose="020B0603020204020204" pitchFamily="34" charset="0"/>
              </a:rPr>
              <a:t>Best practices</a:t>
            </a:r>
          </a:p>
        </p:txBody>
      </p:sp>
    </p:spTree>
    <p:custDataLst>
      <p:tags r:id="rId1"/>
    </p:custDataLst>
    <p:extLst>
      <p:ext uri="{BB962C8B-B14F-4D97-AF65-F5344CB8AC3E}">
        <p14:creationId xmlns:p14="http://schemas.microsoft.com/office/powerpoint/2010/main" val="1636494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B47FD73-59A8-409A-8AD1-36ACB4E8DFF6}"/>
              </a:ext>
              <a:ext uri="{C183D7F6-B498-43B3-948B-1728B52AA6E4}">
                <adec:decorative xmlns:adec="http://schemas.microsoft.com/office/drawing/2017/decorative" val="0"/>
              </a:ext>
            </a:extLst>
          </p:cNvPr>
          <p:cNvSpPr>
            <a:spLocks noGrp="1"/>
          </p:cNvSpPr>
          <p:nvPr>
            <p:ph type="sldNum" sz="quarter" idx="20"/>
          </p:nvPr>
        </p:nvSpPr>
        <p:spPr/>
        <p:txBody>
          <a:bodyPr/>
          <a:lstStyle/>
          <a:p>
            <a:fld id="{B6A95138-A96E-2F42-A959-2EFD44FE4AB7}" type="slidenum">
              <a:rPr lang="en-US" smtClean="0"/>
              <a:t>9</a:t>
            </a:fld>
            <a:endParaRPr lang="en-US"/>
          </a:p>
        </p:txBody>
      </p:sp>
      <p:sp>
        <p:nvSpPr>
          <p:cNvPr id="7" name="Title 6">
            <a:extLst>
              <a:ext uri="{FF2B5EF4-FFF2-40B4-BE49-F238E27FC236}">
                <a16:creationId xmlns:a16="http://schemas.microsoft.com/office/drawing/2014/main" id="{95B8B9FA-F133-4D05-A711-807A4FA6E592}"/>
              </a:ext>
            </a:extLst>
          </p:cNvPr>
          <p:cNvSpPr>
            <a:spLocks noGrp="1"/>
          </p:cNvSpPr>
          <p:nvPr>
            <p:ph type="ctrTitle"/>
          </p:nvPr>
        </p:nvSpPr>
        <p:spPr/>
        <p:txBody>
          <a:bodyPr>
            <a:noAutofit/>
          </a:bodyPr>
          <a:lstStyle/>
          <a:p>
            <a:r>
              <a:rPr lang="en-US"/>
              <a:t>Introduction to the AWS Well-Architected Framework Design Principles Activity</a:t>
            </a:r>
          </a:p>
        </p:txBody>
      </p:sp>
      <p:grpSp>
        <p:nvGrpSpPr>
          <p:cNvPr id="9" name="Group 8" descr="Image of the five pillars.">
            <a:extLst>
              <a:ext uri="{FF2B5EF4-FFF2-40B4-BE49-F238E27FC236}">
                <a16:creationId xmlns:a16="http://schemas.microsoft.com/office/drawing/2014/main" id="{9F21878B-4A13-4301-BC4D-B2470296CDA0}"/>
              </a:ext>
              <a:ext uri="{C183D7F6-B498-43B3-948B-1728B52AA6E4}">
                <adec:decorative xmlns:adec="http://schemas.microsoft.com/office/drawing/2017/decorative" val="0"/>
              </a:ext>
            </a:extLst>
          </p:cNvPr>
          <p:cNvGrpSpPr/>
          <p:nvPr/>
        </p:nvGrpSpPr>
        <p:grpSpPr>
          <a:xfrm>
            <a:off x="4986381" y="1225549"/>
            <a:ext cx="6574974" cy="4853400"/>
            <a:chOff x="2808513" y="1415865"/>
            <a:chExt cx="6574974" cy="4853400"/>
          </a:xfrm>
        </p:grpSpPr>
        <p:pic>
          <p:nvPicPr>
            <p:cNvPr id="10" name="Picture 9">
              <a:extLst>
                <a:ext uri="{FF2B5EF4-FFF2-40B4-BE49-F238E27FC236}">
                  <a16:creationId xmlns:a16="http://schemas.microsoft.com/office/drawing/2014/main" id="{CA843081-2C73-4BC9-B518-818A21B29D37}"/>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2808513" y="1415865"/>
              <a:ext cx="6574974" cy="4853400"/>
            </a:xfrm>
            <a:prstGeom prst="rect">
              <a:avLst/>
            </a:prstGeom>
          </p:spPr>
        </p:pic>
        <p:sp>
          <p:nvSpPr>
            <p:cNvPr id="11" name="Rectangle 10">
              <a:extLst>
                <a:ext uri="{FF2B5EF4-FFF2-40B4-BE49-F238E27FC236}">
                  <a16:creationId xmlns:a16="http://schemas.microsoft.com/office/drawing/2014/main" id="{203ED7B2-19AA-4E8C-BCCA-39286E85FA77}"/>
                </a:ext>
              </a:extLst>
            </p:cNvPr>
            <p:cNvSpPr/>
            <p:nvPr/>
          </p:nvSpPr>
          <p:spPr bwMode="auto">
            <a:xfrm>
              <a:off x="2808513" y="3477077"/>
              <a:ext cx="6287862" cy="16431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2" name="Picture 2">
              <a:extLst>
                <a:ext uri="{FF2B5EF4-FFF2-40B4-BE49-F238E27FC236}">
                  <a16:creationId xmlns:a16="http://schemas.microsoft.com/office/drawing/2014/main" id="{5F707515-47B9-4EFC-B380-DFCBA0667773}"/>
                </a:ext>
                <a:ext uri="{C183D7F6-B498-43B3-948B-1728B52AA6E4}">
                  <adec:decorative xmlns:adec="http://schemas.microsoft.com/office/drawing/2017/decorative" val="1"/>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3000557" y="3477078"/>
              <a:ext cx="1097280" cy="109728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2FDE6544-F6CB-4C3E-AA67-1403498EDEBF}"/>
                </a:ext>
                <a:ext uri="{C183D7F6-B498-43B3-948B-1728B52AA6E4}">
                  <adec:decorative xmlns:adec="http://schemas.microsoft.com/office/drawing/2017/decorative" val="1"/>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4253686" y="3477078"/>
              <a:ext cx="1097280" cy="109728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a:extLst>
                <a:ext uri="{FF2B5EF4-FFF2-40B4-BE49-F238E27FC236}">
                  <a16:creationId xmlns:a16="http://schemas.microsoft.com/office/drawing/2014/main" id="{66FCF6D6-DAF7-4B08-AE72-78FFF921A40E}"/>
                </a:ext>
                <a:ext uri="{C183D7F6-B498-43B3-948B-1728B52AA6E4}">
                  <adec:decorative xmlns:adec="http://schemas.microsoft.com/office/drawing/2017/decorative" val="1"/>
                </a:ext>
              </a:extLst>
            </p:cNvPr>
            <p:cNvPicPr>
              <a:picLocks noChangeAspect="1" noChangeArrowheads="1"/>
            </p:cNvPicPr>
            <p:nvPr/>
          </p:nvPicPr>
          <p:blipFill>
            <a:blip r:embed="rId9">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547360" y="3477078"/>
              <a:ext cx="1097280" cy="109728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0">
              <a:extLst>
                <a:ext uri="{FF2B5EF4-FFF2-40B4-BE49-F238E27FC236}">
                  <a16:creationId xmlns:a16="http://schemas.microsoft.com/office/drawing/2014/main" id="{B4EF4277-B607-48B6-A81C-895A9A5FF1CE}"/>
                </a:ext>
                <a:ext uri="{C183D7F6-B498-43B3-948B-1728B52AA6E4}">
                  <adec:decorative xmlns:adec="http://schemas.microsoft.com/office/drawing/2017/decorative" val="1"/>
                </a:ext>
              </a:extLst>
            </p:cNvPr>
            <p:cNvPicPr>
              <a:picLocks noChangeAspect="1" noChangeArrowheads="1"/>
            </p:cNvPicPr>
            <p:nvPr/>
          </p:nvPicPr>
          <p:blipFill>
            <a:blip r:embed="rId10">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120163" y="3477078"/>
              <a:ext cx="1097280" cy="1097280"/>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FCDB750C-67FF-4148-A250-E3A01F9B8DDB}"/>
                </a:ext>
              </a:extLst>
            </p:cNvPr>
            <p:cNvSpPr txBox="1"/>
            <p:nvPr/>
          </p:nvSpPr>
          <p:spPr>
            <a:xfrm>
              <a:off x="2931969" y="4571563"/>
              <a:ext cx="1200649" cy="548640"/>
            </a:xfrm>
            <a:prstGeom prst="rect">
              <a:avLst/>
            </a:prstGeom>
            <a:noFill/>
          </p:spPr>
          <p:txBody>
            <a:bodyPr wrap="none" lIns="0" tIns="0" rIns="0" bIns="0" rtlCol="0" anchor="ctr" anchorCtr="1">
              <a:noAutofit/>
            </a:bodyPr>
            <a:lstStyle/>
            <a:p>
              <a:pPr algn="ctr">
                <a:lnSpc>
                  <a:spcPct val="90000"/>
                </a:lnSpc>
                <a:spcAft>
                  <a:spcPts val="1800"/>
                </a:spcAft>
              </a:pPr>
              <a:r>
                <a:rPr lang="en-US" sz="1800" b="1">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Operational</a:t>
              </a:r>
              <a:br>
                <a:rPr lang="en-US" sz="1800" b="1">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br>
              <a:r>
                <a:rPr lang="en-US" b="1">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e</a:t>
              </a:r>
              <a:r>
                <a:rPr lang="en-US" sz="1800" b="1">
                  <a:solidFill>
                    <a:srgbClr val="000000"/>
                  </a:solidFill>
                  <a:latin typeface="Amazon Ember Light" panose="020B0403020204020204" pitchFamily="34" charset="0"/>
                  <a:ea typeface="Amazon Ember Light" panose="020B0403020204020204" pitchFamily="34" charset="0"/>
                  <a:cs typeface="Amazon Ember Light" panose="020B0403020204020204" pitchFamily="34" charset="0"/>
                </a:rPr>
                <a:t>xcellence</a:t>
              </a:r>
              <a:endParaRPr lang="en-US" sz="1800" b="1">
                <a:solidFill>
                  <a:srgbClr val="000000"/>
                </a:solidFill>
                <a:latin typeface="Amazon Ember Light" panose="020B0403020204020204"/>
                <a:ea typeface="Amazon Ember Light" panose="020B0403020204020204" pitchFamily="34" charset="0"/>
                <a:cs typeface="Amazon Ember Light" panose="020B0403020204020204" pitchFamily="34" charset="0"/>
              </a:endParaRPr>
            </a:p>
          </p:txBody>
        </p:sp>
        <p:sp>
          <p:nvSpPr>
            <p:cNvPr id="17" name="TextBox 16">
              <a:extLst>
                <a:ext uri="{FF2B5EF4-FFF2-40B4-BE49-F238E27FC236}">
                  <a16:creationId xmlns:a16="http://schemas.microsoft.com/office/drawing/2014/main" id="{85F5D986-6B2A-4DE3-A614-58B94E10613B}"/>
                </a:ext>
              </a:extLst>
            </p:cNvPr>
            <p:cNvSpPr txBox="1"/>
            <p:nvPr/>
          </p:nvSpPr>
          <p:spPr>
            <a:xfrm>
              <a:off x="4398369" y="4571563"/>
              <a:ext cx="807913" cy="548640"/>
            </a:xfrm>
            <a:prstGeom prst="rect">
              <a:avLst/>
            </a:prstGeom>
            <a:noFill/>
          </p:spPr>
          <p:txBody>
            <a:bodyPr wrap="none" lIns="0" tIns="0" rIns="0" bIns="0" rtlCol="0" anchor="ctr" anchorCtr="1">
              <a:noAutofit/>
            </a:bodyPr>
            <a:lstStyle>
              <a:defPPr>
                <a:defRPr lang="en-US"/>
              </a:defPPr>
              <a:lvl1pPr algn="ctr">
                <a:lnSpc>
                  <a:spcPct val="90000"/>
                </a:lnSpc>
                <a:spcAft>
                  <a:spcPts val="1800"/>
                </a:spcAft>
                <a:defRPr sz="1800" b="1">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a:solidFill>
                    <a:srgbClr val="000000"/>
                  </a:solidFill>
                </a:rPr>
                <a:t>Security</a:t>
              </a:r>
              <a:endParaRPr lang="en-US">
                <a:solidFill>
                  <a:srgbClr val="000000"/>
                </a:solidFill>
                <a:latin typeface="Amazon Ember Light" panose="020B0403020204020204"/>
              </a:endParaRPr>
            </a:p>
          </p:txBody>
        </p:sp>
        <p:sp>
          <p:nvSpPr>
            <p:cNvPr id="18" name="TextBox 17">
              <a:extLst>
                <a:ext uri="{FF2B5EF4-FFF2-40B4-BE49-F238E27FC236}">
                  <a16:creationId xmlns:a16="http://schemas.microsoft.com/office/drawing/2014/main" id="{AC7DD0D9-92B7-4ABA-9CF6-CD8DB3135F11}"/>
                </a:ext>
              </a:extLst>
            </p:cNvPr>
            <p:cNvSpPr txBox="1"/>
            <p:nvPr/>
          </p:nvSpPr>
          <p:spPr>
            <a:xfrm>
              <a:off x="5561951" y="4571563"/>
              <a:ext cx="971420" cy="548640"/>
            </a:xfrm>
            <a:prstGeom prst="rect">
              <a:avLst/>
            </a:prstGeom>
            <a:noFill/>
          </p:spPr>
          <p:txBody>
            <a:bodyPr wrap="none" lIns="0" tIns="0" rIns="0" bIns="0" rtlCol="0" anchor="ctr" anchorCtr="1">
              <a:noAutofit/>
            </a:bodyPr>
            <a:lstStyle>
              <a:defPPr>
                <a:defRPr lang="en-US"/>
              </a:defPPr>
              <a:lvl1pPr algn="ctr">
                <a:lnSpc>
                  <a:spcPct val="90000"/>
                </a:lnSpc>
                <a:spcAft>
                  <a:spcPts val="1800"/>
                </a:spcAft>
                <a:defRPr sz="1800" b="1">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a:solidFill>
                    <a:srgbClr val="000000"/>
                  </a:solidFill>
                </a:rPr>
                <a:t>Reliability</a:t>
              </a:r>
              <a:endParaRPr lang="en-US">
                <a:solidFill>
                  <a:srgbClr val="000000"/>
                </a:solidFill>
                <a:latin typeface="Amazon Ember Light" panose="020B0403020204020204"/>
              </a:endParaRPr>
            </a:p>
          </p:txBody>
        </p:sp>
        <p:sp>
          <p:nvSpPr>
            <p:cNvPr id="19" name="TextBox 18">
              <a:extLst>
                <a:ext uri="{FF2B5EF4-FFF2-40B4-BE49-F238E27FC236}">
                  <a16:creationId xmlns:a16="http://schemas.microsoft.com/office/drawing/2014/main" id="{1155DF09-E041-410F-A2BE-B1626BA0E2E3}"/>
                </a:ext>
              </a:extLst>
            </p:cNvPr>
            <p:cNvSpPr txBox="1"/>
            <p:nvPr/>
          </p:nvSpPr>
          <p:spPr>
            <a:xfrm>
              <a:off x="6732251" y="4571563"/>
              <a:ext cx="1303241" cy="548640"/>
            </a:xfrm>
            <a:prstGeom prst="rect">
              <a:avLst/>
            </a:prstGeom>
            <a:noFill/>
          </p:spPr>
          <p:txBody>
            <a:bodyPr wrap="none" lIns="0" tIns="0" rIns="0" bIns="0" rtlCol="0" anchor="ctr" anchorCtr="1">
              <a:noAutofit/>
            </a:bodyPr>
            <a:lstStyle>
              <a:defPPr>
                <a:defRPr lang="en-US"/>
              </a:defPPr>
              <a:lvl1pPr algn="ctr">
                <a:lnSpc>
                  <a:spcPct val="90000"/>
                </a:lnSpc>
                <a:spcAft>
                  <a:spcPts val="1800"/>
                </a:spcAft>
                <a:defRPr sz="1800" b="1">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a:solidFill>
                    <a:srgbClr val="000000"/>
                  </a:solidFill>
                </a:rPr>
                <a:t>Performance</a:t>
              </a:r>
              <a:br>
                <a:rPr lang="en-US">
                  <a:solidFill>
                    <a:srgbClr val="000000"/>
                  </a:solidFill>
                </a:rPr>
              </a:br>
              <a:r>
                <a:rPr lang="en-US">
                  <a:solidFill>
                    <a:srgbClr val="000000"/>
                  </a:solidFill>
                </a:rPr>
                <a:t> efficiency</a:t>
              </a:r>
              <a:endParaRPr lang="en-US">
                <a:solidFill>
                  <a:srgbClr val="000000"/>
                </a:solidFill>
                <a:latin typeface="Amazon Ember Light" panose="020B0403020204020204"/>
              </a:endParaRPr>
            </a:p>
          </p:txBody>
        </p:sp>
        <p:sp>
          <p:nvSpPr>
            <p:cNvPr id="20" name="TextBox 19">
              <a:extLst>
                <a:ext uri="{FF2B5EF4-FFF2-40B4-BE49-F238E27FC236}">
                  <a16:creationId xmlns:a16="http://schemas.microsoft.com/office/drawing/2014/main" id="{DCDA0959-7831-4C38-9497-FB37A9D2434E}"/>
                </a:ext>
              </a:extLst>
            </p:cNvPr>
            <p:cNvSpPr txBox="1"/>
            <p:nvPr/>
          </p:nvSpPr>
          <p:spPr>
            <a:xfrm>
              <a:off x="8062613" y="4571563"/>
              <a:ext cx="1320874" cy="548640"/>
            </a:xfrm>
            <a:prstGeom prst="rect">
              <a:avLst/>
            </a:prstGeom>
            <a:noFill/>
          </p:spPr>
          <p:txBody>
            <a:bodyPr wrap="none" lIns="0" tIns="0" rIns="0" bIns="0" rtlCol="0" anchor="ctr" anchorCtr="1">
              <a:noAutofit/>
            </a:bodyPr>
            <a:lstStyle>
              <a:defPPr>
                <a:defRPr lang="en-US"/>
              </a:defPPr>
              <a:lvl1pPr algn="ctr">
                <a:lnSpc>
                  <a:spcPct val="90000"/>
                </a:lnSpc>
                <a:spcAft>
                  <a:spcPts val="1800"/>
                </a:spcAft>
                <a:defRPr sz="1800" b="1">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a:solidFill>
                    <a:srgbClr val="000000"/>
                  </a:solidFill>
                </a:rPr>
                <a:t>Cost</a:t>
              </a:r>
              <a:br>
                <a:rPr lang="en-US">
                  <a:solidFill>
                    <a:srgbClr val="000000"/>
                  </a:solidFill>
                </a:rPr>
              </a:br>
              <a:r>
                <a:rPr lang="en-US">
                  <a:solidFill>
                    <a:srgbClr val="000000"/>
                  </a:solidFill>
                </a:rPr>
                <a:t>optimization</a:t>
              </a:r>
              <a:endParaRPr lang="en-US">
                <a:solidFill>
                  <a:srgbClr val="000000"/>
                </a:solidFill>
                <a:latin typeface="Amazon Ember Light" panose="020B0403020204020204"/>
              </a:endParaRPr>
            </a:p>
          </p:txBody>
        </p:sp>
        <p:pic>
          <p:nvPicPr>
            <p:cNvPr id="21" name="Picture 8">
              <a:extLst>
                <a:ext uri="{FF2B5EF4-FFF2-40B4-BE49-F238E27FC236}">
                  <a16:creationId xmlns:a16="http://schemas.microsoft.com/office/drawing/2014/main" id="{B205DE28-C121-4FA8-BFEC-9392FF027AF8}"/>
                </a:ext>
                <a:ext uri="{C183D7F6-B498-43B3-948B-1728B52AA6E4}">
                  <adec:decorative xmlns:adec="http://schemas.microsoft.com/office/drawing/2017/decorative" val="1"/>
                </a:ext>
              </a:extLst>
            </p:cNvPr>
            <p:cNvPicPr>
              <a:picLocks noChangeAspect="1" noChangeArrowheads="1"/>
            </p:cNvPicPr>
            <p:nvPr/>
          </p:nvPicPr>
          <p:blipFill>
            <a:blip r:embed="rId11">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6856839" y="3477078"/>
              <a:ext cx="1097280" cy="1097280"/>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45785977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4_TC-2022-ONEBRAND" val="0csGKSIY"/>
  <p:tag name="ARTICULATE_SLIDE_COUNT" val="67"/>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4_TC-2022-OneBrand">
  <a:themeElements>
    <a:clrScheme name="AWS Light 01">
      <a:dk1>
        <a:sysClr val="windowText" lastClr="000000"/>
      </a:dk1>
      <a:lt1>
        <a:sysClr val="window" lastClr="FFFFFF"/>
      </a:lt1>
      <a:dk2>
        <a:srgbClr val="232F3E"/>
      </a:dk2>
      <a:lt2>
        <a:srgbClr val="F1F3F3"/>
      </a:lt2>
      <a:accent1>
        <a:srgbClr val="00464F"/>
      </a:accent1>
      <a:accent2>
        <a:srgbClr val="36C2B4"/>
      </a:accent2>
      <a:accent3>
        <a:srgbClr val="F1F3F3"/>
      </a:accent3>
      <a:accent4>
        <a:srgbClr val="ADE422"/>
      </a:accent4>
      <a:accent5>
        <a:srgbClr val="C9208A"/>
      </a:accent5>
      <a:accent6>
        <a:srgbClr val="504BAB"/>
      </a:accent6>
      <a:hlink>
        <a:srgbClr val="504BAB"/>
      </a:hlink>
      <a:folHlink>
        <a:srgbClr val="504BAB"/>
      </a:folHlink>
    </a:clrScheme>
    <a:fontScheme name="Custom 1">
      <a:majorFont>
        <a:latin typeface="Amazon Ember Heavy"/>
        <a:ea typeface=""/>
        <a:cs typeface=""/>
      </a:majorFont>
      <a:minorFont>
        <a:latin typeface="Amazon Ember"/>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Plum">
      <a:srgbClr val="262262"/>
    </a:custClr>
    <a:custClr name="Plum-Medium">
      <a:srgbClr val="504BAB"/>
    </a:custClr>
    <a:custClr name="Plum-Bright">
      <a:srgbClr val="7E93EE"/>
    </a:custClr>
    <a:custClr name="Berry">
      <a:srgbClr val="9E1F63"/>
    </a:custClr>
    <a:custClr name="Berry-Medium">
      <a:srgbClr val="C9208A"/>
    </a:custClr>
    <a:custClr name="Berry-Bright">
      <a:srgbClr val="FF99FF"/>
    </a:custClr>
    <a:custClr name="AWS Orange">
      <a:srgbClr val="FF6633"/>
    </a:custClr>
    <a:custClr name="Smile">
      <a:srgbClr val="FF9900"/>
    </a:custClr>
    <a:custClr name="AWS Yellow">
      <a:srgbClr val="F3E502"/>
    </a:custClr>
    <a:custClr name="Green Apple">
      <a:srgbClr val="18AB4B"/>
    </a:custClr>
    <a:custClr name="Green Apple-Medium">
      <a:srgbClr val="ADE422"/>
    </a:custClr>
    <a:custClr name="Green Apple-Bright">
      <a:srgbClr val="E4FDBF"/>
    </a:custClr>
    <a:custClr name="Aqua">
      <a:srgbClr val="00464F"/>
    </a:custClr>
    <a:custClr name="Aqua-Medium">
      <a:srgbClr val="36C2B4"/>
    </a:custClr>
    <a:custClr name="Aqua-Bright">
      <a:srgbClr val="A6E7CE"/>
    </a:custClr>
    <a:custClr name="Sea Blue">
      <a:srgbClr val="005276"/>
    </a:custClr>
    <a:custClr name="Sea Blue-Medium">
      <a:srgbClr val="008296"/>
    </a:custClr>
    <a:custClr name="Sea Blue-Bright">
      <a:srgbClr val="7CD1EA"/>
    </a:custClr>
    <a:custClr name="Squid Ink">
      <a:srgbClr val="232F3E"/>
    </a:custClr>
    <a:custClr name="Stone">
      <a:srgbClr val="D4DADA"/>
    </a:custClr>
    <a:custClr name="Paper">
      <a:srgbClr val="F1F3F3"/>
    </a:custClr>
  </a:custClrLst>
  <a:extLst>
    <a:ext uri="{05A4C25C-085E-4340-85A3-A5531E510DB2}">
      <thm15:themeFamily xmlns:thm15="http://schemas.microsoft.com/office/thememl/2012/main" name="TC OneBrand Template.potx" id="{8954FABC-D5B5-44EC-B821-8FEC440C779C}" vid="{BC45DC1F-5B79-46F6-A8BD-962AD48C18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EB30683A6882D4798A1183E2061AB2B" ma:contentTypeVersion="6" ma:contentTypeDescription="Create a new document." ma:contentTypeScope="" ma:versionID="846e12e389a6305cd5a8a7fb8804a237">
  <xsd:schema xmlns:xsd="http://www.w3.org/2001/XMLSchema" xmlns:xs="http://www.w3.org/2001/XMLSchema" xmlns:p="http://schemas.microsoft.com/office/2006/metadata/properties" xmlns:ns2="3203751e-7f26-4ef4-9d45-82e84d52b1db" targetNamespace="http://schemas.microsoft.com/office/2006/metadata/properties" ma:root="true" ma:fieldsID="5ffe97e181145ec81612676624bca40f" ns2:_="">
    <xsd:import namespace="3203751e-7f26-4ef4-9d45-82e84d52b1d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03751e-7f26-4ef4-9d45-82e84d52b1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C0752BD-F26E-41FF-9FB5-6A9780D93A83}">
  <ds:schemaRefs>
    <ds:schemaRef ds:uri="http://schemas.microsoft.com/office/infopath/2007/PartnerControls"/>
    <ds:schemaRef ds:uri="http://purl.org/dc/dcmitype/"/>
    <ds:schemaRef ds:uri="http://schemas.microsoft.com/office/2006/documentManagement/types"/>
    <ds:schemaRef ds:uri="http://purl.org/dc/elements/1.1/"/>
    <ds:schemaRef ds:uri="http://schemas.openxmlformats.org/package/2006/metadata/core-properties"/>
    <ds:schemaRef ds:uri="http://www.w3.org/XML/1998/namespace"/>
    <ds:schemaRef ds:uri="http://schemas.microsoft.com/office/2006/metadata/properties"/>
    <ds:schemaRef ds:uri="3203751e-7f26-4ef4-9d45-82e84d52b1db"/>
    <ds:schemaRef ds:uri="http://purl.org/dc/terms/"/>
  </ds:schemaRefs>
</ds:datastoreItem>
</file>

<file path=customXml/itemProps2.xml><?xml version="1.0" encoding="utf-8"?>
<ds:datastoreItem xmlns:ds="http://schemas.openxmlformats.org/officeDocument/2006/customXml" ds:itemID="{15031036-21FA-4572-951E-F15692D3DBCC}">
  <ds:schemaRefs>
    <ds:schemaRef ds:uri="3203751e-7f26-4ef4-9d45-82e84d52b1d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1507056-CAA4-4785-A519-2D6E82754C9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TC OneBrand Template</Template>
  <TotalTime>40</TotalTime>
  <Words>10350</Words>
  <Application>Microsoft Office PowerPoint</Application>
  <PresentationFormat>Widescreen</PresentationFormat>
  <Paragraphs>803</Paragraphs>
  <Slides>67</Slides>
  <Notes>67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67</vt:i4>
      </vt:variant>
    </vt:vector>
  </HeadingPairs>
  <TitlesOfParts>
    <vt:vector size="76" baseType="lpstr">
      <vt:lpstr>Amazon Ember</vt:lpstr>
      <vt:lpstr>Amazon Ember Heavy</vt:lpstr>
      <vt:lpstr>Amazon Ember Light</vt:lpstr>
      <vt:lpstr>Arial</vt:lpstr>
      <vt:lpstr>Calibri</vt:lpstr>
      <vt:lpstr>Lucida Console</vt:lpstr>
      <vt:lpstr>Segoe UI</vt:lpstr>
      <vt:lpstr>Wingdings</vt:lpstr>
      <vt:lpstr>4_TC-2022-OneBrand</vt:lpstr>
      <vt:lpstr>Module 9: Cloud Architecture</vt:lpstr>
      <vt:lpstr>Module overview</vt:lpstr>
      <vt:lpstr>Module objectives</vt:lpstr>
      <vt:lpstr>Section 1: AWS Well-Architected Framework</vt:lpstr>
      <vt:lpstr>Architecture: designing and building</vt:lpstr>
      <vt:lpstr>What is the AWS Well-Architected Framework?</vt:lpstr>
      <vt:lpstr>Pillars of the AWS Well-Architected Framework</vt:lpstr>
      <vt:lpstr>Pillar organization</vt:lpstr>
      <vt:lpstr>Introduction to the AWS Well-Architected Framework Design Principles Activity</vt:lpstr>
      <vt:lpstr>AnyCompany background</vt:lpstr>
      <vt:lpstr>AnyCompany background (continued)</vt:lpstr>
      <vt:lpstr>AnyCompany architecture: Fly and Snap</vt:lpstr>
      <vt:lpstr>AnyCompany architecture: Show and Sell</vt:lpstr>
      <vt:lpstr>AnyCompany architecture: Make and Ship</vt:lpstr>
      <vt:lpstr>Activity overview</vt:lpstr>
      <vt:lpstr>Operational Excellence pillar</vt:lpstr>
      <vt:lpstr>Operational Excellence pillar – deliver business value</vt:lpstr>
      <vt:lpstr>Operational excellence design principles </vt:lpstr>
      <vt:lpstr>Operational excellence questions</vt:lpstr>
      <vt:lpstr>Operational excellence activity breakout</vt:lpstr>
      <vt:lpstr>Security pillar</vt:lpstr>
      <vt:lpstr>Security pillar – protect and monitor systems</vt:lpstr>
      <vt:lpstr>Security design principles</vt:lpstr>
      <vt:lpstr>Security questions</vt:lpstr>
      <vt:lpstr>Security activity breakout</vt:lpstr>
      <vt:lpstr>Reliability pillar</vt:lpstr>
      <vt:lpstr>Reliability pillar – recover from failure and mitigate disruption</vt:lpstr>
      <vt:lpstr>Reliability design principles</vt:lpstr>
      <vt:lpstr>Reliability questions</vt:lpstr>
      <vt:lpstr>Activity breakout</vt:lpstr>
      <vt:lpstr>Performance Efficiency pillar</vt:lpstr>
      <vt:lpstr>Performance Efficiency pillar – use resources sparingly</vt:lpstr>
      <vt:lpstr>Performance efficiency design principles</vt:lpstr>
      <vt:lpstr>Performance efficiency questions</vt:lpstr>
      <vt:lpstr>Activity breakout 1</vt:lpstr>
      <vt:lpstr>Cost Optimization pillar</vt:lpstr>
      <vt:lpstr>Cost Optimization pillar – eliminate unneeded expense</vt:lpstr>
      <vt:lpstr>Cost optimization design principles</vt:lpstr>
      <vt:lpstr>Cost optimization questions</vt:lpstr>
      <vt:lpstr>Activity breakout 2</vt:lpstr>
      <vt:lpstr>The AWS Well-Architected Tool</vt:lpstr>
      <vt:lpstr>Section 1 key takeaways</vt:lpstr>
      <vt:lpstr>Section 2: Reliability and availability</vt:lpstr>
      <vt:lpstr> “Everything fails, all the time.”       Werner Vogels, CTO, Amazon.com</vt:lpstr>
      <vt:lpstr>Reliability</vt:lpstr>
      <vt:lpstr>Understanding reliability metrics</vt:lpstr>
      <vt:lpstr>Availability</vt:lpstr>
      <vt:lpstr>High availability</vt:lpstr>
      <vt:lpstr>Availability tiers</vt:lpstr>
      <vt:lpstr>Factors that influence availability</vt:lpstr>
      <vt:lpstr>Section 2 key takeaways</vt:lpstr>
      <vt:lpstr>Section 3: AWS Trusted Advisor</vt:lpstr>
      <vt:lpstr>AWS Trusted Advisor</vt:lpstr>
      <vt:lpstr>Activity: Interpret AWS Trusted Advisor recommendations</vt:lpstr>
      <vt:lpstr>Activity: Recommendation #1</vt:lpstr>
      <vt:lpstr>Activity: Recommendation #2</vt:lpstr>
      <vt:lpstr>Activity: Recommendation #3</vt:lpstr>
      <vt:lpstr>Activity: Recommendation #4</vt:lpstr>
      <vt:lpstr>Activity: Recommendation #5</vt:lpstr>
      <vt:lpstr>Section 3 key takeaways</vt:lpstr>
      <vt:lpstr>Module wrap-up</vt:lpstr>
      <vt:lpstr>Module summary </vt:lpstr>
      <vt:lpstr>Complete the knowledge check</vt:lpstr>
      <vt:lpstr>Sample exam question</vt:lpstr>
      <vt:lpstr>Sample exam question answer</vt:lpstr>
      <vt:lpstr>Additional resources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Title</dc:title>
  <dc:creator>Stading, Katrina</dc:creator>
  <cp:lastModifiedBy>Mardi, Fatemeh</cp:lastModifiedBy>
  <cp:revision>2</cp:revision>
  <dcterms:created xsi:type="dcterms:W3CDTF">2022-03-28T19:31:41Z</dcterms:created>
  <dcterms:modified xsi:type="dcterms:W3CDTF">2022-12-05T16:39:53Z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F165A876-8CAE-4A38-BCA6-3F02F794F0E7</vt:lpwstr>
  </property>
  <property fmtid="{D5CDD505-2E9C-101B-9397-08002B2CF9AE}" pid="3" name="ArticulatePath">
    <vt:lpwstr>Presentation1</vt:lpwstr>
  </property>
  <property fmtid="{D5CDD505-2E9C-101B-9397-08002B2CF9AE}" pid="4" name="ContentTypeId">
    <vt:lpwstr>0x0101004EB30683A6882D4798A1183E2061AB2B</vt:lpwstr>
  </property>
</Properties>
</file>